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83" r:id="rId2"/>
    <p:sldId id="777" r:id="rId3"/>
    <p:sldId id="778" r:id="rId4"/>
    <p:sldId id="779" r:id="rId5"/>
    <p:sldId id="780" r:id="rId6"/>
    <p:sldId id="791" r:id="rId7"/>
    <p:sldId id="770" r:id="rId8"/>
    <p:sldId id="752" r:id="rId9"/>
    <p:sldId id="825" r:id="rId10"/>
    <p:sldId id="793" r:id="rId11"/>
    <p:sldId id="775" r:id="rId12"/>
    <p:sldId id="781" r:id="rId13"/>
    <p:sldId id="654" r:id="rId14"/>
    <p:sldId id="783" r:id="rId15"/>
    <p:sldId id="784" r:id="rId16"/>
    <p:sldId id="782" r:id="rId17"/>
    <p:sldId id="785" r:id="rId18"/>
    <p:sldId id="794" r:id="rId19"/>
    <p:sldId id="771" r:id="rId20"/>
    <p:sldId id="772" r:id="rId21"/>
    <p:sldId id="774" r:id="rId22"/>
    <p:sldId id="786" r:id="rId23"/>
    <p:sldId id="757" r:id="rId24"/>
    <p:sldId id="764" r:id="rId25"/>
    <p:sldId id="829" r:id="rId26"/>
    <p:sldId id="795" r:id="rId27"/>
    <p:sldId id="599" r:id="rId28"/>
    <p:sldId id="801" r:id="rId29"/>
    <p:sldId id="600" r:id="rId30"/>
    <p:sldId id="601" r:id="rId31"/>
    <p:sldId id="797" r:id="rId32"/>
    <p:sldId id="613" r:id="rId33"/>
    <p:sldId id="827" r:id="rId34"/>
    <p:sldId id="826" r:id="rId35"/>
    <p:sldId id="828" r:id="rId36"/>
    <p:sldId id="798" r:id="rId37"/>
    <p:sldId id="614" r:id="rId38"/>
    <p:sldId id="605" r:id="rId39"/>
    <p:sldId id="799" r:id="rId40"/>
    <p:sldId id="800" r:id="rId41"/>
    <p:sldId id="707" r:id="rId42"/>
    <p:sldId id="802" r:id="rId43"/>
    <p:sldId id="830" r:id="rId44"/>
    <p:sldId id="823" r:id="rId45"/>
    <p:sldId id="796" r:id="rId46"/>
    <p:sldId id="804" r:id="rId47"/>
    <p:sldId id="805" r:id="rId48"/>
    <p:sldId id="700" r:id="rId49"/>
    <p:sldId id="277" r:id="rId50"/>
    <p:sldId id="787" r:id="rId51"/>
    <p:sldId id="806" r:id="rId52"/>
    <p:sldId id="824" r:id="rId53"/>
    <p:sldId id="807" r:id="rId54"/>
    <p:sldId id="768" r:id="rId55"/>
    <p:sldId id="808" r:id="rId56"/>
    <p:sldId id="809" r:id="rId57"/>
    <p:sldId id="810" r:id="rId58"/>
    <p:sldId id="738" r:id="rId59"/>
    <p:sldId id="838" r:id="rId60"/>
    <p:sldId id="831" r:id="rId61"/>
    <p:sldId id="1160" r:id="rId62"/>
    <p:sldId id="1156" r:id="rId63"/>
    <p:sldId id="1157" r:id="rId64"/>
    <p:sldId id="681" r:id="rId65"/>
    <p:sldId id="1158" r:id="rId66"/>
    <p:sldId id="1159" r:id="rId67"/>
    <p:sldId id="833" r:id="rId68"/>
    <p:sldId id="1161" r:id="rId69"/>
    <p:sldId id="1162" r:id="rId70"/>
    <p:sldId id="1163" r:id="rId71"/>
    <p:sldId id="683" r:id="rId72"/>
    <p:sldId id="1164" r:id="rId73"/>
    <p:sldId id="1165" r:id="rId74"/>
    <p:sldId id="835" r:id="rId75"/>
    <p:sldId id="1168" r:id="rId76"/>
    <p:sldId id="832" r:id="rId77"/>
    <p:sldId id="839" r:id="rId78"/>
    <p:sldId id="841" r:id="rId79"/>
    <p:sldId id="842" r:id="rId80"/>
    <p:sldId id="845" r:id="rId81"/>
    <p:sldId id="846" r:id="rId82"/>
    <p:sldId id="847" r:id="rId83"/>
    <p:sldId id="837" r:id="rId84"/>
    <p:sldId id="836" r:id="rId85"/>
    <p:sldId id="1166" r:id="rId86"/>
    <p:sldId id="1167" r:id="rId87"/>
    <p:sldId id="812" r:id="rId88"/>
    <p:sldId id="813" r:id="rId89"/>
    <p:sldId id="742" r:id="rId90"/>
    <p:sldId id="743" r:id="rId91"/>
    <p:sldId id="745" r:id="rId92"/>
    <p:sldId id="762" r:id="rId93"/>
    <p:sldId id="819" r:id="rId94"/>
    <p:sldId id="814" r:id="rId95"/>
    <p:sldId id="821" r:id="rId96"/>
    <p:sldId id="746" r:id="rId97"/>
    <p:sldId id="1169" r:id="rId98"/>
    <p:sldId id="759" r:id="rId99"/>
    <p:sldId id="749" r:id="rId100"/>
    <p:sldId id="820" r:id="rId101"/>
    <p:sldId id="818" r:id="rId102"/>
    <p:sldId id="817" r:id="rId103"/>
    <p:sldId id="1174" r:id="rId104"/>
    <p:sldId id="1175" r:id="rId105"/>
    <p:sldId id="1176" r:id="rId106"/>
    <p:sldId id="1170" r:id="rId107"/>
    <p:sldId id="1171" r:id="rId108"/>
    <p:sldId id="1172" r:id="rId109"/>
    <p:sldId id="815" r:id="rId110"/>
    <p:sldId id="1173" r:id="rId111"/>
    <p:sldId id="750" r:id="rId112"/>
    <p:sldId id="751" r:id="rId113"/>
    <p:sldId id="758" r:id="rId114"/>
  </p:sldIdLst>
  <p:sldSz cx="12192000" cy="6858000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7" orient="horz" pos="3294" userDrawn="1">
          <p15:clr>
            <a:srgbClr val="A4A3A4"/>
          </p15:clr>
        </p15:guide>
        <p15:guide id="8" orient="horz" pos="1888" userDrawn="1">
          <p15:clr>
            <a:srgbClr val="A4A3A4"/>
          </p15:clr>
        </p15:guide>
        <p15:guide id="10" orient="horz" userDrawn="1">
          <p15:clr>
            <a:srgbClr val="A4A3A4"/>
          </p15:clr>
        </p15:guide>
        <p15:guide id="11" pos="6562" userDrawn="1">
          <p15:clr>
            <a:srgbClr val="A4A3A4"/>
          </p15:clr>
        </p15:guide>
        <p15:guide id="12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대학원생) 김수현 (산업공학과)" initials="(김(" lastIdx="16" clrIdx="0">
    <p:extLst>
      <p:ext uri="{19B8F6BF-5375-455C-9EA6-DF929625EA0E}">
        <p15:presenceInfo xmlns:p15="http://schemas.microsoft.com/office/powerpoint/2012/main" userId="S::suhyeonkim@unist.ac.kr::09249e91-d808-49bb-9d4c-efcea4cc24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58FF"/>
    <a:srgbClr val="1CCFC9"/>
    <a:srgbClr val="323F50"/>
    <a:srgbClr val="FFA802"/>
    <a:srgbClr val="203864"/>
    <a:srgbClr val="333F50"/>
    <a:srgbClr val="8FAADC"/>
    <a:srgbClr val="2F5597"/>
    <a:srgbClr val="D3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08" autoAdjust="0"/>
    <p:restoredTop sz="84551" autoAdjust="0"/>
  </p:normalViewPr>
  <p:slideViewPr>
    <p:cSldViewPr snapToGrid="0">
      <p:cViewPr varScale="1">
        <p:scale>
          <a:sx n="90" d="100"/>
          <a:sy n="90" d="100"/>
        </p:scale>
        <p:origin x="488" y="200"/>
      </p:cViewPr>
      <p:guideLst>
        <p:guide orient="horz" pos="2069"/>
        <p:guide pos="3840"/>
        <p:guide orient="horz" pos="3294"/>
        <p:guide orient="horz" pos="1888"/>
        <p:guide orient="horz"/>
        <p:guide pos="6562"/>
        <p:guide pos="370"/>
      </p:guideLst>
    </p:cSldViewPr>
  </p:slideViewPr>
  <p:outlineViewPr>
    <p:cViewPr>
      <p:scale>
        <a:sx n="33" d="100"/>
        <a:sy n="33" d="100"/>
      </p:scale>
      <p:origin x="0" y="-23488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00" d="100"/>
        <a:sy n="100" d="100"/>
      </p:scale>
      <p:origin x="0" y="-1712"/>
    </p:cViewPr>
  </p:sorterViewPr>
  <p:notesViewPr>
    <p:cSldViewPr snapToGrid="0">
      <p:cViewPr varScale="1">
        <p:scale>
          <a:sx n="157" d="100"/>
          <a:sy n="157" d="100"/>
        </p:scale>
        <p:origin x="26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세로 막대형2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98-A14D-89AA-066D57CDAC0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98-A14D-89AA-066D57CDAC0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98-A14D-89AA-066D57CDAC0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98-A14D-89AA-066D57CDAC0B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98-A14D-89AA-066D57CDAC0B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98-A14D-89AA-066D57CDAC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데이터 정제 및 구성</c:v>
                </c:pt>
                <c:pt idx="1">
                  <c:v>데이터 수집</c:v>
                </c:pt>
                <c:pt idx="2">
                  <c:v>패턴 추출</c:v>
                </c:pt>
                <c:pt idx="3">
                  <c:v>기타</c:v>
                </c:pt>
                <c:pt idx="4">
                  <c:v>알고리즘 정제</c:v>
                </c:pt>
                <c:pt idx="5">
                  <c:v>학습 데이터 구성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</c:v>
                </c:pt>
                <c:pt idx="1">
                  <c:v>0.19</c:v>
                </c:pt>
                <c:pt idx="2">
                  <c:v>0.09</c:v>
                </c:pt>
                <c:pt idx="3">
                  <c:v>0.05</c:v>
                </c:pt>
                <c:pt idx="4">
                  <c:v>0.04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D-BC4E-B304-E70B3A7C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390887003990101"/>
          <c:y val="0.18383048083619799"/>
          <c:w val="0.29051905094122543"/>
          <c:h val="0.650956022409747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세로 막대형2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E8-0847-8916-738CDC4A82D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E8-0847-8916-738CDC4A82D2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E8-0847-8916-738CDC4A82D2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E8-0847-8916-738CDC4A82D2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E8-0847-8916-738CDC4A82D2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E8-0847-8916-738CDC4A82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데이터 정제 및 구성</c:v>
                </c:pt>
                <c:pt idx="1">
                  <c:v>데이터 수집</c:v>
                </c:pt>
                <c:pt idx="2">
                  <c:v>학습데이터 구성</c:v>
                </c:pt>
                <c:pt idx="3">
                  <c:v>기타</c:v>
                </c:pt>
                <c:pt idx="4">
                  <c:v>알고리즘 정제</c:v>
                </c:pt>
                <c:pt idx="5">
                  <c:v>패턴 추출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0.56999999999999995</c:v>
                </c:pt>
                <c:pt idx="1">
                  <c:v>0.21</c:v>
                </c:pt>
                <c:pt idx="2">
                  <c:v>0.1</c:v>
                </c:pt>
                <c:pt idx="3">
                  <c:v>0.05</c:v>
                </c:pt>
                <c:pt idx="4">
                  <c:v>0.04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E8-0847-8916-738CDC4A8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390887003990101"/>
          <c:y val="0.18383048083619799"/>
          <c:w val="0.29051905094122543"/>
          <c:h val="0.650956022409747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1"/>
            <a:ext cx="4302625" cy="340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DF7D-7286-4E5E-A83F-3350D31A5A88}" type="datetimeFigureOut">
              <a:rPr lang="ko-KR" altLang="en-US" smtClean="0"/>
              <a:t>2021. 5. 27.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99"/>
            <a:ext cx="4302625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6699"/>
            <a:ext cx="4302625" cy="3409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7655-5ACB-4491-877A-388B45D6F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9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4301543" cy="339884"/>
          </a:xfrm>
          <a:prstGeom prst="rect">
            <a:avLst/>
          </a:prstGeom>
        </p:spPr>
        <p:txBody>
          <a:bodyPr vert="horz" lIns="95252" tIns="47627" rIns="95252" bIns="4762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4" y="0"/>
            <a:ext cx="4301543" cy="339884"/>
          </a:xfrm>
          <a:prstGeom prst="rect">
            <a:avLst/>
          </a:prstGeom>
        </p:spPr>
        <p:txBody>
          <a:bodyPr vert="horz" lIns="95252" tIns="47627" rIns="95252" bIns="47627" rtlCol="0"/>
          <a:lstStyle>
            <a:lvl1pPr algn="r">
              <a:defRPr sz="1300"/>
            </a:lvl1pPr>
          </a:lstStyle>
          <a:p>
            <a:fld id="{4A09510A-BA1B-4197-85F3-C7F0626A4D03}" type="datetimeFigureOut">
              <a:rPr lang="ko-KR" altLang="en-US" smtClean="0"/>
              <a:t>2021. 5. 27.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52" tIns="47627" rIns="95252" bIns="476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7"/>
            <a:ext cx="7941310" cy="3058954"/>
          </a:xfrm>
          <a:prstGeom prst="rect">
            <a:avLst/>
          </a:prstGeom>
        </p:spPr>
        <p:txBody>
          <a:bodyPr vert="horz" lIns="95252" tIns="47627" rIns="95252" bIns="4762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6456613"/>
            <a:ext cx="4301543" cy="339884"/>
          </a:xfrm>
          <a:prstGeom prst="rect">
            <a:avLst/>
          </a:prstGeom>
        </p:spPr>
        <p:txBody>
          <a:bodyPr vert="horz" lIns="95252" tIns="47627" rIns="95252" bIns="4762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4" y="6456613"/>
            <a:ext cx="4301543" cy="339884"/>
          </a:xfrm>
          <a:prstGeom prst="rect">
            <a:avLst/>
          </a:prstGeom>
        </p:spPr>
        <p:txBody>
          <a:bodyPr vert="horz" lIns="95252" tIns="47627" rIns="95252" bIns="47627" rtlCol="0" anchor="b"/>
          <a:lstStyle>
            <a:lvl1pPr algn="r">
              <a:defRPr sz="1300"/>
            </a:lvl1pPr>
          </a:lstStyle>
          <a:p>
            <a:fld id="{95331679-3E7F-41D0-B6BE-A94BABC6C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6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 개수</a:t>
            </a:r>
            <a:r>
              <a:rPr lang="en-US" altLang="ko-KR" b="1" dirty="0"/>
              <a:t>,</a:t>
            </a:r>
            <a:r>
              <a:rPr lang="ko-KR" altLang="en-US" b="1" dirty="0"/>
              <a:t> 변수 개수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 종류 </a:t>
            </a:r>
            <a:r>
              <a:rPr lang="en-US" altLang="ko-KR" b="1" dirty="0"/>
              <a:t>–</a:t>
            </a:r>
            <a:r>
              <a:rPr lang="ko-KR" altLang="en-US" b="1" dirty="0"/>
              <a:t> 행렬 데이터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각 변수의 </a:t>
            </a:r>
            <a:r>
              <a:rPr lang="ko-KR" altLang="en-US" b="1" dirty="0" err="1"/>
              <a:t>데이터타입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틀린값</a:t>
            </a:r>
            <a:r>
              <a:rPr lang="en-US" altLang="ko-KR" b="1" dirty="0"/>
              <a:t>,</a:t>
            </a:r>
            <a:r>
              <a:rPr lang="ko-KR" altLang="en-US" b="1" dirty="0"/>
              <a:t> 이상치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결측치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데이터의 일관성</a:t>
            </a:r>
            <a:r>
              <a:rPr lang="en-US" altLang="ko-KR" b="1" dirty="0"/>
              <a:t>:</a:t>
            </a:r>
            <a:r>
              <a:rPr lang="ko-KR" altLang="en-US" b="1" dirty="0"/>
              <a:t> 같은 변수 내에는 같은 형식의 데이터가 있어야 함을 의미</a:t>
            </a:r>
            <a:r>
              <a:rPr lang="en-US" altLang="ko-KR" b="1" dirty="0"/>
              <a:t>(</a:t>
            </a:r>
            <a:r>
              <a:rPr lang="ko-KR" altLang="en-US" b="1" dirty="0"/>
              <a:t>고혈압 여부에 </a:t>
            </a:r>
            <a:r>
              <a:rPr lang="en-US" altLang="ko-KR" b="1" dirty="0"/>
              <a:t>1</a:t>
            </a:r>
            <a:r>
              <a:rPr lang="ko-KR" altLang="en-US" b="1" dirty="0"/>
              <a:t>이 있으면 안됨</a:t>
            </a:r>
            <a:r>
              <a:rPr lang="en-US" altLang="ko-KR" b="1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2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3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55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0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 개수</a:t>
            </a:r>
            <a:r>
              <a:rPr lang="en-US" altLang="ko-KR" b="1" dirty="0"/>
              <a:t>,</a:t>
            </a:r>
            <a:r>
              <a:rPr lang="ko-KR" altLang="en-US" b="1" dirty="0"/>
              <a:t> 변수 개수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 종류 </a:t>
            </a:r>
            <a:r>
              <a:rPr lang="en-US" altLang="ko-KR" b="1" dirty="0"/>
              <a:t>–</a:t>
            </a:r>
            <a:r>
              <a:rPr lang="ko-KR" altLang="en-US" b="1" dirty="0"/>
              <a:t> 행렬 데이터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각 변수의 </a:t>
            </a:r>
            <a:r>
              <a:rPr lang="ko-KR" altLang="en-US" b="1" dirty="0" err="1"/>
              <a:t>데이터타입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틀린값</a:t>
            </a:r>
            <a:r>
              <a:rPr lang="en-US" altLang="ko-KR" b="1" dirty="0"/>
              <a:t>,</a:t>
            </a:r>
            <a:r>
              <a:rPr lang="ko-KR" altLang="en-US" b="1" dirty="0"/>
              <a:t> 이상치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결측치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데이터의 일관성</a:t>
            </a:r>
            <a:r>
              <a:rPr lang="en-US" altLang="ko-KR" b="1" dirty="0"/>
              <a:t>:</a:t>
            </a:r>
            <a:r>
              <a:rPr lang="ko-KR" altLang="en-US" b="1" dirty="0"/>
              <a:t> 같은 변수 내에는 같은 형식의 데이터가 있어야 함을 의미</a:t>
            </a:r>
            <a:r>
              <a:rPr lang="en-US" altLang="ko-KR" b="1" dirty="0"/>
              <a:t>(</a:t>
            </a:r>
            <a:r>
              <a:rPr lang="ko-KR" altLang="en-US" b="1" dirty="0"/>
              <a:t>고혈압 여부에 </a:t>
            </a:r>
            <a:r>
              <a:rPr lang="en-US" altLang="ko-KR" b="1" dirty="0"/>
              <a:t>1</a:t>
            </a:r>
            <a:r>
              <a:rPr lang="ko-KR" altLang="en-US" b="1" dirty="0"/>
              <a:t>이 있으면 안됨</a:t>
            </a:r>
            <a:r>
              <a:rPr lang="en-US" altLang="ko-KR" b="1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1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20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7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92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1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12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12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순차적으로 모델을 구성하면서 계산되는 손실 함수의 기울기를 최적화하는 방식으로 모델을 구성하는 방식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ko-KR" dirty="0" err="1"/>
              <a:t>그라디언트</a:t>
            </a:r>
            <a:r>
              <a:rPr lang="ko-KR" altLang="ko-KR" dirty="0"/>
              <a:t> </a:t>
            </a:r>
            <a:r>
              <a:rPr lang="ko-KR" altLang="ko-KR" dirty="0" err="1"/>
              <a:t>부스팅</a:t>
            </a:r>
            <a:r>
              <a:rPr lang="ko-KR" altLang="en-US" dirty="0"/>
              <a:t> </a:t>
            </a:r>
            <a:r>
              <a:rPr lang="en-US" altLang="ko-KR" dirty="0"/>
              <a:t>(Gradient Boosting)</a:t>
            </a:r>
            <a:endParaRPr lang="ko-KR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95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순차적으로 모델을 구성하면서 계산되는 손실 함수의 기울기를 최적화하는 방식으로 모델을 구성하는 방식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ko-KR" dirty="0" err="1"/>
              <a:t>그라디언트</a:t>
            </a:r>
            <a:r>
              <a:rPr lang="ko-KR" altLang="ko-KR" dirty="0"/>
              <a:t> </a:t>
            </a:r>
            <a:r>
              <a:rPr lang="ko-KR" altLang="ko-KR" dirty="0" err="1"/>
              <a:t>부스팅</a:t>
            </a:r>
            <a:r>
              <a:rPr lang="ko-KR" altLang="en-US" dirty="0"/>
              <a:t> </a:t>
            </a:r>
            <a:r>
              <a:rPr lang="en-US" altLang="ko-KR" dirty="0"/>
              <a:t>(Gradient Boosting)</a:t>
            </a:r>
            <a:endParaRPr lang="ko-KR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9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33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85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5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36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97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4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02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0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3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6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676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75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38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51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048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9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96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6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4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033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85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let me briefly describe my academic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experiences in Data Analytics.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7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31679-3E7F-41D0-B6BE-A94BABC6CAB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3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3604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4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0" y="0"/>
            <a:ext cx="12192000" cy="900000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ctr" defTabSz="1828709">
              <a:defRPr sz="3600">
                <a:solidFill>
                  <a:schemeClr val="lt1"/>
                </a:solidFill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lvl="0"/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0" y="1124744"/>
            <a:ext cx="10972800" cy="5112568"/>
          </a:xfrm>
        </p:spPr>
        <p:txBody>
          <a:bodyPr>
            <a:normAutofit/>
          </a:bodyPr>
          <a:lstStyle>
            <a:lvl1pPr marL="342891" indent="-342891" algn="l" latinLnBrk="0">
              <a:lnSpc>
                <a:spcPct val="120000"/>
              </a:lnSpc>
              <a:buClr>
                <a:srgbClr val="11BFCB"/>
              </a:buClr>
              <a:buSzPct val="110000"/>
              <a:buFont typeface="Wingdings" charset="2"/>
              <a:buChar char="§"/>
              <a:defRPr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latinLnBrk="0">
              <a:lnSpc>
                <a:spcPct val="120000"/>
              </a:lnSpc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latinLnBrk="0">
              <a:lnSpc>
                <a:spcPct val="120000"/>
              </a:lnSpc>
              <a:buClr>
                <a:schemeClr val="tx1"/>
              </a:buClr>
              <a:buSzPct val="110000"/>
              <a:buFont typeface=".AppleSystemUIFont" charset="-120"/>
              <a:buChar char="-"/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algn="l">
              <a:lnSpc>
                <a:spcPct val="120000"/>
              </a:lnSpc>
              <a:defRPr sz="1200" b="1">
                <a:latin typeface="+mj-ea"/>
                <a:ea typeface="+mj-ea"/>
              </a:defRPr>
            </a:lvl4pPr>
            <a:lvl5pPr algn="l" latinLnBrk="0">
              <a:lnSpc>
                <a:spcPct val="120000"/>
              </a:lnSpc>
              <a:defRPr sz="1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233254" y="6492880"/>
            <a:ext cx="2651095" cy="36512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defRPr>
            </a:lvl1pPr>
          </a:lstStyle>
          <a:p>
            <a:fld id="{4F96BBD4-878E-415B-A9C6-3C87F5AFD7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3669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7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3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5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3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fld id="{4F96BBD4-878E-415B-A9C6-3C87F5AF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2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7594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m.unist.ac.kr/" TargetMode="Externa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2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4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em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50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image" Target="../media/image240.png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0" y="764704"/>
            <a:ext cx="12192000" cy="2592288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ctr" defTabSz="1828709">
              <a:defRPr sz="2800" b="1">
                <a:solidFill>
                  <a:schemeClr val="lt1"/>
                </a:solidFill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리얼월드 데이터 전처리</a:t>
            </a:r>
            <a:r>
              <a:rPr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및 분석</a:t>
            </a:r>
            <a:endParaRPr lang="en-US" altLang="ko-K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(Real-world</a:t>
            </a:r>
            <a:r>
              <a:rPr lang="ko-KR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Data</a:t>
            </a:r>
            <a:r>
              <a:rPr lang="ko-KR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Preprocessing</a:t>
            </a:r>
            <a:r>
              <a:rPr lang="ko-KR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&amp;</a:t>
            </a:r>
            <a:r>
              <a:rPr lang="ko-KR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libri" panose="020F0502020204030204" pitchFamily="34" charset="0"/>
                <a:ea typeface="나눔고딕" panose="020D0604000000000000" pitchFamily="50" charset="-127"/>
                <a:cs typeface="Calibri" panose="020F0502020204030204" pitchFamily="34" charset="0"/>
              </a:rPr>
              <a:t>Analysis)</a:t>
            </a:r>
            <a:endParaRPr lang="ko-KR" altLang="en-US" sz="3200" dirty="0">
              <a:solidFill>
                <a:schemeClr val="bg1"/>
              </a:solidFill>
              <a:latin typeface="Calibri" panose="020F0502020204030204" pitchFamily="34" charset="0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6" name="직선 연결선[R] 10"/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28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  <p:sp>
        <p:nvSpPr>
          <p:cNvPr id="7" name="부제목 4"/>
          <p:cNvSpPr>
            <a:spLocks noGrp="1"/>
          </p:cNvSpPr>
          <p:nvPr>
            <p:ph type="subTitle" idx="1"/>
          </p:nvPr>
        </p:nvSpPr>
        <p:spPr>
          <a:xfrm>
            <a:off x="2670933" y="4004245"/>
            <a:ext cx="6850133" cy="191231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이정혜 교수</a:t>
            </a:r>
            <a:endParaRPr lang="en-US" altLang="ko-KR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산업공학과</a:t>
            </a:r>
            <a:r>
              <a:rPr lang="en-US" altLang="ko-KR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인공지능대학원</a:t>
            </a:r>
            <a:endParaRPr lang="en-US" altLang="ko-KR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2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데이터마이닝</a:t>
            </a:r>
            <a:r>
              <a:rPr lang="ko-KR" alt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연구실</a:t>
            </a:r>
            <a:r>
              <a:rPr lang="en-US" altLang="ko-KR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ko-KR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http://dm.unist.ac.kr</a:t>
            </a:r>
            <a:r>
              <a:rPr lang="en-US" altLang="ko-KR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820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lang="en" altLang="ko-KR" sz="4000" dirty="0"/>
              <a:t>Chapter 1: </a:t>
            </a:r>
            <a:r>
              <a:rPr lang="ko-KR" altLang="en-US" sz="4000" dirty="0"/>
              <a:t>데이터 탐색</a:t>
            </a: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048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77B158-1A10-0048-ABBF-D5C6959D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50D71C-9803-594F-8E32-0ACDE7D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코드로 데이터 분석을 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00778F-31D2-9444-8106-DC3196C957E5}"/>
              </a:ext>
            </a:extLst>
          </p:cNvPr>
          <p:cNvGrpSpPr/>
          <p:nvPr/>
        </p:nvGrpSpPr>
        <p:grpSpPr>
          <a:xfrm>
            <a:off x="3918857" y="1460313"/>
            <a:ext cx="4354286" cy="5032567"/>
            <a:chOff x="3984172" y="1301175"/>
            <a:chExt cx="4354286" cy="50325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771A59-2FFA-AC42-BEBF-EA3A0FE9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387" y="1301175"/>
              <a:ext cx="2197856" cy="29490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64DAB5-FC54-DA43-A03D-409BD60EEE1F}"/>
                </a:ext>
              </a:extLst>
            </p:cNvPr>
            <p:cNvSpPr txBox="1"/>
            <p:nvPr/>
          </p:nvSpPr>
          <p:spPr>
            <a:xfrm>
              <a:off x="3984172" y="4394750"/>
              <a:ext cx="43542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이명훈 </a:t>
              </a:r>
              <a:r>
                <a:rPr kumimoji="1"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  <a:p>
              <a:pPr algn="ctr"/>
              <a:r>
                <a: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산업공학과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실습 수업</a:t>
              </a:r>
              <a:endPara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lmhoon@unist.ac.kr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2813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C379F6-C6B0-D445-96FF-B4D14595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AAE921C-3B38-CF4B-A2B2-FCF2E69B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 &amp; A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FB90A8-CE38-2B4F-AB93-5BEE1BAC7BA0}"/>
              </a:ext>
            </a:extLst>
          </p:cNvPr>
          <p:cNvSpPr/>
          <p:nvPr/>
        </p:nvSpPr>
        <p:spPr>
          <a:xfrm>
            <a:off x="4596331" y="3244334"/>
            <a:ext cx="29993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latin typeface="Calibri" panose="020F0502020204030204" pitchFamily="34" charset="0"/>
                <a:cs typeface="Calibri" panose="020F0502020204030204" pitchFamily="34" charset="0"/>
              </a:rPr>
              <a:t>Thank you.</a:t>
            </a:r>
            <a:endParaRPr lang="ko-KR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459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en-US" altLang="ko-KR" sz="4000" dirty="0"/>
              <a:t>Appendix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7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B10605-B6D1-3F48-A3D6-036FFD8FC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3"/>
            <a:ext cx="10972800" cy="5733262"/>
          </a:xfrm>
        </p:spPr>
        <p:txBody>
          <a:bodyPr>
            <a:normAutofit/>
          </a:bodyPr>
          <a:lstStyle/>
          <a:p>
            <a:r>
              <a:rPr kumimoji="1" lang="ko-KR" altLang="en-US" sz="1600" dirty="0">
                <a:ea typeface="+mj-ea"/>
              </a:rPr>
              <a:t>전체 변수에서 중요 변수를 선택하는 방법론</a:t>
            </a:r>
            <a:endParaRPr kumimoji="1" lang="en-US" altLang="ko-KR" sz="1600" dirty="0">
              <a:ea typeface="+mj-ea"/>
            </a:endParaRPr>
          </a:p>
          <a:p>
            <a:pPr lvl="1"/>
            <a:r>
              <a:rPr kumimoji="1" lang="ko-KR" altLang="en-US" sz="1400" b="0" dirty="0">
                <a:ea typeface="+mj-ea"/>
              </a:rPr>
              <a:t>차원의 저주 및 </a:t>
            </a:r>
            <a:r>
              <a:rPr kumimoji="1" lang="ko-KR" altLang="en-US" sz="1400" b="0" dirty="0" err="1">
                <a:ea typeface="+mj-ea"/>
              </a:rPr>
              <a:t>과적합</a:t>
            </a:r>
            <a:r>
              <a:rPr kumimoji="1" lang="ko-KR" altLang="en-US" sz="1400" b="0" dirty="0">
                <a:ea typeface="+mj-ea"/>
              </a:rPr>
              <a:t> 방지</a:t>
            </a:r>
            <a:r>
              <a:rPr kumimoji="1" lang="en-US" altLang="ko-KR" sz="1400" b="0" dirty="0">
                <a:ea typeface="+mj-ea"/>
              </a:rPr>
              <a:t>,</a:t>
            </a:r>
            <a:r>
              <a:rPr kumimoji="1" lang="ko-KR" altLang="en-US" sz="1400" b="0" dirty="0">
                <a:ea typeface="+mj-ea"/>
              </a:rPr>
              <a:t> 훈련시간 단축 목표</a:t>
            </a:r>
            <a:endParaRPr kumimoji="1" lang="en-US" altLang="ko-KR" sz="1400" b="0" dirty="0">
              <a:ea typeface="+mj-ea"/>
            </a:endParaRPr>
          </a:p>
          <a:p>
            <a:endParaRPr kumimoji="1" lang="en" altLang="ko-KR" sz="1600" dirty="0">
              <a:ea typeface="+mj-ea"/>
            </a:endParaRPr>
          </a:p>
          <a:p>
            <a:r>
              <a:rPr kumimoji="1" lang="en" altLang="ko-KR" sz="1600" dirty="0">
                <a:ea typeface="+mj-ea"/>
              </a:rPr>
              <a:t>Filter</a:t>
            </a:r>
            <a:r>
              <a:rPr kumimoji="1" lang="en-US" altLang="ko-KR" sz="1600" dirty="0">
                <a:ea typeface="+mj-ea"/>
              </a:rPr>
              <a:t>:</a:t>
            </a:r>
            <a:r>
              <a:rPr kumimoji="1" lang="ko-KR" altLang="en-US" sz="1600" dirty="0">
                <a:ea typeface="+mj-ea"/>
              </a:rPr>
              <a:t> 변수간의 상관성과 같은 일반적인 기준을 이용해서 중요 변수를 선택</a:t>
            </a:r>
            <a:endParaRPr kumimoji="1" lang="en-US" altLang="ko-KR" sz="1600" dirty="0">
              <a:ea typeface="+mj-ea"/>
            </a:endParaRPr>
          </a:p>
          <a:p>
            <a:pPr lvl="1"/>
            <a:r>
              <a:rPr kumimoji="1" lang="en" altLang="ko-KR" sz="1400" b="0" dirty="0">
                <a:ea typeface="+mj-ea"/>
              </a:rPr>
              <a:t>Pearson correlation</a:t>
            </a:r>
          </a:p>
          <a:p>
            <a:pPr lvl="1"/>
            <a:r>
              <a:rPr kumimoji="1" lang="en" altLang="ko-KR" sz="1400" b="0" dirty="0">
                <a:ea typeface="+mj-ea"/>
              </a:rPr>
              <a:t>Chi-square test</a:t>
            </a:r>
          </a:p>
          <a:p>
            <a:pPr lvl="1"/>
            <a:r>
              <a:rPr kumimoji="1" lang="en" altLang="ko-KR" sz="1400" b="0" dirty="0">
                <a:ea typeface="+mj-ea"/>
              </a:rPr>
              <a:t>Maximum relevance minimum redundancy</a:t>
            </a:r>
          </a:p>
          <a:p>
            <a:pPr lvl="1"/>
            <a:r>
              <a:rPr kumimoji="1" lang="en" altLang="ko-KR" sz="1400" b="0" dirty="0">
                <a:ea typeface="+mj-ea"/>
              </a:rPr>
              <a:t>Correlation feature selection </a:t>
            </a:r>
          </a:p>
          <a:p>
            <a:r>
              <a:rPr kumimoji="1" lang="en" altLang="ko-KR" sz="1600" dirty="0">
                <a:ea typeface="+mj-ea"/>
              </a:rPr>
              <a:t>Wrapper</a:t>
            </a:r>
            <a:r>
              <a:rPr kumimoji="1" lang="en-US" altLang="ko-KR" sz="1600" dirty="0">
                <a:ea typeface="+mj-ea"/>
              </a:rPr>
              <a:t>:</a:t>
            </a:r>
            <a:r>
              <a:rPr kumimoji="1" lang="ko-KR" altLang="en-US" sz="1600" dirty="0">
                <a:ea typeface="+mj-ea"/>
              </a:rPr>
              <a:t> 변수</a:t>
            </a:r>
            <a:r>
              <a:rPr kumimoji="1" lang="en" altLang="ko-KR" sz="1600" dirty="0">
                <a:ea typeface="+mj-ea"/>
              </a:rPr>
              <a:t> </a:t>
            </a:r>
            <a:r>
              <a:rPr kumimoji="1" lang="ko-KR" altLang="en-US" sz="1600" dirty="0">
                <a:ea typeface="+mj-ea"/>
              </a:rPr>
              <a:t>단위의 데이터 부분 집합을 이용해 모델 학습을 반복하여 최적의 변수 선택</a:t>
            </a:r>
          </a:p>
          <a:p>
            <a:pPr lvl="1"/>
            <a:r>
              <a:rPr kumimoji="1" lang="en" altLang="ko-KR" sz="1400" b="0" dirty="0">
                <a:ea typeface="+mj-ea"/>
              </a:rPr>
              <a:t>Forward elimination</a:t>
            </a:r>
          </a:p>
          <a:p>
            <a:pPr lvl="1"/>
            <a:r>
              <a:rPr kumimoji="1" lang="en" altLang="ko-KR" sz="1400" b="0" dirty="0">
                <a:ea typeface="+mj-ea"/>
              </a:rPr>
              <a:t>Backward elimination</a:t>
            </a:r>
          </a:p>
          <a:p>
            <a:pPr lvl="1"/>
            <a:r>
              <a:rPr kumimoji="1" lang="en" altLang="ko-KR" sz="1400" b="0" dirty="0">
                <a:ea typeface="+mj-ea"/>
              </a:rPr>
              <a:t>Stepwise regression</a:t>
            </a:r>
          </a:p>
          <a:p>
            <a:r>
              <a:rPr kumimoji="1" lang="en" altLang="ko-KR" sz="1600" dirty="0">
                <a:ea typeface="+mj-ea"/>
              </a:rPr>
              <a:t>Embedded</a:t>
            </a:r>
            <a:r>
              <a:rPr kumimoji="1" lang="en-US" altLang="ko-KR" sz="1600" dirty="0">
                <a:ea typeface="+mj-ea"/>
              </a:rPr>
              <a:t>:</a:t>
            </a:r>
            <a:r>
              <a:rPr kumimoji="1" lang="ko-KR" altLang="en-US" sz="1600" dirty="0">
                <a:ea typeface="+mj-ea"/>
              </a:rPr>
              <a:t> 모델 학습 과정에서 중요한 변수를 선택</a:t>
            </a:r>
            <a:endParaRPr kumimoji="1" lang="en-US" altLang="ko-KR" sz="1600" dirty="0">
              <a:ea typeface="+mj-ea"/>
            </a:endParaRPr>
          </a:p>
          <a:p>
            <a:pPr lvl="1"/>
            <a:r>
              <a:rPr kumimoji="1" lang="en" altLang="ko-KR" sz="1400" b="0" dirty="0">
                <a:ea typeface="+mj-ea"/>
              </a:rPr>
              <a:t>LASSO (L1 regularization)</a:t>
            </a:r>
          </a:p>
          <a:p>
            <a:pPr lvl="1"/>
            <a:r>
              <a:rPr kumimoji="1" lang="en" altLang="ko-KR" sz="1400" b="0" dirty="0">
                <a:ea typeface="+mj-ea"/>
              </a:rPr>
              <a:t>Ridge (L2 regularization)</a:t>
            </a:r>
          </a:p>
          <a:p>
            <a:pPr lvl="1"/>
            <a:r>
              <a:rPr kumimoji="1" lang="en" altLang="ko-KR" sz="1400" b="0" dirty="0">
                <a:ea typeface="+mj-ea"/>
              </a:rPr>
              <a:t>Decision Tree-based feature importance</a:t>
            </a:r>
          </a:p>
          <a:p>
            <a:endParaRPr kumimoji="1" lang="ko-KR" altLang="en-US" sz="16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388FC1-1127-E748-810B-FFE11D81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43BE8F-4BA8-F846-B3C5-F1B47785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차원 축소</a:t>
            </a:r>
            <a:r>
              <a:rPr kumimoji="1" lang="en-US" altLang="ko-KR" dirty="0"/>
              <a:t>(</a:t>
            </a:r>
            <a:r>
              <a:rPr kumimoji="1" lang="en" altLang="ko-KR" dirty="0"/>
              <a:t>Dimensionality Reduction): Feature selection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47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4D6E21-EE1D-3A48-9BE4-F48F988E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ea typeface="+mj-ea"/>
              </a:rPr>
              <a:t>새로운 차원의 공간으로 데이터를 투영</a:t>
            </a:r>
          </a:p>
          <a:p>
            <a:r>
              <a:rPr kumimoji="1" lang="ko-KR" altLang="en-US" dirty="0">
                <a:ea typeface="+mj-ea"/>
              </a:rPr>
              <a:t>변수들이 가지고 있었던 고유의 성질들을 잃어 버릴 수 있으나 변수들을 조합하여 새로운 잠재변수들을 통해서 데이터를 잘 설명할 수 있는 표현형을 만들 수 있다는 장점이 있음</a:t>
            </a:r>
            <a:r>
              <a:rPr kumimoji="1" lang="en-US" altLang="ko-KR" dirty="0">
                <a:ea typeface="+mj-ea"/>
              </a:rPr>
              <a:t>.</a:t>
            </a:r>
          </a:p>
          <a:p>
            <a:pPr lvl="1"/>
            <a:r>
              <a:rPr kumimoji="1" lang="en" altLang="ko-KR" b="0" dirty="0">
                <a:ea typeface="+mj-ea"/>
              </a:rPr>
              <a:t>Feature extraction </a:t>
            </a:r>
            <a:r>
              <a:rPr kumimoji="1" lang="ko-KR" altLang="en-US" b="0" dirty="0">
                <a:ea typeface="+mj-ea"/>
              </a:rPr>
              <a:t>의 가장 대표적인 예시는 </a:t>
            </a:r>
            <a:r>
              <a:rPr kumimoji="1" lang="en" altLang="ko-KR" b="0" dirty="0">
                <a:ea typeface="+mj-ea"/>
              </a:rPr>
              <a:t>Principal Component Analysis (PCA)</a:t>
            </a:r>
            <a:r>
              <a:rPr kumimoji="1" lang="ko-KR" altLang="en-US" b="0" dirty="0" err="1">
                <a:ea typeface="+mj-ea"/>
              </a:rPr>
              <a:t>를</a:t>
            </a:r>
            <a:r>
              <a:rPr kumimoji="1" lang="ko-KR" altLang="en-US" b="0" dirty="0">
                <a:ea typeface="+mj-ea"/>
              </a:rPr>
              <a:t> 꼽을 수 있음</a:t>
            </a:r>
            <a:r>
              <a:rPr kumimoji="1" lang="en-US" altLang="ko-KR" b="0" dirty="0">
                <a:ea typeface="+mj-ea"/>
              </a:rPr>
              <a:t>.</a:t>
            </a:r>
          </a:p>
          <a:p>
            <a:pPr lvl="1"/>
            <a:r>
              <a:rPr kumimoji="1" lang="en" altLang="ko-KR" b="0" dirty="0">
                <a:ea typeface="+mj-ea"/>
              </a:rPr>
              <a:t>PCA </a:t>
            </a:r>
            <a:r>
              <a:rPr kumimoji="1" lang="ko-KR" altLang="en-US" b="0" dirty="0">
                <a:ea typeface="+mj-ea"/>
              </a:rPr>
              <a:t>는 분산이 최대가 되는 지점에 새로운 직교 기저에 데이터를 투영시키는 방법으로 새롭게 생성된 </a:t>
            </a:r>
            <a:r>
              <a:rPr kumimoji="1" lang="en" altLang="ko-KR" b="0" dirty="0">
                <a:ea typeface="+mj-ea"/>
              </a:rPr>
              <a:t>Principal Component </a:t>
            </a:r>
            <a:r>
              <a:rPr kumimoji="1" lang="ko-KR" altLang="en-US" b="0" dirty="0">
                <a:ea typeface="+mj-ea"/>
              </a:rPr>
              <a:t>들은 기존의 데이터의 선형결합으로 표현할 수 있음</a:t>
            </a:r>
            <a:r>
              <a:rPr kumimoji="1" lang="en-US" altLang="ko-KR" b="0" dirty="0">
                <a:ea typeface="+mj-ea"/>
              </a:rPr>
              <a:t>.</a:t>
            </a:r>
          </a:p>
          <a:p>
            <a:r>
              <a:rPr kumimoji="1" lang="ko-KR" altLang="en-US" dirty="0">
                <a:ea typeface="+mj-ea"/>
              </a:rPr>
              <a:t>그 외에도 아래와 같은 방법론이 존재</a:t>
            </a:r>
          </a:p>
          <a:p>
            <a:pPr lvl="1"/>
            <a:r>
              <a:rPr kumimoji="1" lang="en" altLang="ko-KR" b="0" dirty="0">
                <a:ea typeface="+mj-ea"/>
              </a:rPr>
              <a:t>LLE (Locally Linear Embedding)</a:t>
            </a:r>
          </a:p>
          <a:p>
            <a:pPr lvl="1"/>
            <a:r>
              <a:rPr kumimoji="1" lang="en" altLang="ko-KR" b="0" dirty="0">
                <a:ea typeface="+mj-ea"/>
              </a:rPr>
              <a:t>MDS (multidimensionality scaling)</a:t>
            </a:r>
          </a:p>
          <a:p>
            <a:pPr lvl="1"/>
            <a:r>
              <a:rPr kumimoji="1" lang="en" altLang="ko-KR" b="0" dirty="0" err="1">
                <a:ea typeface="+mj-ea"/>
              </a:rPr>
              <a:t>Isomap</a:t>
            </a:r>
            <a:endParaRPr kumimoji="1" lang="en" altLang="ko-KR" b="0" dirty="0">
              <a:ea typeface="+mj-ea"/>
            </a:endParaRPr>
          </a:p>
          <a:p>
            <a:endParaRPr kumimoji="1" lang="en" altLang="ko-KR" dirty="0">
              <a:ea typeface="+mj-ea"/>
            </a:endParaRPr>
          </a:p>
          <a:p>
            <a:endParaRPr kumimoji="1" lang="en" altLang="ko-KR" dirty="0">
              <a:ea typeface="+mj-ea"/>
            </a:endParaRPr>
          </a:p>
          <a:p>
            <a:endParaRPr kumimoji="1" lang="en" altLang="ko-KR" dirty="0">
              <a:ea typeface="+mj-ea"/>
            </a:endParaRPr>
          </a:p>
          <a:p>
            <a:endParaRPr kumimoji="1" lang="ko-KR" altLang="en-US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44B5B8-3148-8B44-A01E-E1056FE2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0045D7-CB94-9740-8AF8-52AB90BB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차원 축소</a:t>
            </a:r>
            <a:r>
              <a:rPr kumimoji="1" lang="en-US" altLang="ko-KR" dirty="0"/>
              <a:t>(</a:t>
            </a:r>
            <a:r>
              <a:rPr kumimoji="1" lang="en" altLang="ko-KR" dirty="0"/>
              <a:t>Dimensionality Reduction): Feature extraction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481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643F11-6757-ED44-B228-C588370F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/>
              <a:t>Stationarity (</a:t>
            </a:r>
            <a:r>
              <a:rPr kumimoji="1" lang="ko-KR" altLang="en-US" dirty="0"/>
              <a:t>정상성</a:t>
            </a:r>
            <a:r>
              <a:rPr kumimoji="1" lang="en-US" altLang="ko-KR" dirty="0"/>
              <a:t>): </a:t>
            </a:r>
            <a:r>
              <a:rPr kumimoji="1" lang="ko-KR" altLang="en-US" dirty="0"/>
              <a:t>시계열 데이터의 분포가 시간에 흐름에 따라서 변화하지 않음을 의미</a:t>
            </a:r>
          </a:p>
          <a:p>
            <a:r>
              <a:rPr kumimoji="1" lang="en" altLang="ko-KR" dirty="0"/>
              <a:t>Non-Stationarity (</a:t>
            </a:r>
            <a:r>
              <a:rPr kumimoji="1" lang="ko-KR" altLang="en-US" dirty="0" err="1"/>
              <a:t>비정상성</a:t>
            </a:r>
            <a:r>
              <a:rPr kumimoji="1" lang="en-US" altLang="ko-KR" dirty="0"/>
              <a:t>): </a:t>
            </a:r>
            <a:r>
              <a:rPr kumimoji="1" lang="ko-KR" altLang="en-US" dirty="0"/>
              <a:t>시계열 데이터의 분포가 시간에 흐름에 따라서 변화함을 의미</a:t>
            </a:r>
          </a:p>
          <a:p>
            <a:pPr lvl="1"/>
            <a:r>
              <a:rPr kumimoji="1" lang="ko-KR" altLang="en-US" b="0" dirty="0"/>
              <a:t>정상시계열의 경우는 시간의 흐름에 따라서 분포의 평균과 분산이  일정하고 자기 공분산이 시차에만 의존하기 때문에 예측 문제를 확률과정으로 풀 수 있음</a:t>
            </a:r>
            <a:r>
              <a:rPr kumimoji="1" lang="en-US" altLang="ko-KR" b="0" dirty="0"/>
              <a:t>.</a:t>
            </a:r>
          </a:p>
          <a:p>
            <a:pPr lvl="1"/>
            <a:r>
              <a:rPr kumimoji="1" lang="ko-KR" altLang="en-US" b="0" dirty="0"/>
              <a:t>반면 비정상 시계열의 경우 추세를 가지고 있기 때문에 예측 문제를 풀기 매우 어려움</a:t>
            </a:r>
            <a:r>
              <a:rPr kumimoji="1" lang="en-US" altLang="ko-KR" b="0" dirty="0"/>
              <a:t>. </a:t>
            </a:r>
          </a:p>
          <a:p>
            <a:pPr lvl="1"/>
            <a:r>
              <a:rPr kumimoji="1" lang="ko-KR" altLang="en-US" b="0" dirty="0"/>
              <a:t>그렇기 때문에 시계열의 정상성을 체크하고 차분과 로그 변환을 이용해서 </a:t>
            </a:r>
            <a:r>
              <a:rPr kumimoji="1" lang="ko-KR" altLang="en-US" b="0" dirty="0" err="1"/>
              <a:t>시계열을</a:t>
            </a:r>
            <a:r>
              <a:rPr kumimoji="1" lang="ko-KR" altLang="en-US" b="0" dirty="0"/>
              <a:t> 정상성으로 변환시켜주는 작업이 필요</a:t>
            </a:r>
          </a:p>
          <a:p>
            <a:endParaRPr kumimoji="1" lang="ko-KR" altLang="en-US" b="0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EA70EB-CFDC-F94C-8281-AE6AE462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EFBB56-05F4-4C43-9166-517B9259B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시계열 데이터 전처리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48C8AC-8CBE-024B-8959-EEBF2EB39B70}"/>
              </a:ext>
            </a:extLst>
          </p:cNvPr>
          <p:cNvGrpSpPr/>
          <p:nvPr/>
        </p:nvGrpSpPr>
        <p:grpSpPr>
          <a:xfrm>
            <a:off x="2997676" y="3966006"/>
            <a:ext cx="5665370" cy="1996787"/>
            <a:chOff x="5917030" y="4555679"/>
            <a:chExt cx="5665370" cy="1996787"/>
          </a:xfrm>
        </p:grpSpPr>
        <p:pic>
          <p:nvPicPr>
            <p:cNvPr id="6" name="Picture 2" descr="다음의 시계열 중에서 어떤 것이 정상성을 나타낼까요? (a) 200 거래일 동안의 구글 주식 가격; (b) 200 거래일 동안의 구글 주식 가격의 일일 변동; (c) 미국의 연간 파업 수; (d) 미국에서 판매되는 새로운 단독 주택의 월별 판매액; (e) 미국에서 계란 12개의 연간 가격 (고정 달러); (f) 호주 빅토리아 주에서 매월 도살한 돼지의 전체 수; (g) 캐나다 북서부의 맥킨지 강 지역에서 연간 포획된 스라소니의 전체 수; (h) 호주 월별 맥주 생산량; (i) 호주 월별 전기 생산량.">
              <a:extLst>
                <a:ext uri="{FF2B5EF4-FFF2-40B4-BE49-F238E27FC236}">
                  <a16:creationId xmlns:a16="http://schemas.microsoft.com/office/drawing/2014/main" id="{BEA07E8C-2F6E-674D-B8B8-A65CEC32B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030" y="4832678"/>
              <a:ext cx="2718816" cy="1719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다음의 시계열 중에서 어떤 것이 정상성을 나타낼까요? (a) 200 거래일 동안의 구글 주식 가격; (b) 200 거래일 동안의 구글 주식 가격의 일일 변동; (c) 미국의 연간 파업 수; (d) 미국에서 판매되는 새로운 단독 주택의 월별 판매액; (e) 미국에서 계란 12개의 연간 가격 (고정 달러); (f) 호주 빅토리아 주에서 매월 도살한 돼지의 전체 수; (g) 캐나다 북서부의 맥킨지 강 지역에서 연간 포획된 스라소니의 전체 수; (h) 호주 월별 맥주 생산량; (i) 호주 월별 전기 생산량.">
              <a:extLst>
                <a:ext uri="{FF2B5EF4-FFF2-40B4-BE49-F238E27FC236}">
                  <a16:creationId xmlns:a16="http://schemas.microsoft.com/office/drawing/2014/main" id="{B9EACAC2-0899-AD46-8450-B0BFFCE62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995"/>
            <a:stretch/>
          </p:blipFill>
          <p:spPr bwMode="auto">
            <a:xfrm>
              <a:off x="8820712" y="4832678"/>
              <a:ext cx="2761688" cy="166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880EC4-D428-0F47-B898-1A21F498ECA5}"/>
                </a:ext>
              </a:extLst>
            </p:cNvPr>
            <p:cNvSpPr txBox="1"/>
            <p:nvPr/>
          </p:nvSpPr>
          <p:spPr>
            <a:xfrm>
              <a:off x="6940598" y="4555679"/>
              <a:ext cx="9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+mn-ea"/>
                  <a:cs typeface="Times New Roman" pitchFamily="18" charset="0"/>
                </a:rPr>
                <a:t>Stationarity</a:t>
              </a:r>
              <a:endParaRPr kumimoji="1" lang="ko-KR" altLang="en-US" sz="1200" dirty="0" err="1">
                <a:latin typeface="+mn-ea"/>
                <a:cs typeface="Times New Roman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F73797-EF58-684F-A755-68D8EA981DC2}"/>
                </a:ext>
              </a:extLst>
            </p:cNvPr>
            <p:cNvSpPr txBox="1"/>
            <p:nvPr/>
          </p:nvSpPr>
          <p:spPr>
            <a:xfrm>
              <a:off x="9733114" y="4559455"/>
              <a:ext cx="13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+mn-ea"/>
                  <a:cs typeface="Times New Roman" pitchFamily="18" charset="0"/>
                </a:rPr>
                <a:t>Non-Stationarity</a:t>
              </a:r>
              <a:endParaRPr kumimoji="1" lang="ko-KR" altLang="en-US" sz="1200" dirty="0" err="1">
                <a:latin typeface="+mn-ea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0883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D74EFB-0C2F-A54B-A950-6F5F8ACE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RF computes two measures of variable importance</a:t>
            </a:r>
          </a:p>
          <a:p>
            <a:pPr marL="714375" indent="-457200">
              <a:buFont typeface="+mj-lt"/>
              <a:buAutoNum type="arabicPeriod"/>
            </a:pPr>
            <a:r>
              <a:rPr lang="en-US" altLang="ko-KR" dirty="0"/>
              <a:t>Based on a rough-and-ready measure (i.e., impurity)</a:t>
            </a:r>
          </a:p>
          <a:p>
            <a:pPr marL="714375" indent="0">
              <a:buNone/>
            </a:pPr>
            <a:r>
              <a:rPr lang="en-US" altLang="ko-KR" dirty="0"/>
              <a:t>Mean Decrease Impurity (MDI): summing total impurity reductions at all trees nodes where the variable appears</a:t>
            </a:r>
          </a:p>
          <a:p>
            <a:pPr marL="714375" indent="-457200">
              <a:buFont typeface="+mj-lt"/>
              <a:buAutoNum type="arabicPeriod" startAt="2"/>
            </a:pPr>
            <a:r>
              <a:rPr lang="en-US" altLang="ko-KR" dirty="0"/>
              <a:t>Based on permutations</a:t>
            </a:r>
          </a:p>
          <a:p>
            <a:pPr marL="714375" indent="0">
              <a:buNone/>
              <a:tabLst>
                <a:tab pos="714375" algn="l"/>
              </a:tabLst>
            </a:pPr>
            <a:r>
              <a:rPr lang="en-US" altLang="ko-KR" dirty="0"/>
              <a:t>Mean Decrease Accuracy (MDA): measuring accuracy reduction on </a:t>
            </a:r>
            <a:r>
              <a:rPr lang="en-US" altLang="ko-KR" dirty="0" err="1"/>
              <a:t>oob</a:t>
            </a:r>
            <a:r>
              <a:rPr lang="en-US" altLang="ko-KR" dirty="0"/>
              <a:t> samples when the values of the variable are randomly permuted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BC2576-A252-4040-8686-5DFC2E7B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40B29C9-8998-6542-95EA-8D6A59A3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 중요도</a:t>
            </a:r>
          </a:p>
        </p:txBody>
      </p:sp>
    </p:spTree>
    <p:extLst>
      <p:ext uri="{BB962C8B-B14F-4D97-AF65-F5344CB8AC3E}">
        <p14:creationId xmlns:p14="http://schemas.microsoft.com/office/powerpoint/2010/main" val="1628708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55F62DB-A042-1542-982F-0D0FB17D4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Importance of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for an ensemble of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endParaRPr lang="en-US" altLang="ko-KR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𝐼𝑚𝑝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ko-KR" b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sz="900" dirty="0"/>
              </a:p>
              <a:p>
                <a:pPr marL="211138" indent="0">
                  <a:buNone/>
                </a:pPr>
                <a:r>
                  <a:rPr lang="ko-KR" altLang="en-US" sz="1600" dirty="0"/>
                  <a:t>    </a:t>
                </a:r>
                <a:r>
                  <a:rPr lang="en-US" altLang="ko-KR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 denotes the variable used at node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600" dirty="0"/>
                  <a:t> is the impurity reduction at 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/>
                  <a:t>:</a:t>
                </a:r>
              </a:p>
              <a:p>
                <a:pPr marL="211138" indent="0">
                  <a:buNone/>
                </a:pPr>
                <a:endParaRPr lang="en-US" altLang="ko-KR" sz="1600" dirty="0"/>
              </a:p>
              <a:p>
                <a:pPr marL="21113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ko-KR" sz="1600" b="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ko-K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b="0" i="1" dirty="0"/>
              </a:p>
              <a:p>
                <a:pPr marL="211138" indent="0">
                  <a:buNone/>
                </a:pPr>
                <a:endParaRPr lang="en-US" altLang="ko-KR" sz="1000" b="0" i="1" dirty="0"/>
              </a:p>
              <a:p>
                <a:r>
                  <a:rPr lang="en-US" altLang="ko-KR" dirty="0"/>
                  <a:t>Impurity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 be entropy, Gini index, variance, error</a:t>
                </a:r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55F62DB-A042-1542-982F-0D0FB17D4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ECA6F9-100D-384B-8760-FA71E005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3FD8376-9AA4-F447-964A-C2BA471C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733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847DC-4B6F-0747-AE0E-AF653A5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42F3F9-77E9-4C42-B664-3D672B2E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MDA</a:t>
            </a:r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7C9A05-BD5E-4641-8BD0-78BBDEA8CDF3}"/>
              </a:ext>
            </a:extLst>
          </p:cNvPr>
          <p:cNvGrpSpPr/>
          <p:nvPr/>
        </p:nvGrpSpPr>
        <p:grpSpPr>
          <a:xfrm>
            <a:off x="2375907" y="1075652"/>
            <a:ext cx="7874105" cy="5345672"/>
            <a:chOff x="825192" y="1025914"/>
            <a:chExt cx="7874105" cy="534567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584E10-4C69-3C4D-B2AD-E89332789801}"/>
                </a:ext>
              </a:extLst>
            </p:cNvPr>
            <p:cNvGrpSpPr/>
            <p:nvPr/>
          </p:nvGrpSpPr>
          <p:grpSpPr>
            <a:xfrm>
              <a:off x="825192" y="1025914"/>
              <a:ext cx="7874105" cy="5345672"/>
              <a:chOff x="390293" y="818277"/>
              <a:chExt cx="8696849" cy="59436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72FE2E2-9F89-B442-8375-3691A3287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492" y="818277"/>
                <a:ext cx="8629650" cy="594360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FEE98F1-D43C-8345-B7A9-82CBDDDA33EA}"/>
                  </a:ext>
                </a:extLst>
              </p:cNvPr>
              <p:cNvSpPr/>
              <p:nvPr/>
            </p:nvSpPr>
            <p:spPr>
              <a:xfrm>
                <a:off x="390293" y="818277"/>
                <a:ext cx="3200400" cy="564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14399C-2CFF-F042-8DA0-27B1C94C0BB4}"/>
                </a:ext>
              </a:extLst>
            </p:cNvPr>
            <p:cNvSpPr/>
            <p:nvPr/>
          </p:nvSpPr>
          <p:spPr>
            <a:xfrm>
              <a:off x="886034" y="5281962"/>
              <a:ext cx="5079868" cy="1089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A894BC-7B66-B54B-B52D-0A7B20B53EF9}"/>
              </a:ext>
            </a:extLst>
          </p:cNvPr>
          <p:cNvGrpSpPr/>
          <p:nvPr/>
        </p:nvGrpSpPr>
        <p:grpSpPr>
          <a:xfrm>
            <a:off x="3394739" y="5510956"/>
            <a:ext cx="5402521" cy="1164486"/>
            <a:chOff x="2874950" y="5446928"/>
            <a:chExt cx="5402521" cy="1164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A3F3AC-24D1-6441-A3A2-5E706FA1F26C}"/>
                    </a:ext>
                  </a:extLst>
                </p:cNvPr>
                <p:cNvSpPr txBox="1"/>
                <p:nvPr/>
              </p:nvSpPr>
              <p:spPr>
                <a:xfrm>
                  <a:off x="2874950" y="5446928"/>
                  <a:ext cx="3657600" cy="1164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ko-KR" sz="2400" b="0" dirty="0"/>
                    <a:t> </a:t>
                  </a: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A3F3AC-24D1-6441-A3A2-5E706FA1F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950" y="5446928"/>
                  <a:ext cx="3657600" cy="1164486"/>
                </a:xfrm>
                <a:prstGeom prst="rect">
                  <a:avLst/>
                </a:prstGeom>
                <a:blipFill>
                  <a:blip r:embed="rId3"/>
                  <a:stretch>
                    <a:fillRect l="-346" t="-43011" b="-677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화살표: 오른쪽 12">
              <a:extLst>
                <a:ext uri="{FF2B5EF4-FFF2-40B4-BE49-F238E27FC236}">
                  <a16:creationId xmlns:a16="http://schemas.microsoft.com/office/drawing/2014/main" id="{CC5E5DD4-1F72-8644-B57A-7518A4AD882A}"/>
                </a:ext>
              </a:extLst>
            </p:cNvPr>
            <p:cNvSpPr/>
            <p:nvPr/>
          </p:nvSpPr>
          <p:spPr>
            <a:xfrm>
              <a:off x="6259345" y="5632485"/>
              <a:ext cx="334047" cy="698811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E784B77-9B75-6D4B-8370-E8E4809E7CD3}"/>
                    </a:ext>
                  </a:extLst>
                </p:cNvPr>
                <p:cNvSpPr txBox="1"/>
                <p:nvPr/>
              </p:nvSpPr>
              <p:spPr>
                <a:xfrm>
                  <a:off x="6426368" y="5478736"/>
                  <a:ext cx="1851103" cy="9051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E784B77-9B75-6D4B-8370-E8E4809E7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368" y="5478736"/>
                  <a:ext cx="1851103" cy="905120"/>
                </a:xfrm>
                <a:prstGeom prst="rect">
                  <a:avLst/>
                </a:prstGeom>
                <a:blipFill>
                  <a:blip r:embed="rId4"/>
                  <a:stretch>
                    <a:fillRect b="-13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29432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ko-KR" altLang="en-US" sz="4000" dirty="0"/>
              <a:t>실습 </a:t>
            </a:r>
            <a:r>
              <a:rPr kumimoji="1" lang="en-US" altLang="ko-KR" sz="4000" dirty="0"/>
              <a:t>4:</a:t>
            </a:r>
            <a:r>
              <a:rPr kumimoji="1" lang="ko-KR" altLang="en-US" sz="4000" dirty="0"/>
              <a:t> </a:t>
            </a:r>
            <a:r>
              <a:rPr lang="ko-KR" altLang="en-US" sz="4000" dirty="0">
                <a:latin typeface="+mj-ea"/>
              </a:rPr>
              <a:t>유류 화물 물동량 예측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15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34661C-E7C0-A94F-8C64-83AA548D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3"/>
            <a:ext cx="10972800" cy="53681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“'</a:t>
            </a:r>
            <a:r>
              <a:rPr lang="ko-KR" altLang="en-US" dirty="0"/>
              <a:t>탐색적 데이터 분석</a:t>
            </a:r>
            <a:r>
              <a:rPr lang="en" altLang="ko-KR" dirty="0"/>
              <a:t>’</a:t>
            </a:r>
            <a:r>
              <a:rPr lang="ko-KR" altLang="en-US" dirty="0"/>
              <a:t>은 우리가 존재한다고 믿는 것들은 물론이고 존재하지 않는다고 믿는 것들을 발견하려는 태도</a:t>
            </a:r>
            <a:r>
              <a:rPr lang="en-US" altLang="ko-KR" dirty="0"/>
              <a:t>, </a:t>
            </a:r>
            <a:r>
              <a:rPr lang="ko-KR" altLang="en-US" dirty="0"/>
              <a:t>유연성</a:t>
            </a:r>
            <a:r>
              <a:rPr lang="en-US" altLang="ko-KR" dirty="0"/>
              <a:t>, </a:t>
            </a:r>
            <a:r>
              <a:rPr lang="ko-KR" altLang="en-US" dirty="0"/>
              <a:t>그리고 자발성이다</a:t>
            </a:r>
            <a:r>
              <a:rPr lang="en-US" altLang="ko-KR" dirty="0"/>
              <a:t>.” - </a:t>
            </a:r>
            <a:r>
              <a:rPr lang="ko-KR" altLang="en-US" dirty="0"/>
              <a:t>존 </a:t>
            </a:r>
            <a:r>
              <a:rPr lang="ko-KR" altLang="en-US" dirty="0" err="1"/>
              <a:t>튜키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도서 </a:t>
            </a:r>
            <a:r>
              <a:rPr lang="en" altLang="ko-KR" dirty="0"/>
              <a:t>Doing Data Science </a:t>
            </a:r>
            <a:r>
              <a:rPr lang="ko-KR" altLang="en-US" dirty="0"/>
              <a:t>중</a:t>
            </a:r>
            <a:r>
              <a:rPr lang="en-US" altLang="ko-KR" dirty="0"/>
              <a:t>)</a:t>
            </a:r>
          </a:p>
          <a:p>
            <a:endParaRPr lang="en-US" altLang="ko-KR" b="0" dirty="0"/>
          </a:p>
          <a:p>
            <a:r>
              <a:rPr lang="ko-KR" altLang="en-US" b="0" dirty="0"/>
              <a:t>문제 정의 및 분석 전</a:t>
            </a:r>
            <a:r>
              <a:rPr lang="en-US" altLang="ko-KR" b="0" dirty="0"/>
              <a:t>,</a:t>
            </a:r>
            <a:r>
              <a:rPr lang="ko-KR" altLang="en-US" b="0" dirty="0"/>
              <a:t> 원 데이터에 대한 탐색을 통해 원 데이터에 대한 이해를 기본으로 가져야 함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데이터 탐색 과정은 </a:t>
            </a:r>
            <a:endParaRPr lang="en-US" altLang="ko-KR" b="0" dirty="0"/>
          </a:p>
          <a:p>
            <a:pPr lvl="1"/>
            <a:r>
              <a:rPr lang="ko-KR" altLang="en-US" dirty="0"/>
              <a:t>데이터의 분포와 값을 다양한 각도에서 관찰하며 데이터가 표현하는 현상을 더 잘 이해할 수 있도록 도와주고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이를 통해 문제 정의 단계에서 미처 발견하지 못한 다양한 패턴을 발견하고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이를 바탕으로 분석 방향을 재설정할 수 있도록 함</a:t>
            </a:r>
            <a:r>
              <a:rPr lang="en-US" altLang="ko-KR" dirty="0"/>
              <a:t>.</a:t>
            </a:r>
          </a:p>
          <a:p>
            <a:pPr lvl="1"/>
            <a:endParaRPr lang="en-US" altLang="ko-KR" b="0" dirty="0"/>
          </a:p>
          <a:p>
            <a:r>
              <a:rPr lang="ko-KR" altLang="en-US" b="0" dirty="0"/>
              <a:t>또한 데이터에 대한 관찰과 지식이 이후에 통계적 추론이나 예측 모델 구축 시에도 사용되므로 중요함</a:t>
            </a:r>
            <a:r>
              <a:rPr lang="en-US" altLang="ko-KR" b="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134C12-800B-3740-B5E6-5E38220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D907592-2637-504E-A2BD-EB5D05B1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데이터 탐색 </a:t>
            </a:r>
            <a:r>
              <a:rPr kumimoji="1" lang="en-US" altLang="ko-KR" dirty="0"/>
              <a:t>(or</a:t>
            </a:r>
            <a:r>
              <a:rPr kumimoji="1" lang="ko-KR" altLang="en-US" dirty="0"/>
              <a:t> 탐색적 데이터 분석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006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925C0F-7DE6-D741-A468-F03DE554A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b="0" dirty="0"/>
              <a:t>항만 물동량은 외부 요인 및 내재 요인에 의한 높은 변동성으로 인해서 정확한 예측이 어려움</a:t>
            </a:r>
            <a:endParaRPr kumimoji="1" lang="en-US" altLang="ko-KR" b="0" dirty="0"/>
          </a:p>
          <a:p>
            <a:r>
              <a:rPr kumimoji="1" lang="ko-KR" altLang="en-US" b="0" dirty="0"/>
              <a:t>정확한 항만 물동량 예측은 효율적인 항만 관리 및 장기적 관점의 전략 수립에 용이</a:t>
            </a:r>
          </a:p>
          <a:p>
            <a:endParaRPr kumimoji="1"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7A469E-064E-9441-9A24-34BE2786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6F4D7DC-79A4-A042-B5CD-3CBF05A6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ea"/>
              </a:rPr>
              <a:t>유류 화물 물동량 분석 및 예측 </a:t>
            </a:r>
            <a:r>
              <a:rPr kumimoji="1" lang="ko-KR" altLang="en-US" dirty="0"/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CB568-BDF3-354A-9558-192240EA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86" y="2074406"/>
            <a:ext cx="7922591" cy="44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36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유류 화물 물동량 분석 및 예측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cxnSp>
        <p:nvCxnSpPr>
          <p:cNvPr id="101" name="직선 연결선 35">
            <a:extLst>
              <a:ext uri="{FF2B5EF4-FFF2-40B4-BE49-F238E27FC236}">
                <a16:creationId xmlns:a16="http://schemas.microsoft.com/office/drawing/2014/main" id="{D048443A-1012-8A49-93A4-B10D60009EB8}"/>
              </a:ext>
            </a:extLst>
          </p:cNvPr>
          <p:cNvCxnSpPr>
            <a:cxnSpLocks/>
          </p:cNvCxnSpPr>
          <p:nvPr/>
        </p:nvCxnSpPr>
        <p:spPr>
          <a:xfrm>
            <a:off x="6167195" y="1179793"/>
            <a:ext cx="0" cy="54525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3A6E70-1C30-CB4A-91D4-9B27C2987153}"/>
              </a:ext>
            </a:extLst>
          </p:cNvPr>
          <p:cNvSpPr/>
          <p:nvPr/>
        </p:nvSpPr>
        <p:spPr>
          <a:xfrm>
            <a:off x="515639" y="1466796"/>
            <a:ext cx="5294136" cy="5026084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032778-C77D-F949-98D4-F6BD77EB4874}"/>
              </a:ext>
            </a:extLst>
          </p:cNvPr>
          <p:cNvSpPr/>
          <p:nvPr/>
        </p:nvSpPr>
        <p:spPr>
          <a:xfrm>
            <a:off x="1137070" y="1178796"/>
            <a:ext cx="4051274" cy="576000"/>
          </a:xfrm>
          <a:prstGeom prst="rect">
            <a:avLst/>
          </a:prstGeom>
          <a:solidFill>
            <a:srgbClr val="41B5B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04F4FE-1875-AB45-818F-84EAB7923C3D}"/>
              </a:ext>
            </a:extLst>
          </p:cNvPr>
          <p:cNvSpPr/>
          <p:nvPr/>
        </p:nvSpPr>
        <p:spPr>
          <a:xfrm>
            <a:off x="6521716" y="1466795"/>
            <a:ext cx="5294136" cy="5026085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F271DD1-12F0-1643-A4F9-4AD96F14174C}"/>
              </a:ext>
            </a:extLst>
          </p:cNvPr>
          <p:cNvSpPr/>
          <p:nvPr/>
        </p:nvSpPr>
        <p:spPr>
          <a:xfrm>
            <a:off x="7143147" y="1178796"/>
            <a:ext cx="4051274" cy="576000"/>
          </a:xfrm>
          <a:prstGeom prst="rect">
            <a:avLst/>
          </a:prstGeom>
          <a:solidFill>
            <a:srgbClr val="00275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To-be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918346-9EA2-B143-97E6-F5C7C64A5A79}"/>
              </a:ext>
            </a:extLst>
          </p:cNvPr>
          <p:cNvSpPr/>
          <p:nvPr/>
        </p:nvSpPr>
        <p:spPr>
          <a:xfrm>
            <a:off x="609600" y="4625733"/>
            <a:ext cx="5113939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기존에 화물 물동량에 대한 예측은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ARIMA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와 같은 전통적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시계열 분석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과 사후에 물동량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변동 원인에 대한 사후분석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으로 이루어짐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.</a:t>
            </a:r>
          </a:p>
          <a:p>
            <a:pPr marL="742950" lvl="1" indent="-285750" latinLnBrk="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물동량의 변동성이 작은 고체화물의 경우 전통적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시계열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분석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이 활용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742950" lvl="1" indent="-285750" latinLnBrk="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물동량의 변동성이 큰 액체화물의 경우는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변동 원인에 대한 </a:t>
            </a:r>
            <a:r>
              <a:rPr lang="ko-KR" altLang="en-US" sz="1000" b="1" dirty="0" err="1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사후분석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이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주로 활용됨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.</a:t>
            </a:r>
          </a:p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전통적 시계열 분석의 경우에는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다양한 변수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를 반영한 예측 모형을 만드는데 한계점이 존재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3C67ED-3A9A-5D4E-825F-E0760A24781F}"/>
              </a:ext>
            </a:extLst>
          </p:cNvPr>
          <p:cNvSpPr txBox="1"/>
          <p:nvPr/>
        </p:nvSpPr>
        <p:spPr>
          <a:xfrm>
            <a:off x="6777318" y="3905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 err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5B0F22-5A28-B745-B9F5-D6CAFE246563}"/>
              </a:ext>
            </a:extLst>
          </p:cNvPr>
          <p:cNvSpPr/>
          <p:nvPr/>
        </p:nvSpPr>
        <p:spPr>
          <a:xfrm>
            <a:off x="6611814" y="4625733"/>
            <a:ext cx="5113939" cy="144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다양한 변수에 대한 고려가 가능한 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다변량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시계열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모델을 사용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품명 중심의 품목 분류체계를 개발하여 세부 품목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지역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,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입항 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목적별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물동량 집계가 가능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기존에 고려할 수 없었던 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세부품목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및 외부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변수 정보를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활용하여</a:t>
            </a:r>
            <a:r>
              <a:rPr lang="en-US" altLang="ko-KR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유류 화물 물동량과 동향을 예측하는 모델 설계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과거 전통적 </a:t>
            </a:r>
            <a:r>
              <a:rPr lang="ko-KR" altLang="en-US" sz="1000" b="1" dirty="0" err="1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시계열</a:t>
            </a:r>
            <a:r>
              <a:rPr lang="ko-KR" altLang="en-US" sz="1000" b="1" dirty="0"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모델에 비해서 향상된 성능으로 물동량 예측이 가능</a:t>
            </a:r>
            <a:endParaRPr lang="en-US" altLang="ko-KR" sz="1000" b="1" dirty="0"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16AA93-9B65-3E4F-814B-E61484ECFE3D}"/>
              </a:ext>
            </a:extLst>
          </p:cNvPr>
          <p:cNvGrpSpPr/>
          <p:nvPr/>
        </p:nvGrpSpPr>
        <p:grpSpPr>
          <a:xfrm>
            <a:off x="1221310" y="1997574"/>
            <a:ext cx="3882794" cy="1074115"/>
            <a:chOff x="1183689" y="2081738"/>
            <a:chExt cx="3882794" cy="107411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33C5551-2C17-7044-9CFC-5064F45CAE53}"/>
                </a:ext>
              </a:extLst>
            </p:cNvPr>
            <p:cNvGrpSpPr/>
            <p:nvPr/>
          </p:nvGrpSpPr>
          <p:grpSpPr>
            <a:xfrm>
              <a:off x="1183689" y="2081738"/>
              <a:ext cx="992414" cy="1074115"/>
              <a:chOff x="1317246" y="2692359"/>
              <a:chExt cx="1079075" cy="120866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F733585-B16C-FA4F-B803-6256CC13E5A1}"/>
                  </a:ext>
                </a:extLst>
              </p:cNvPr>
              <p:cNvGrpSpPr/>
              <p:nvPr/>
            </p:nvGrpSpPr>
            <p:grpSpPr>
              <a:xfrm>
                <a:off x="1416475" y="2692359"/>
                <a:ext cx="880618" cy="880618"/>
                <a:chOff x="1021661" y="2321592"/>
                <a:chExt cx="880618" cy="880618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9BDE428-11E5-514E-ACF4-69DB6E1EBC67}"/>
                    </a:ext>
                  </a:extLst>
                </p:cNvPr>
                <p:cNvSpPr/>
                <p:nvPr/>
              </p:nvSpPr>
              <p:spPr>
                <a:xfrm>
                  <a:off x="1021661" y="2321592"/>
                  <a:ext cx="880618" cy="880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B9629F8-5121-9349-B3F6-062674F6B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661" y="2321592"/>
                  <a:ext cx="880618" cy="880618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1D3E1A-0E15-1E45-9C6F-0685118DC998}"/>
                  </a:ext>
                </a:extLst>
              </p:cNvPr>
              <p:cNvSpPr txBox="1"/>
              <p:nvPr/>
            </p:nvSpPr>
            <p:spPr>
              <a:xfrm>
                <a:off x="1317246" y="3624024"/>
                <a:ext cx="10790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b="1" dirty="0">
                    <a:latin typeface="Times New Roman" pitchFamily="18" charset="0"/>
                    <a:cs typeface="Times New Roman" pitchFamily="18" charset="0"/>
                  </a:rPr>
                  <a:t>화물 물동량</a:t>
                </a:r>
                <a:endParaRPr kumimoji="1" lang="ko-Kore-KR" altLang="en-US" sz="1200" b="1" dirty="0" err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741E97E-49EE-4FA1-9516-3C7A3349B406}"/>
                </a:ext>
              </a:extLst>
            </p:cNvPr>
            <p:cNvGrpSpPr/>
            <p:nvPr/>
          </p:nvGrpSpPr>
          <p:grpSpPr>
            <a:xfrm>
              <a:off x="3125086" y="2095337"/>
              <a:ext cx="1941397" cy="1046917"/>
              <a:chOff x="3400464" y="2726967"/>
              <a:chExt cx="2110927" cy="117805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7990C9-5968-5E49-8F94-B260518EB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2227" y="2814553"/>
                <a:ext cx="813474" cy="81347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BE04C4D-4787-5D49-913D-63A81303C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30297" y="2726967"/>
                <a:ext cx="819408" cy="81940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BDD8A4-8E77-C049-8C2F-933485E6D9EF}"/>
                  </a:ext>
                </a:extLst>
              </p:cNvPr>
              <p:cNvSpPr txBox="1"/>
              <p:nvPr/>
            </p:nvSpPr>
            <p:spPr>
              <a:xfrm>
                <a:off x="3400464" y="3628027"/>
                <a:ext cx="10790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 err="1">
                    <a:latin typeface="Times New Roman" pitchFamily="18" charset="0"/>
                    <a:cs typeface="Times New Roman" pitchFamily="18" charset="0"/>
                  </a:rPr>
                  <a:t>시계열분석</a:t>
                </a:r>
                <a:endParaRPr kumimoji="1" lang="ko-Kore-KR" altLang="en-US" sz="1200" b="1" dirty="0" err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47D10F-C5F2-7F47-BF0A-E9AB8DB1E971}"/>
                  </a:ext>
                </a:extLst>
              </p:cNvPr>
              <p:cNvSpPr txBox="1"/>
              <p:nvPr/>
            </p:nvSpPr>
            <p:spPr>
              <a:xfrm>
                <a:off x="4432316" y="3626991"/>
                <a:ext cx="10790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 err="1">
                    <a:latin typeface="Times New Roman" pitchFamily="18" charset="0"/>
                    <a:cs typeface="Times New Roman" pitchFamily="18" charset="0"/>
                  </a:rPr>
                  <a:t>사후분석</a:t>
                </a:r>
                <a:endParaRPr kumimoji="1" lang="ko-Kore-KR" altLang="en-US" sz="1200" b="1" dirty="0" err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8CBE8679-C15F-274A-8E68-754D01259F5D}"/>
                </a:ext>
              </a:extLst>
            </p:cNvPr>
            <p:cNvSpPr/>
            <p:nvPr/>
          </p:nvSpPr>
          <p:spPr>
            <a:xfrm>
              <a:off x="2477713" y="2473031"/>
              <a:ext cx="239835" cy="222121"/>
            </a:xfrm>
            <a:prstGeom prst="rightArrow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349DBD-41F4-D745-B2F7-E87ADBF0A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878" y="2187843"/>
            <a:ext cx="4703812" cy="217633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B55289B-F7E7-CE47-ABB9-216276AA61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30" y="3306160"/>
            <a:ext cx="4545754" cy="12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25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유류 화물 물동량 분석 및 예측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6543AE-7F8C-47AF-86AA-132159E9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389" y="154249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E94474-1522-4C20-9421-8190ED4B45D9}"/>
              </a:ext>
            </a:extLst>
          </p:cNvPr>
          <p:cNvGrpSpPr/>
          <p:nvPr/>
        </p:nvGrpSpPr>
        <p:grpSpPr>
          <a:xfrm>
            <a:off x="372586" y="1537877"/>
            <a:ext cx="4533508" cy="2856606"/>
            <a:chOff x="371757" y="1136274"/>
            <a:chExt cx="4533508" cy="2856606"/>
          </a:xfrm>
        </p:grpSpPr>
        <p:sp>
          <p:nvSpPr>
            <p:cNvPr id="18" name="슬라이드 번호 개체 틀 1">
              <a:extLst>
                <a:ext uri="{FF2B5EF4-FFF2-40B4-BE49-F238E27FC236}">
                  <a16:creationId xmlns:a16="http://schemas.microsoft.com/office/drawing/2014/main" id="{8AE39E93-FF89-45B4-B4E5-3364A0F5AE2C}"/>
                </a:ext>
              </a:extLst>
            </p:cNvPr>
            <p:cNvSpPr txBox="1">
              <a:spLocks/>
            </p:cNvSpPr>
            <p:nvPr/>
          </p:nvSpPr>
          <p:spPr>
            <a:xfrm>
              <a:off x="3064157" y="3227106"/>
              <a:ext cx="5504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200" b="1" i="0" kern="1200">
                  <a:solidFill>
                    <a:schemeClr val="tx1"/>
                  </a:solidFill>
                  <a:latin typeface="+mn-lt"/>
                  <a:ea typeface="+mj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B6D7589-F66E-2345-B4D0-21B08A927088}" type="slidenum">
                <a:rPr kumimoji="1" lang="ko-KR" altLang="en-US" smtClean="0">
                  <a:solidFill>
                    <a:prstClr val="black"/>
                  </a:solidFill>
                  <a:latin typeface="Calibri" panose="020F0502020204030204"/>
                </a:rPr>
                <a:pPr/>
                <a:t>112</a:t>
              </a:fld>
              <a:endParaRPr kumimoji="1"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DBECB3-158A-4D02-A9BA-B2FA0D16623E}"/>
                </a:ext>
              </a:extLst>
            </p:cNvPr>
            <p:cNvSpPr/>
            <p:nvPr/>
          </p:nvSpPr>
          <p:spPr>
            <a:xfrm>
              <a:off x="1659431" y="1136274"/>
              <a:ext cx="3245833" cy="28566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슬라이드 번호 개체 틀 8">
              <a:extLst>
                <a:ext uri="{FF2B5EF4-FFF2-40B4-BE49-F238E27FC236}">
                  <a16:creationId xmlns:a16="http://schemas.microsoft.com/office/drawing/2014/main" id="{992140F6-710B-4DF2-8D47-C8D77E66EA83}"/>
                </a:ext>
              </a:extLst>
            </p:cNvPr>
            <p:cNvSpPr txBox="1">
              <a:spLocks/>
            </p:cNvSpPr>
            <p:nvPr/>
          </p:nvSpPr>
          <p:spPr>
            <a:xfrm>
              <a:off x="371757" y="3125506"/>
              <a:ext cx="5504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00" b="1" i="0" kern="1200"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B6D7589-F66E-2345-B4D0-21B08A927088}" type="slidenum">
                <a:rPr kumimoji="1" lang="ko-KR" altLang="en-US" smtClean="0">
                  <a:solidFill>
                    <a:srgbClr val="4472C4">
                      <a:lumMod val="50000"/>
                    </a:srgbClr>
                  </a:solidFill>
                  <a:latin typeface="Calibri" panose="020F0502020204030204"/>
                  <a:ea typeface="맑은 고딕" panose="020B0503020000020004" pitchFamily="34" charset="-127"/>
                </a:rPr>
                <a:pPr/>
                <a:t>112</a:t>
              </a:fld>
              <a:endParaRPr kumimoji="1" lang="ko-KR" altLang="en-US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338CCEA-E908-4973-970F-B366793AB99C}"/>
                </a:ext>
              </a:extLst>
            </p:cNvPr>
            <p:cNvSpPr/>
            <p:nvPr/>
          </p:nvSpPr>
          <p:spPr>
            <a:xfrm>
              <a:off x="371757" y="1297291"/>
              <a:ext cx="1116280" cy="269558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414874-F943-494E-94F8-1357AB312BC6}"/>
                </a:ext>
              </a:extLst>
            </p:cNvPr>
            <p:cNvSpPr/>
            <p:nvPr/>
          </p:nvSpPr>
          <p:spPr>
            <a:xfrm>
              <a:off x="371757" y="1160024"/>
              <a:ext cx="1116280" cy="257994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데이터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92EF1DC-8241-4FD2-9178-201576790498}"/>
                </a:ext>
              </a:extLst>
            </p:cNvPr>
            <p:cNvSpPr/>
            <p:nvPr/>
          </p:nvSpPr>
          <p:spPr>
            <a:xfrm>
              <a:off x="1751546" y="2356485"/>
              <a:ext cx="3055280" cy="73718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선명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</a:t>
              </a: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품명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</a:t>
              </a: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입항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 </a:t>
              </a: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년도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 </a:t>
              </a: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입출항일시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</a:t>
              </a:r>
              <a:r>
                <a:rPr kumimoji="1" lang="ko-KR" altLang="en-US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품목코드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,</a:t>
              </a:r>
              <a:r>
                <a:rPr kumimoji="1" lang="en-US" altLang="ko-KR" sz="1050" kern="0" dirty="0" err="1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etc</a:t>
              </a:r>
              <a:endPara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0E30B1-AC2F-4ED8-9A84-5910CE71AB49}"/>
                </a:ext>
              </a:extLst>
            </p:cNvPr>
            <p:cNvSpPr/>
            <p:nvPr/>
          </p:nvSpPr>
          <p:spPr>
            <a:xfrm>
              <a:off x="1744147" y="1578207"/>
              <a:ext cx="3062680" cy="725187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kern="0" dirty="0">
                  <a:solidFill>
                    <a:prstClr val="black"/>
                  </a:solidFill>
                  <a:latin typeface="+mn-ea"/>
                </a:rPr>
                <a:t>해상운송계약에 따른 운송화물의 수령 또는 선적을 인증하고</a:t>
              </a:r>
              <a:r>
                <a:rPr lang="en-US" altLang="ko-KR" sz="1050" kern="0" dirty="0"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050" kern="0" dirty="0">
                  <a:solidFill>
                    <a:prstClr val="black"/>
                  </a:solidFill>
                  <a:latin typeface="+mn-ea"/>
                </a:rPr>
                <a:t>그 물품의 인도청구권을 문서화한 증권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CC222C-F91F-4F71-AA3E-851B21ABBC79}"/>
                </a:ext>
              </a:extLst>
            </p:cNvPr>
            <p:cNvSpPr/>
            <p:nvPr/>
          </p:nvSpPr>
          <p:spPr>
            <a:xfrm>
              <a:off x="1744147" y="3146758"/>
              <a:ext cx="3062680" cy="73718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457200" latinLnBrk="0">
                <a:defRPr/>
              </a:pPr>
              <a:r>
                <a:rPr kumimoji="1" lang="ko-KR" altLang="en-US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itchFamily="2" charset="2"/>
                </a:rPr>
                <a:t>입항</a:t>
              </a:r>
              <a:r>
                <a:rPr kumimoji="1" lang="en-US" altLang="ko-KR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itchFamily="2" charset="2"/>
                </a:rPr>
                <a:t> </a:t>
              </a:r>
              <a:r>
                <a:rPr kumimoji="1" lang="ko-KR" altLang="en-US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itchFamily="2" charset="2"/>
                </a:rPr>
                <a:t>목적과 외</a:t>
              </a:r>
              <a:r>
                <a:rPr kumimoji="1" lang="en-US" altLang="ko-KR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itchFamily="2" charset="2"/>
                </a:rPr>
                <a:t>/</a:t>
              </a:r>
              <a:r>
                <a:rPr kumimoji="1" lang="ko-KR" altLang="en-US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itchFamily="2" charset="2"/>
                </a:rPr>
                <a:t>내항 구분 데이터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C82B78-FB07-4B20-9C11-974B55B09E1D}"/>
                </a:ext>
              </a:extLst>
            </p:cNvPr>
            <p:cNvSpPr/>
            <p:nvPr/>
          </p:nvSpPr>
          <p:spPr>
            <a:xfrm>
              <a:off x="1659431" y="1160024"/>
              <a:ext cx="3245834" cy="257994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특징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AD1F17E-2968-4D4C-80BE-AB2BDD4F7E34}"/>
                </a:ext>
              </a:extLst>
            </p:cNvPr>
            <p:cNvSpPr/>
            <p:nvPr/>
          </p:nvSpPr>
          <p:spPr>
            <a:xfrm>
              <a:off x="1672100" y="1547875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1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C5DAF4F-C2D0-4658-8530-18845C8F4FA8}"/>
                </a:ext>
              </a:extLst>
            </p:cNvPr>
            <p:cNvSpPr/>
            <p:nvPr/>
          </p:nvSpPr>
          <p:spPr>
            <a:xfrm>
              <a:off x="1672101" y="2347682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1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517FCB4-5FCF-47AE-BD77-2D43EED76D00}"/>
                </a:ext>
              </a:extLst>
            </p:cNvPr>
            <p:cNvSpPr/>
            <p:nvPr/>
          </p:nvSpPr>
          <p:spPr>
            <a:xfrm>
              <a:off x="1666829" y="3132900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2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7" name="삼각형 10">
            <a:extLst>
              <a:ext uri="{FF2B5EF4-FFF2-40B4-BE49-F238E27FC236}">
                <a16:creationId xmlns:a16="http://schemas.microsoft.com/office/drawing/2014/main" id="{4A35472B-E70A-4DCC-AC1F-3A2755893668}"/>
              </a:ext>
            </a:extLst>
          </p:cNvPr>
          <p:cNvSpPr/>
          <p:nvPr/>
        </p:nvSpPr>
        <p:spPr>
          <a:xfrm rot="5400000">
            <a:off x="4935818" y="2946359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512BD3-6272-4020-AABC-31B149CFB5FD}"/>
              </a:ext>
            </a:extLst>
          </p:cNvPr>
          <p:cNvSpPr/>
          <p:nvPr/>
        </p:nvSpPr>
        <p:spPr>
          <a:xfrm>
            <a:off x="372586" y="1561627"/>
            <a:ext cx="4533507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166FF7-7CE3-4774-BE4E-4E1DDAE9CB89}"/>
              </a:ext>
            </a:extLst>
          </p:cNvPr>
          <p:cNvGrpSpPr/>
          <p:nvPr/>
        </p:nvGrpSpPr>
        <p:grpSpPr>
          <a:xfrm>
            <a:off x="712564" y="1976091"/>
            <a:ext cx="491887" cy="453838"/>
            <a:chOff x="1743033" y="4178626"/>
            <a:chExt cx="885826" cy="936906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id="{7AAE56FA-26D6-467E-B8EA-7BBE5D707167}"/>
                </a:ext>
              </a:extLst>
            </p:cNvPr>
            <p:cNvSpPr/>
            <p:nvPr/>
          </p:nvSpPr>
          <p:spPr>
            <a:xfrm>
              <a:off x="1743034" y="4660094"/>
              <a:ext cx="885825" cy="455438"/>
            </a:xfrm>
            <a:prstGeom prst="can">
              <a:avLst>
                <a:gd name="adj" fmla="val 43822"/>
              </a:avLst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F839FDD0-A9AF-42E7-814C-59B05B4EC662}"/>
                </a:ext>
              </a:extLst>
            </p:cNvPr>
            <p:cNvSpPr/>
            <p:nvPr/>
          </p:nvSpPr>
          <p:spPr>
            <a:xfrm>
              <a:off x="1743033" y="4406346"/>
              <a:ext cx="885825" cy="455440"/>
            </a:xfrm>
            <a:prstGeom prst="can">
              <a:avLst>
                <a:gd name="adj" fmla="val 43822"/>
              </a:avLst>
            </a:prstGeom>
            <a:solidFill>
              <a:srgbClr val="2F559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8E5CF2AF-81EB-48D2-8BA8-BC7531F9A071}"/>
                </a:ext>
              </a:extLst>
            </p:cNvPr>
            <p:cNvSpPr/>
            <p:nvPr/>
          </p:nvSpPr>
          <p:spPr>
            <a:xfrm>
              <a:off x="1743033" y="4178626"/>
              <a:ext cx="885825" cy="455440"/>
            </a:xfrm>
            <a:prstGeom prst="can">
              <a:avLst>
                <a:gd name="adj" fmla="val 43822"/>
              </a:avLst>
            </a:prstGeom>
            <a:solidFill>
              <a:srgbClr val="2038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489EC9-96EC-4ACD-BC13-896D7C518F19}"/>
              </a:ext>
            </a:extLst>
          </p:cNvPr>
          <p:cNvSpPr txBox="1"/>
          <p:nvPr/>
        </p:nvSpPr>
        <p:spPr>
          <a:xfrm>
            <a:off x="396668" y="2460744"/>
            <a:ext cx="11236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Times New Roman" pitchFamily="18" charset="0"/>
                <a:cs typeface="Times New Roman" pitchFamily="18" charset="0"/>
              </a:rPr>
              <a:t>선하증권</a:t>
            </a:r>
            <a:endParaRPr lang="en-US" altLang="ko-KR" sz="105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ko-KR" sz="1050" dirty="0">
                <a:latin typeface="Times New Roman" pitchFamily="18" charset="0"/>
                <a:cs typeface="Times New Roman" pitchFamily="18" charset="0"/>
              </a:rPr>
              <a:t>(Bill</a:t>
            </a:r>
            <a:r>
              <a:rPr lang="ko-KR" altLang="en-US" sz="1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1050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ko-KR" altLang="en-US" sz="1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1050" dirty="0">
                <a:latin typeface="Times New Roman" pitchFamily="18" charset="0"/>
                <a:cs typeface="Times New Roman" pitchFamily="18" charset="0"/>
              </a:rPr>
              <a:t>landing)</a:t>
            </a:r>
          </a:p>
          <a:p>
            <a:pPr algn="ctr"/>
            <a:r>
              <a:rPr lang="ko-KR" altLang="en-US" sz="1050" dirty="0">
                <a:latin typeface="Times New Roman" pitchFamily="18" charset="0"/>
                <a:cs typeface="Times New Roman" pitchFamily="18" charset="0"/>
              </a:rPr>
              <a:t>데이터</a:t>
            </a:r>
            <a:endParaRPr lang="en-US" altLang="ko-KR" sz="10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0F49E8-365A-4F38-B018-91BAD7395734}"/>
              </a:ext>
            </a:extLst>
          </p:cNvPr>
          <p:cNvSpPr/>
          <p:nvPr/>
        </p:nvSpPr>
        <p:spPr>
          <a:xfrm>
            <a:off x="5333132" y="1684960"/>
            <a:ext cx="2551335" cy="26955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215D1C-6C0A-4D00-80C6-326324BE3DEE}"/>
              </a:ext>
            </a:extLst>
          </p:cNvPr>
          <p:cNvSpPr/>
          <p:nvPr/>
        </p:nvSpPr>
        <p:spPr>
          <a:xfrm>
            <a:off x="5333132" y="1552384"/>
            <a:ext cx="2551335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데이터 전처리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924A57-14A3-47DB-A40B-FA8EB65CE210}"/>
              </a:ext>
            </a:extLst>
          </p:cNvPr>
          <p:cNvSpPr/>
          <p:nvPr/>
        </p:nvSpPr>
        <p:spPr>
          <a:xfrm>
            <a:off x="5428297" y="1965876"/>
            <a:ext cx="2361005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결측치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및 이상치 처리</a:t>
            </a:r>
            <a:endParaRPr kumimoji="0" lang="en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A4BE62-35C0-44BE-8D7D-50C494B2AC3D}"/>
              </a:ext>
            </a:extLst>
          </p:cNvPr>
          <p:cNvSpPr/>
          <p:nvPr/>
        </p:nvSpPr>
        <p:spPr>
          <a:xfrm>
            <a:off x="5428297" y="2750151"/>
            <a:ext cx="2361005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국가 변수를 대륙 별로 범주화</a:t>
            </a:r>
            <a:endParaRPr kumimoji="0" lang="en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09D22F4-8891-47C3-98A2-008A5CBE6551}"/>
              </a:ext>
            </a:extLst>
          </p:cNvPr>
          <p:cNvSpPr/>
          <p:nvPr/>
        </p:nvSpPr>
        <p:spPr>
          <a:xfrm>
            <a:off x="5428297" y="3540424"/>
            <a:ext cx="2361005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운임 톤 단위 계산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3C8035-B2B2-4EBA-A358-45B5914A17AA}"/>
              </a:ext>
            </a:extLst>
          </p:cNvPr>
          <p:cNvSpPr/>
          <p:nvPr/>
        </p:nvSpPr>
        <p:spPr>
          <a:xfrm>
            <a:off x="5330176" y="1547693"/>
            <a:ext cx="2556524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5DED4-8518-864E-90AA-88F0B534B925}"/>
              </a:ext>
            </a:extLst>
          </p:cNvPr>
          <p:cNvSpPr txBox="1"/>
          <p:nvPr/>
        </p:nvSpPr>
        <p:spPr>
          <a:xfrm>
            <a:off x="396668" y="3935040"/>
            <a:ext cx="1123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  <a:cs typeface="Times New Roman" pitchFamily="18" charset="0"/>
              </a:rPr>
              <a:t>Port-MIS</a:t>
            </a:r>
          </a:p>
          <a:p>
            <a:pPr algn="ctr"/>
            <a:r>
              <a:rPr lang="ko-KR" altLang="en-US" sz="1050" dirty="0">
                <a:latin typeface="+mn-ea"/>
                <a:cs typeface="Times New Roman" pitchFamily="18" charset="0"/>
              </a:rPr>
              <a:t>데이터</a:t>
            </a:r>
            <a:endParaRPr lang="en-US" altLang="ko-KR" sz="1050" dirty="0">
              <a:latin typeface="+mn-ea"/>
              <a:cs typeface="Times New Roman" pitchFamily="18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ACBC11-54DA-C842-9875-3A709B6A547E}"/>
              </a:ext>
            </a:extLst>
          </p:cNvPr>
          <p:cNvGrpSpPr/>
          <p:nvPr/>
        </p:nvGrpSpPr>
        <p:grpSpPr>
          <a:xfrm>
            <a:off x="712564" y="3462146"/>
            <a:ext cx="491887" cy="453838"/>
            <a:chOff x="1743033" y="4178626"/>
            <a:chExt cx="885826" cy="936906"/>
          </a:xfrm>
        </p:grpSpPr>
        <p:sp>
          <p:nvSpPr>
            <p:cNvPr id="50" name="원통형 6">
              <a:extLst>
                <a:ext uri="{FF2B5EF4-FFF2-40B4-BE49-F238E27FC236}">
                  <a16:creationId xmlns:a16="http://schemas.microsoft.com/office/drawing/2014/main" id="{72C80460-5542-0A42-A4D3-25237897772A}"/>
                </a:ext>
              </a:extLst>
            </p:cNvPr>
            <p:cNvSpPr/>
            <p:nvPr/>
          </p:nvSpPr>
          <p:spPr>
            <a:xfrm>
              <a:off x="1743034" y="4660094"/>
              <a:ext cx="885825" cy="455438"/>
            </a:xfrm>
            <a:prstGeom prst="can">
              <a:avLst>
                <a:gd name="adj" fmla="val 43822"/>
              </a:avLst>
            </a:prstGeom>
            <a:solidFill>
              <a:srgbClr val="8FAA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원통형 7">
              <a:extLst>
                <a:ext uri="{FF2B5EF4-FFF2-40B4-BE49-F238E27FC236}">
                  <a16:creationId xmlns:a16="http://schemas.microsoft.com/office/drawing/2014/main" id="{31A0F396-617D-DD45-B65C-77FC9A14966F}"/>
                </a:ext>
              </a:extLst>
            </p:cNvPr>
            <p:cNvSpPr/>
            <p:nvPr/>
          </p:nvSpPr>
          <p:spPr>
            <a:xfrm>
              <a:off x="1743033" y="4406346"/>
              <a:ext cx="885825" cy="455440"/>
            </a:xfrm>
            <a:prstGeom prst="can">
              <a:avLst>
                <a:gd name="adj" fmla="val 43822"/>
              </a:avLst>
            </a:prstGeom>
            <a:solidFill>
              <a:srgbClr val="2F559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원통형 8">
              <a:extLst>
                <a:ext uri="{FF2B5EF4-FFF2-40B4-BE49-F238E27FC236}">
                  <a16:creationId xmlns:a16="http://schemas.microsoft.com/office/drawing/2014/main" id="{37C86678-A980-304E-BE0F-6968A7D4D72F}"/>
                </a:ext>
              </a:extLst>
            </p:cNvPr>
            <p:cNvSpPr/>
            <p:nvPr/>
          </p:nvSpPr>
          <p:spPr>
            <a:xfrm>
              <a:off x="1743033" y="4178626"/>
              <a:ext cx="885825" cy="455440"/>
            </a:xfrm>
            <a:prstGeom prst="can">
              <a:avLst>
                <a:gd name="adj" fmla="val 43822"/>
              </a:avLst>
            </a:prstGeom>
            <a:solidFill>
              <a:srgbClr val="2038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05F96450-640F-6443-B240-A4F4C6CE57EC}"/>
              </a:ext>
            </a:extLst>
          </p:cNvPr>
          <p:cNvSpPr/>
          <p:nvPr/>
        </p:nvSpPr>
        <p:spPr>
          <a:xfrm>
            <a:off x="474974" y="1901041"/>
            <a:ext cx="190007" cy="175168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1</a:t>
            </a: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909BDFE-7AF1-1743-A747-587F43F5F14E}"/>
              </a:ext>
            </a:extLst>
          </p:cNvPr>
          <p:cNvSpPr/>
          <p:nvPr/>
        </p:nvSpPr>
        <p:spPr>
          <a:xfrm>
            <a:off x="472216" y="3345227"/>
            <a:ext cx="190007" cy="175168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2</a:t>
            </a: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AA493C-C09C-7B4E-8DBB-0B7BE6D933B5}"/>
              </a:ext>
            </a:extLst>
          </p:cNvPr>
          <p:cNvSpPr/>
          <p:nvPr/>
        </p:nvSpPr>
        <p:spPr>
          <a:xfrm>
            <a:off x="5327943" y="4439638"/>
            <a:ext cx="2556524" cy="94339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lvl="0" indent="-171450" defTabSz="4572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중량톤</a:t>
            </a: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화물의 수량을 무게로 측정</a:t>
            </a:r>
            <a:endParaRPr lang="en-US" altLang="ko-KR" sz="800" b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lvl="0" indent="-171450" defTabSz="4572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b="1" kern="0" dirty="0" err="1">
                <a:solidFill>
                  <a:prstClr val="black"/>
                </a:solidFill>
                <a:latin typeface="Calibri" panose="020F0502020204030204"/>
              </a:rPr>
              <a:t>용적톤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화물의 수량을 부피로 측정</a:t>
            </a:r>
            <a:endParaRPr lang="en-US" altLang="ko-KR" sz="800" b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lvl="0" indent="-171450" defTabSz="4572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b="1" kern="0" dirty="0" err="1">
                <a:solidFill>
                  <a:prstClr val="black"/>
                </a:solidFill>
                <a:latin typeface="Calibri" panose="020F0502020204030204"/>
              </a:rPr>
              <a:t>운임톤</a:t>
            </a: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해상 운임을 청구하는 톤 단위 </a:t>
            </a:r>
          </a:p>
          <a:p>
            <a:pPr marL="269875" lvl="0" indent="-87313" defTabSz="457200" latinLnBrk="0">
              <a:lnSpc>
                <a:spcPct val="150000"/>
              </a:lnSpc>
              <a:buFont typeface="시스템 서체 일반체"/>
              <a:buChar char="⁃"/>
              <a:defRPr/>
            </a:pP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max{0.833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* </a:t>
            </a:r>
            <a:r>
              <a:rPr lang="ko-KR" altLang="en-US" sz="800" b="1" kern="0" dirty="0" err="1">
                <a:solidFill>
                  <a:prstClr val="black"/>
                </a:solidFill>
                <a:latin typeface="Calibri" panose="020F0502020204030204"/>
              </a:rPr>
              <a:t>용적톤</a:t>
            </a: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중량톤</a:t>
            </a:r>
            <a:r>
              <a:rPr lang="en-US" altLang="ko-KR" sz="800" b="1" kern="0" dirty="0">
                <a:solidFill>
                  <a:prstClr val="black"/>
                </a:solidFill>
                <a:latin typeface="Calibri" panose="020F0502020204030204"/>
              </a:rPr>
              <a:t>}</a:t>
            </a:r>
            <a:r>
              <a:rPr lang="ko-KR" altLang="en-US" sz="800" b="1" kern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altLang="ko-KR" sz="8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삼각형 10">
            <a:extLst>
              <a:ext uri="{FF2B5EF4-FFF2-40B4-BE49-F238E27FC236}">
                <a16:creationId xmlns:a16="http://schemas.microsoft.com/office/drawing/2014/main" id="{AF29A594-B571-3546-848D-4EF3CF96EE2F}"/>
              </a:ext>
            </a:extLst>
          </p:cNvPr>
          <p:cNvSpPr/>
          <p:nvPr/>
        </p:nvSpPr>
        <p:spPr>
          <a:xfrm rot="5400000">
            <a:off x="8002886" y="2980910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97DDD68-256D-2044-8CC7-949A397043A9}"/>
              </a:ext>
            </a:extLst>
          </p:cNvPr>
          <p:cNvSpPr/>
          <p:nvPr/>
        </p:nvSpPr>
        <p:spPr>
          <a:xfrm>
            <a:off x="8467821" y="1555817"/>
            <a:ext cx="3107952" cy="283866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6AF449-7F81-C84A-B294-B351A2C2A4F8}"/>
              </a:ext>
            </a:extLst>
          </p:cNvPr>
          <p:cNvSpPr/>
          <p:nvPr/>
        </p:nvSpPr>
        <p:spPr>
          <a:xfrm>
            <a:off x="8460118" y="1537877"/>
            <a:ext cx="3115655" cy="279262"/>
          </a:xfrm>
          <a:prstGeom prst="rect">
            <a:avLst/>
          </a:prstGeom>
          <a:solidFill>
            <a:srgbClr val="333F5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모델링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4F439B-78B0-3F4B-9677-BC6B4B213A33}"/>
              </a:ext>
            </a:extLst>
          </p:cNvPr>
          <p:cNvSpPr/>
          <p:nvPr/>
        </p:nvSpPr>
        <p:spPr>
          <a:xfrm>
            <a:off x="8581614" y="3423136"/>
            <a:ext cx="2863505" cy="881223"/>
          </a:xfrm>
          <a:prstGeom prst="rect">
            <a:avLst/>
          </a:prstGeom>
          <a:solidFill>
            <a:srgbClr val="A6B0C1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딥러닝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(RNN-LSTM)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D043E86-0383-2D4B-AD75-9494243450AD}"/>
              </a:ext>
            </a:extLst>
          </p:cNvPr>
          <p:cNvSpPr/>
          <p:nvPr/>
        </p:nvSpPr>
        <p:spPr>
          <a:xfrm>
            <a:off x="8581612" y="2081231"/>
            <a:ext cx="1003221" cy="914501"/>
          </a:xfrm>
          <a:prstGeom prst="rect">
            <a:avLst/>
          </a:prstGeom>
          <a:solidFill>
            <a:srgbClr val="A6B0C1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kern="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머신러닝</a:t>
            </a:r>
            <a:r>
              <a:rPr kumimoji="1" lang="ko-KR" altLang="en-US" sz="110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 </a:t>
            </a:r>
            <a:endParaRPr kumimoji="1" lang="en-US" altLang="ko-KR" sz="1100" b="1" kern="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+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kern="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표현형학습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C83F5BF-2961-AD40-933F-FB74F100A8EB}"/>
              </a:ext>
            </a:extLst>
          </p:cNvPr>
          <p:cNvSpPr/>
          <p:nvPr/>
        </p:nvSpPr>
        <p:spPr>
          <a:xfrm>
            <a:off x="10729517" y="2705453"/>
            <a:ext cx="770051" cy="293346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 err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XGboost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66878D0-8196-B348-B54D-0D6247AA8DA4}"/>
              </a:ext>
            </a:extLst>
          </p:cNvPr>
          <p:cNvSpPr/>
          <p:nvPr/>
        </p:nvSpPr>
        <p:spPr>
          <a:xfrm>
            <a:off x="10737772" y="1961919"/>
            <a:ext cx="761797" cy="29262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SVR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75F4DDF-F61D-6F42-B927-7DEAF96C0748}"/>
              </a:ext>
            </a:extLst>
          </p:cNvPr>
          <p:cNvSpPr/>
          <p:nvPr/>
        </p:nvSpPr>
        <p:spPr>
          <a:xfrm>
            <a:off x="8581614" y="1963412"/>
            <a:ext cx="1003219" cy="21102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Type 1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CC8C9C-8C15-884B-B516-33F325E9C14F}"/>
              </a:ext>
            </a:extLst>
          </p:cNvPr>
          <p:cNvSpPr/>
          <p:nvPr/>
        </p:nvSpPr>
        <p:spPr>
          <a:xfrm>
            <a:off x="8581614" y="3281963"/>
            <a:ext cx="2863505" cy="22874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Type 2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7D563D-D751-DF41-9948-86AB99656330}"/>
              </a:ext>
            </a:extLst>
          </p:cNvPr>
          <p:cNvSpPr/>
          <p:nvPr/>
        </p:nvSpPr>
        <p:spPr>
          <a:xfrm>
            <a:off x="10737771" y="2332253"/>
            <a:ext cx="761798" cy="295490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Random Forest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A42236-401E-E04D-AC5A-B53AF8046B05}"/>
              </a:ext>
            </a:extLst>
          </p:cNvPr>
          <p:cNvSpPr/>
          <p:nvPr/>
        </p:nvSpPr>
        <p:spPr>
          <a:xfrm>
            <a:off x="8466745" y="1555817"/>
            <a:ext cx="3115655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8" name="직선 연결선 35">
            <a:extLst>
              <a:ext uri="{FF2B5EF4-FFF2-40B4-BE49-F238E27FC236}">
                <a16:creationId xmlns:a16="http://schemas.microsoft.com/office/drawing/2014/main" id="{D28D7695-E0B5-DE4D-9513-FAF3229B8ECC}"/>
              </a:ext>
            </a:extLst>
          </p:cNvPr>
          <p:cNvCxnSpPr>
            <a:cxnSpLocks/>
          </p:cNvCxnSpPr>
          <p:nvPr/>
        </p:nvCxnSpPr>
        <p:spPr>
          <a:xfrm flipH="1">
            <a:off x="8466745" y="3154124"/>
            <a:ext cx="310902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삼각형 10">
            <a:extLst>
              <a:ext uri="{FF2B5EF4-FFF2-40B4-BE49-F238E27FC236}">
                <a16:creationId xmlns:a16="http://schemas.microsoft.com/office/drawing/2014/main" id="{A7F7198A-CA38-EA48-884B-7F751E112F70}"/>
              </a:ext>
            </a:extLst>
          </p:cNvPr>
          <p:cNvSpPr/>
          <p:nvPr/>
        </p:nvSpPr>
        <p:spPr>
          <a:xfrm rot="10800000">
            <a:off x="9841688" y="4483621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5838641-3BA2-3346-A818-604600C37097}"/>
              </a:ext>
            </a:extLst>
          </p:cNvPr>
          <p:cNvSpPr txBox="1"/>
          <p:nvPr/>
        </p:nvSpPr>
        <p:spPr>
          <a:xfrm>
            <a:off x="10426148" y="2323622"/>
            <a:ext cx="308310" cy="29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kumimoji="1" lang="en-US" altLang="ko-KR" b="1" dirty="0">
                <a:solidFill>
                  <a:prstClr val="black"/>
                </a:solidFill>
                <a:latin typeface="Calibri" panose="020F0502020204030204"/>
              </a:rPr>
              <a:t>+</a:t>
            </a:r>
            <a:endParaRPr kumimoji="1" lang="ko-KR" alt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E8667C-C7B4-1840-A059-A7A419479C6D}"/>
              </a:ext>
            </a:extLst>
          </p:cNvPr>
          <p:cNvSpPr/>
          <p:nvPr/>
        </p:nvSpPr>
        <p:spPr>
          <a:xfrm>
            <a:off x="9676973" y="2699604"/>
            <a:ext cx="770051" cy="293346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Isomap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17A0B32-1CDB-1546-9284-CB50D30A41A3}"/>
              </a:ext>
            </a:extLst>
          </p:cNvPr>
          <p:cNvSpPr/>
          <p:nvPr/>
        </p:nvSpPr>
        <p:spPr>
          <a:xfrm>
            <a:off x="9685228" y="1956070"/>
            <a:ext cx="761797" cy="29262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LLE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27C9755-8817-C945-BE9F-485A262F596F}"/>
              </a:ext>
            </a:extLst>
          </p:cNvPr>
          <p:cNvSpPr/>
          <p:nvPr/>
        </p:nvSpPr>
        <p:spPr>
          <a:xfrm>
            <a:off x="9685227" y="2326404"/>
            <a:ext cx="761798" cy="295490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PCA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291A93D-4808-3E4F-8F68-1750FB39D12A}"/>
              </a:ext>
            </a:extLst>
          </p:cNvPr>
          <p:cNvSpPr/>
          <p:nvPr/>
        </p:nvSpPr>
        <p:spPr>
          <a:xfrm>
            <a:off x="369162" y="4724969"/>
            <a:ext cx="448218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수집 데이터 기간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kumimoji="1" lang="en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07.01.01 ~ 17.12.31 (1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1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년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  <a:endParaRPr kumimoji="1" lang="en" altLang="ko-KR" sz="1100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전체 데이터 수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172,803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개 </a:t>
            </a:r>
            <a:endParaRPr kumimoji="1" lang="en-US" altLang="ko-KR" sz="1100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월별 합산 데이터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132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개</a:t>
            </a:r>
            <a:endParaRPr kumimoji="1" lang="en-US" altLang="ko-KR" sz="1100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100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사용변수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kumimoji="1" lang="ko-KR" altLang="en-US" sz="1100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유류화물의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Category(5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개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),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kumimoji="1" lang="ko-KR" altLang="en-US" sz="1100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유류화물의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Sub category(10</a:t>
            </a:r>
            <a:r>
              <a:rPr kumimoji="1" lang="ko-KR" altLang="en-US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개</a:t>
            </a:r>
            <a:r>
              <a:rPr kumimoji="1" lang="en-US" altLang="ko-KR" sz="1100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A8B87D-2DB3-0946-A006-C1CE39B096B3}"/>
              </a:ext>
            </a:extLst>
          </p:cNvPr>
          <p:cNvGrpSpPr/>
          <p:nvPr/>
        </p:nvGrpSpPr>
        <p:grpSpPr>
          <a:xfrm>
            <a:off x="8466745" y="4746788"/>
            <a:ext cx="3115656" cy="1801423"/>
            <a:chOff x="8466745" y="4746788"/>
            <a:chExt cx="3115656" cy="180142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CEE314B-0DC4-BD49-88DC-D96E4924B943}"/>
                </a:ext>
              </a:extLst>
            </p:cNvPr>
            <p:cNvSpPr/>
            <p:nvPr/>
          </p:nvSpPr>
          <p:spPr>
            <a:xfrm>
              <a:off x="8471788" y="4981201"/>
              <a:ext cx="3103985" cy="156701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64850C4-A095-DF4A-90C8-902AC8FA398F}"/>
                </a:ext>
              </a:extLst>
            </p:cNvPr>
            <p:cNvSpPr/>
            <p:nvPr/>
          </p:nvSpPr>
          <p:spPr>
            <a:xfrm>
              <a:off x="8466745" y="4746788"/>
              <a:ext cx="3115656" cy="312876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ea typeface="+mj-ea"/>
                </a:rPr>
                <a:t>평가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792D0EF-F369-F843-8486-D9E036485567}"/>
                </a:ext>
              </a:extLst>
            </p:cNvPr>
            <p:cNvSpPr/>
            <p:nvPr/>
          </p:nvSpPr>
          <p:spPr>
            <a:xfrm>
              <a:off x="10896278" y="5328356"/>
              <a:ext cx="679495" cy="8727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RMSE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MAE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kern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MAPE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SMAPE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11952BB-B83C-DF48-A581-A58BC1D5BF39}"/>
                </a:ext>
              </a:extLst>
            </p:cNvPr>
            <p:cNvGrpSpPr/>
            <p:nvPr/>
          </p:nvGrpSpPr>
          <p:grpSpPr>
            <a:xfrm>
              <a:off x="8674975" y="5517839"/>
              <a:ext cx="2100442" cy="700044"/>
              <a:chOff x="8904164" y="5539099"/>
              <a:chExt cx="2100442" cy="700044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4608C41-E3FA-614B-AE5D-BC5BAF1FE90A}"/>
                  </a:ext>
                </a:extLst>
              </p:cNvPr>
              <p:cNvSpPr/>
              <p:nvPr/>
            </p:nvSpPr>
            <p:spPr>
              <a:xfrm>
                <a:off x="10220835" y="5539100"/>
                <a:ext cx="783771" cy="361925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Test 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(16~17)</a:t>
                </a: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B406236B-1F91-A747-BE03-3EB1885CA7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8586" y="5997199"/>
                <a:ext cx="208800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/>
              </a:ln>
              <a:effectLst/>
            </p:spPr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4E65AC7-C3ED-0F43-B218-21F02F7744C4}"/>
                  </a:ext>
                </a:extLst>
              </p:cNvPr>
              <p:cNvSpPr txBox="1"/>
              <p:nvPr/>
            </p:nvSpPr>
            <p:spPr>
              <a:xfrm>
                <a:off x="9680497" y="6008311"/>
                <a:ext cx="55208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Time</a:t>
                </a:r>
                <a:endPara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933F10E-8A18-7D4E-A27D-AFCEF519B4D3}"/>
                  </a:ext>
                </a:extLst>
              </p:cNvPr>
              <p:cNvSpPr/>
              <p:nvPr/>
            </p:nvSpPr>
            <p:spPr>
              <a:xfrm>
                <a:off x="8904164" y="5539099"/>
                <a:ext cx="1316671" cy="361926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Train</a:t>
                </a:r>
                <a:b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</a:br>
                <a: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(07</a:t>
                </a:r>
                <a:r>
                  <a:rPr kumimoji="1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 </a:t>
                </a:r>
                <a:r>
                  <a:rPr kumimoji="1" lang="en-US" altLang="ko-KR" sz="1000" kern="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rPr>
                  <a:t>~</a:t>
                </a:r>
                <a:r>
                  <a:rPr kumimoji="1" lang="ko-KR" altLang="en-US" sz="1000" kern="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rPr>
                  <a:t> </a:t>
                </a:r>
                <a:r>
                  <a:rPr kumimoji="1" lang="en-US" altLang="ko-KR" sz="1000" kern="0" dirty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34" charset="-127"/>
                  </a:rPr>
                  <a:t>15</a:t>
                </a:r>
                <a:r>
                  <a:rPr kumimoji="1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34" charset="-127"/>
                    <a:cs typeface="+mn-cs"/>
                  </a:rPr>
                  <a:t>)</a:t>
                </a: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0603405-7298-C241-8B0E-786EB260B7F5}"/>
              </a:ext>
            </a:extLst>
          </p:cNvPr>
          <p:cNvSpPr/>
          <p:nvPr/>
        </p:nvSpPr>
        <p:spPr>
          <a:xfrm>
            <a:off x="8466745" y="4753780"/>
            <a:ext cx="3103986" cy="18006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내용 개체 틀 1">
            <a:extLst>
              <a:ext uri="{FF2B5EF4-FFF2-40B4-BE49-F238E27FC236}">
                <a16:creationId xmlns:a16="http://schemas.microsoft.com/office/drawing/2014/main" id="{4435734E-2D88-5544-8951-79B4E7172474}"/>
              </a:ext>
            </a:extLst>
          </p:cNvPr>
          <p:cNvSpPr txBox="1">
            <a:spLocks/>
          </p:cNvSpPr>
          <p:nvPr/>
        </p:nvSpPr>
        <p:spPr>
          <a:xfrm>
            <a:off x="517816" y="1012021"/>
            <a:ext cx="3535853" cy="71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400" dirty="0"/>
              <a:t>데이터분석 과정</a:t>
            </a:r>
          </a:p>
        </p:txBody>
      </p:sp>
    </p:spTree>
    <p:extLst>
      <p:ext uri="{BB962C8B-B14F-4D97-AF65-F5344CB8AC3E}">
        <p14:creationId xmlns:p14="http://schemas.microsoft.com/office/powerpoint/2010/main" val="24208586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5C905F-ED07-C341-BD5A-318C68C8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4D027E-8E15-3E48-A6F3-E045E707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유류 화물 물동량 분석 및 예측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53E8819-6053-1645-8DF0-9AD4C7D83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1" y="1012229"/>
            <a:ext cx="3933966" cy="613371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데이터의 전처리 및 분석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A85C9-7834-8347-AECC-219B9C36D88A}"/>
              </a:ext>
            </a:extLst>
          </p:cNvPr>
          <p:cNvSpPr txBox="1"/>
          <p:nvPr/>
        </p:nvSpPr>
        <p:spPr>
          <a:xfrm>
            <a:off x="1534752" y="3607141"/>
            <a:ext cx="39339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>
                <a:latin typeface="+mn-ea"/>
                <a:cs typeface="Times New Roman" pitchFamily="18" charset="0"/>
              </a:rPr>
              <a:t>매니폴드</a:t>
            </a:r>
            <a:r>
              <a:rPr kumimoji="1" lang="en-US" altLang="ko-KR" sz="1000" dirty="0">
                <a:latin typeface="+mn-ea"/>
                <a:cs typeface="Times New Roman" pitchFamily="18" charset="0"/>
              </a:rPr>
              <a:t>(manifold)</a:t>
            </a:r>
            <a:r>
              <a:rPr kumimoji="1" lang="ko-KR" altLang="en-US" sz="1000" dirty="0">
                <a:latin typeface="+mn-ea"/>
                <a:cs typeface="Times New Roman" pitchFamily="18" charset="0"/>
              </a:rPr>
              <a:t> 학습 기반 모델</a:t>
            </a:r>
            <a:endParaRPr kumimoji="1" lang="ko-Kore-KR" altLang="en-US" sz="1000" dirty="0" err="1">
              <a:latin typeface="+mn-ea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FF388-5C42-7B41-81D1-9302CB72A521}"/>
              </a:ext>
            </a:extLst>
          </p:cNvPr>
          <p:cNvSpPr txBox="1"/>
          <p:nvPr/>
        </p:nvSpPr>
        <p:spPr>
          <a:xfrm>
            <a:off x="8041088" y="3593339"/>
            <a:ext cx="2384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>
                <a:latin typeface="+mn-ea"/>
                <a:cs typeface="Times New Roman" pitchFamily="18" charset="0"/>
              </a:rPr>
              <a:t>딥러닝</a:t>
            </a:r>
            <a:r>
              <a:rPr kumimoji="1" lang="ko-KR" altLang="en-US" sz="1000" dirty="0">
                <a:latin typeface="+mn-ea"/>
                <a:cs typeface="Times New Roman" pitchFamily="18" charset="0"/>
              </a:rPr>
              <a:t> 기반 모델</a:t>
            </a:r>
            <a:endParaRPr kumimoji="1" lang="ko-Kore-KR" altLang="en-US" sz="1000" dirty="0" err="1">
              <a:latin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8F5BD9-B205-2441-9222-1C19111654E2}"/>
                  </a:ext>
                </a:extLst>
              </p:cNvPr>
              <p:cNvSpPr/>
              <p:nvPr/>
            </p:nvSpPr>
            <p:spPr>
              <a:xfrm>
                <a:off x="711200" y="3867575"/>
                <a:ext cx="5562600" cy="27015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위 그림에서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는 입력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변수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는 입력 차원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는 타임 </a:t>
                </a:r>
                <a:r>
                  <a:rPr kumimoji="1" lang="ko-KR" altLang="en-US" sz="1200" dirty="0" err="1">
                    <a:solidFill>
                      <a:schemeClr val="tx1"/>
                    </a:solidFill>
                    <a:latin typeface="+mn-ea"/>
                  </a:rPr>
                  <a:t>래그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은 샘플 수를 의미하며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는 잠재 변수를 의미함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유류 화물 물동량의 예측모델에서의 입력 차원은 품목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kumimoji="1" lang="ko-KR" altLang="en-US" sz="1200" dirty="0" err="1">
                    <a:solidFill>
                      <a:schemeClr val="tx1"/>
                    </a:solidFill>
                    <a:latin typeface="+mn-ea"/>
                  </a:rPr>
                  <a:t>세부품목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혹은 외부데이터의 연관되어 있음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시점의 유류 화물 물동량 예측을 위하여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시점 직전 일정 간격의 </a:t>
                </a:r>
                <a:r>
                  <a:rPr kumimoji="1" lang="ko-KR" altLang="en-US" sz="1200" dirty="0" err="1">
                    <a:solidFill>
                      <a:schemeClr val="tx1"/>
                    </a:solidFill>
                    <a:latin typeface="+mn-ea"/>
                  </a:rPr>
                  <a:t>시계열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변수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 개를 활용함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외부데이터와 관련된 변수를 제외한 모든 독립변수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품목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kumimoji="1" lang="ko-KR" altLang="en-US" sz="1200" dirty="0" err="1">
                    <a:solidFill>
                      <a:schemeClr val="tx1"/>
                    </a:solidFill>
                    <a:latin typeface="+mn-ea"/>
                  </a:rPr>
                  <a:t>세부품목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의 범위는 종속변수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품목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1200" dirty="0">
                    <a:solidFill>
                      <a:schemeClr val="tx1"/>
                    </a:solidFill>
                    <a:latin typeface="+mn-ea"/>
                  </a:rPr>
                  <a:t>의 범위를 따름</a:t>
                </a:r>
                <a:r>
                  <a:rPr kumimoji="1" lang="en-US" altLang="ko-KR" sz="1200" dirty="0">
                    <a:solidFill>
                      <a:schemeClr val="tx1"/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18F5BD9-B205-2441-9222-1C1911165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3867575"/>
                <a:ext cx="5562600" cy="2701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7DD887-1CB8-3D48-8CA0-F488D33DDAA7}"/>
                  </a:ext>
                </a:extLst>
              </p:cNvPr>
              <p:cNvSpPr/>
              <p:nvPr/>
            </p:nvSpPr>
            <p:spPr>
              <a:xfrm>
                <a:off x="6273800" y="3867574"/>
                <a:ext cx="5562600" cy="270156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는 입력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 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변수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,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는 입력 차원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 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는 타임 </a:t>
                </a:r>
                <a:r>
                  <a:rPr kumimoji="1" lang="ko-KR" altLang="en-US" sz="1200" dirty="0" err="1">
                    <a:solidFill>
                      <a:prstClr val="black"/>
                    </a:solidFill>
                    <a:latin typeface="+mn-ea"/>
                  </a:rPr>
                  <a:t>래그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는 예측하고자 하는 시점을 의미</a:t>
                </a:r>
                <a:endParaRPr kumimoji="1" lang="en-US" altLang="ko-KR" sz="1200" dirty="0">
                  <a:solidFill>
                    <a:prstClr val="black"/>
                  </a:solidFill>
                  <a:latin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예측하고자 하는 종속변수는 입력 변수에 필수적으로 포함됨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Deep learning-based 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모델은 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3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차원 </a:t>
                </a:r>
                <a:r>
                  <a:rPr kumimoji="1" lang="ko-KR" altLang="en-US" sz="1200" dirty="0" err="1">
                    <a:solidFill>
                      <a:prstClr val="black"/>
                    </a:solidFill>
                    <a:latin typeface="+mn-ea"/>
                  </a:rPr>
                  <a:t>텐서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 형태를 가짐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 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시점의 유류 화물 물동량 예측을 위하여 </a:t>
                </a: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 시점 직전의 일정 간격의 </a:t>
                </a:r>
                <a14:m>
                  <m:oMath xmlns:m="http://schemas.openxmlformats.org/officeDocument/2006/math">
                    <m:r>
                      <a:rPr kumimoji="1" lang="en-US" altLang="ko-KR" sz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 개를 활용함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Deep learning-based 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모델은 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LSTM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+mn-ea"/>
                  </a:rPr>
                  <a:t> 모델을 활용함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7DD887-1CB8-3D48-8CA0-F488D33DD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867574"/>
                <a:ext cx="5562600" cy="2701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E7753DAF-0EEE-A048-BA08-9C6EA9E9A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610438"/>
            <a:ext cx="5384800" cy="20422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8DBDAC-1A50-714A-B6FB-1B9E05354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3" y="1419305"/>
            <a:ext cx="5613401" cy="21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9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5FAB3B-62F6-F442-B2CD-B539919A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8363361-A30B-E940-9F5C-32A0A4F5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1.1.</a:t>
            </a:r>
            <a:r>
              <a:rPr kumimoji="1" lang="ko-KR" altLang="en-US" dirty="0"/>
              <a:t> 데이터 관찰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067C4A6-595D-6246-A231-1DFD4BC18708}"/>
              </a:ext>
            </a:extLst>
          </p:cNvPr>
          <p:cNvSpPr txBox="1">
            <a:spLocks/>
          </p:cNvSpPr>
          <p:nvPr/>
        </p:nvSpPr>
        <p:spPr>
          <a:xfrm>
            <a:off x="609600" y="1124744"/>
            <a:ext cx="109728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데이터의 개수</a:t>
            </a:r>
            <a:r>
              <a:rPr lang="en-US" altLang="ko-KR" dirty="0"/>
              <a:t>, </a:t>
            </a:r>
            <a:r>
              <a:rPr lang="ko-KR" altLang="en-US" dirty="0"/>
              <a:t>변수 목록</a:t>
            </a:r>
            <a:r>
              <a:rPr lang="en-US" altLang="ko-KR" dirty="0"/>
              <a:t>, </a:t>
            </a:r>
            <a:r>
              <a:rPr lang="ko-KR" altLang="en-US" dirty="0"/>
              <a:t>각 변수가 가지는 </a:t>
            </a:r>
            <a:r>
              <a:rPr lang="ko-KR" altLang="en-US" dirty="0" err="1"/>
              <a:t>데이터형</a:t>
            </a:r>
            <a:r>
              <a:rPr lang="en-US" altLang="ko-KR" dirty="0"/>
              <a:t>(</a:t>
            </a:r>
            <a:r>
              <a:rPr lang="ko-KR" altLang="en-US" dirty="0"/>
              <a:t>타입</a:t>
            </a:r>
            <a:r>
              <a:rPr lang="en-US" altLang="ko-KR" dirty="0"/>
              <a:t>),</a:t>
            </a:r>
            <a:r>
              <a:rPr lang="ko-KR" altLang="en-US" dirty="0"/>
              <a:t> 데이터 종류 등을 확인</a:t>
            </a:r>
            <a:endParaRPr lang="en-US" altLang="ko-KR" dirty="0"/>
          </a:p>
          <a:p>
            <a:pPr marL="457188" lvl="1" indent="0">
              <a:buNone/>
            </a:pPr>
            <a:r>
              <a:rPr lang="en-US" altLang="ko-KR" b="0" dirty="0"/>
              <a:t>e.g.1) </a:t>
            </a:r>
            <a:r>
              <a:rPr lang="ko-KR" altLang="en-US" b="0" dirty="0"/>
              <a:t>데이터의 개수가 변수의 개수보다 많네</a:t>
            </a:r>
            <a:r>
              <a:rPr lang="en-US" altLang="ko-KR" b="0" dirty="0"/>
              <a:t> or</a:t>
            </a:r>
            <a:r>
              <a:rPr lang="ko-KR" altLang="en-US" b="0" dirty="0"/>
              <a:t> 변수의 개수가 데이터의 개수 보다 많네</a:t>
            </a:r>
            <a:endParaRPr lang="en-US" altLang="ko-KR" b="0" dirty="0"/>
          </a:p>
          <a:p>
            <a:pPr marL="457188" lvl="1" indent="0">
              <a:buNone/>
            </a:pPr>
            <a:r>
              <a:rPr lang="en-US" altLang="ko-KR" b="0" dirty="0"/>
              <a:t>e.g.2) </a:t>
            </a:r>
            <a:r>
              <a:rPr lang="ko-KR" altLang="en-US" b="0" dirty="0"/>
              <a:t>모두 </a:t>
            </a:r>
            <a:r>
              <a:rPr lang="ko-KR" altLang="en-US" b="0" dirty="0" err="1"/>
              <a:t>명목형</a:t>
            </a:r>
            <a:r>
              <a:rPr lang="ko-KR" altLang="en-US" b="0" dirty="0"/>
              <a:t> 변수로 이루어져 있네 </a:t>
            </a:r>
            <a:r>
              <a:rPr lang="en-US" altLang="ko-KR" b="0" dirty="0"/>
              <a:t>or</a:t>
            </a:r>
            <a:r>
              <a:rPr lang="ko-KR" altLang="en-US" b="0" dirty="0"/>
              <a:t> 모두 </a:t>
            </a:r>
            <a:r>
              <a:rPr lang="ko-KR" altLang="en-US" b="0" dirty="0" err="1"/>
              <a:t>연속형</a:t>
            </a:r>
            <a:r>
              <a:rPr lang="ko-KR" altLang="en-US" b="0" dirty="0"/>
              <a:t> 변수로 이루어져 있네 </a:t>
            </a:r>
            <a:r>
              <a:rPr lang="en-US" altLang="ko-KR" b="0" dirty="0"/>
              <a:t>or</a:t>
            </a:r>
            <a:r>
              <a:rPr lang="ko-KR" altLang="en-US" b="0" dirty="0"/>
              <a:t> 섞여 있네</a:t>
            </a:r>
            <a:endParaRPr lang="en-US" altLang="ko-KR" b="0" dirty="0"/>
          </a:p>
          <a:p>
            <a:pPr marL="457188" lvl="1" indent="0">
              <a:buNone/>
            </a:pPr>
            <a:r>
              <a:rPr lang="en-US" altLang="ko-KR" b="0" dirty="0"/>
              <a:t>e.g.3)</a:t>
            </a:r>
            <a:r>
              <a:rPr lang="ko-KR" altLang="en-US" b="0" dirty="0"/>
              <a:t> 행렬 </a:t>
            </a:r>
            <a:r>
              <a:rPr lang="ko-KR" altLang="en-US" b="0" dirty="0" err="1"/>
              <a:t>데이터네</a:t>
            </a:r>
            <a:r>
              <a:rPr lang="ko-KR" altLang="en-US" b="0" dirty="0"/>
              <a:t> </a:t>
            </a:r>
            <a:r>
              <a:rPr lang="en-US" altLang="ko-KR" b="0" dirty="0"/>
              <a:t>or </a:t>
            </a:r>
            <a:r>
              <a:rPr lang="ko-KR" altLang="en-US" b="0" dirty="0"/>
              <a:t>이미지 </a:t>
            </a:r>
            <a:r>
              <a:rPr lang="ko-KR" altLang="en-US" b="0" dirty="0" err="1"/>
              <a:t>데이터네</a:t>
            </a:r>
            <a:r>
              <a:rPr lang="ko-KR" altLang="en-US" b="0" dirty="0"/>
              <a:t> </a:t>
            </a:r>
            <a:r>
              <a:rPr lang="en-US" altLang="ko-KR" b="0" dirty="0"/>
              <a:t>or </a:t>
            </a:r>
            <a:r>
              <a:rPr lang="ko-KR" altLang="en-US" b="0" dirty="0"/>
              <a:t>텍스트 </a:t>
            </a:r>
            <a:r>
              <a:rPr lang="ko-KR" altLang="en-US" b="0" dirty="0" err="1"/>
              <a:t>데이터네</a:t>
            </a:r>
            <a:r>
              <a:rPr lang="ko-KR" altLang="en-US" b="0" dirty="0"/>
              <a:t> </a:t>
            </a:r>
            <a:r>
              <a:rPr lang="en-US" altLang="ko-KR" b="0" dirty="0"/>
              <a:t>or</a:t>
            </a:r>
            <a:r>
              <a:rPr lang="ko-KR" altLang="en-US" b="0" dirty="0"/>
              <a:t> 시계열 </a:t>
            </a:r>
            <a:r>
              <a:rPr lang="ko-KR" altLang="en-US" b="0" dirty="0" err="1"/>
              <a:t>데이터네</a:t>
            </a:r>
            <a:r>
              <a:rPr lang="ko-KR" altLang="en-US" b="0" dirty="0"/>
              <a:t> 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dirty="0"/>
              <a:t>데이터의 오류나 누락</a:t>
            </a:r>
            <a:r>
              <a:rPr lang="en-US" altLang="ko-KR" dirty="0"/>
              <a:t>, </a:t>
            </a:r>
            <a:r>
              <a:rPr lang="en" altLang="ko-KR" dirty="0"/>
              <a:t>N</a:t>
            </a:r>
            <a:r>
              <a:rPr lang="en-US" altLang="ko-KR" dirty="0" err="1"/>
              <a:t>aN</a:t>
            </a:r>
            <a:r>
              <a:rPr lang="en" altLang="ko-KR" dirty="0"/>
              <a:t> </a:t>
            </a:r>
            <a:r>
              <a:rPr lang="ko-KR" altLang="en-US" dirty="0"/>
              <a:t>값이 있는지 확인</a:t>
            </a:r>
            <a:r>
              <a:rPr lang="en-US" altLang="ko-KR" dirty="0"/>
              <a:t> </a:t>
            </a:r>
          </a:p>
          <a:p>
            <a:endParaRPr lang="en-US" altLang="ko-KR" b="0" dirty="0"/>
          </a:p>
          <a:p>
            <a:r>
              <a:rPr lang="ko-KR" altLang="en-US" dirty="0"/>
              <a:t>데이터를 구성하는 값의 범위와 분포를 확인</a:t>
            </a:r>
            <a:endParaRPr lang="en-US" altLang="ko-KR" dirty="0"/>
          </a:p>
          <a:p>
            <a:pPr marL="457188" lvl="1" indent="0">
              <a:buNone/>
            </a:pPr>
            <a:r>
              <a:rPr lang="en-US" altLang="ko-KR" b="0" dirty="0"/>
              <a:t>e.g.1) </a:t>
            </a:r>
            <a:r>
              <a:rPr lang="ko-KR" altLang="en-US" b="0" dirty="0"/>
              <a:t>변수 별로 확인</a:t>
            </a:r>
            <a:r>
              <a:rPr lang="en-US" altLang="ko-KR" b="0" dirty="0"/>
              <a:t>;</a:t>
            </a:r>
            <a:r>
              <a:rPr lang="ko-KR" altLang="en-US" b="0" dirty="0"/>
              <a:t> 나이 변수</a:t>
            </a:r>
            <a:r>
              <a:rPr lang="en-US" altLang="ko-KR" b="0" dirty="0"/>
              <a:t>:</a:t>
            </a:r>
            <a:r>
              <a:rPr lang="ko-KR" altLang="en-US" b="0" dirty="0"/>
              <a:t> 최소 </a:t>
            </a:r>
            <a:r>
              <a:rPr lang="en-US" altLang="ko-KR" b="0" dirty="0"/>
              <a:t>0</a:t>
            </a:r>
            <a:r>
              <a:rPr lang="ko-KR" altLang="en-US" b="0" dirty="0" err="1"/>
              <a:t>부터</a:t>
            </a:r>
            <a:r>
              <a:rPr lang="ko-KR" altLang="en-US" b="0" dirty="0"/>
              <a:t> </a:t>
            </a:r>
            <a:r>
              <a:rPr lang="en-US" altLang="ko-KR" b="0" dirty="0"/>
              <a:t>110</a:t>
            </a:r>
            <a:r>
              <a:rPr lang="ko-KR" altLang="en-US" b="0" dirty="0"/>
              <a:t>까지 있네</a:t>
            </a:r>
            <a:r>
              <a:rPr lang="en-US" altLang="ko-KR" b="0" dirty="0"/>
              <a:t>.</a:t>
            </a:r>
            <a:r>
              <a:rPr lang="ko-KR" altLang="en-US" b="0" dirty="0"/>
              <a:t> 소득 변수</a:t>
            </a:r>
            <a:r>
              <a:rPr lang="en-US" altLang="ko-KR" b="0" dirty="0"/>
              <a:t>:</a:t>
            </a:r>
            <a:r>
              <a:rPr lang="ko-KR" altLang="en-US" b="0" dirty="0"/>
              <a:t> 최소 </a:t>
            </a:r>
            <a:r>
              <a:rPr lang="en-US" altLang="ko-KR" b="0" dirty="0"/>
              <a:t>0</a:t>
            </a:r>
            <a:r>
              <a:rPr lang="ko-KR" altLang="en-US" b="0" dirty="0" err="1"/>
              <a:t>부터</a:t>
            </a:r>
            <a:r>
              <a:rPr lang="ko-KR" altLang="en-US" b="0" dirty="0"/>
              <a:t> </a:t>
            </a:r>
            <a:r>
              <a:rPr lang="en-US" altLang="ko-KR" b="0" dirty="0"/>
              <a:t>10</a:t>
            </a:r>
            <a:r>
              <a:rPr lang="ko-KR" altLang="en-US" b="0" dirty="0"/>
              <a:t>억까지 있네</a:t>
            </a:r>
            <a:r>
              <a:rPr lang="en-US" altLang="ko-KR" b="0" dirty="0"/>
              <a:t>.</a:t>
            </a:r>
          </a:p>
          <a:p>
            <a:pPr marL="457188" lvl="1" indent="0">
              <a:buNone/>
            </a:pPr>
            <a:r>
              <a:rPr lang="en-US" altLang="ko-KR" b="0" dirty="0"/>
              <a:t>e.g.2) </a:t>
            </a:r>
            <a:r>
              <a:rPr lang="ko-KR" altLang="en-US" b="0" dirty="0"/>
              <a:t>이미지의 각 픽셀이 </a:t>
            </a:r>
            <a:r>
              <a:rPr lang="en-US" altLang="ko-KR" b="0" dirty="0"/>
              <a:t>R,G,B</a:t>
            </a:r>
            <a:r>
              <a:rPr lang="ko-KR" altLang="en-US" b="0" dirty="0"/>
              <a:t> </a:t>
            </a:r>
            <a:r>
              <a:rPr lang="en-US" altLang="ko-KR" b="0" dirty="0"/>
              <a:t>0</a:t>
            </a:r>
            <a:r>
              <a:rPr lang="ko-KR" altLang="en-US" b="0" dirty="0" err="1"/>
              <a:t>부터</a:t>
            </a:r>
            <a:r>
              <a:rPr lang="ko-KR" altLang="en-US" b="0" dirty="0"/>
              <a:t> </a:t>
            </a:r>
            <a:r>
              <a:rPr lang="en-US" altLang="ko-KR" b="0" dirty="0"/>
              <a:t>255</a:t>
            </a:r>
            <a:r>
              <a:rPr lang="ko-KR" altLang="en-US" b="0" dirty="0"/>
              <a:t> 사이의 값으로 이루어져 있네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marL="457188" lvl="1" indent="0">
              <a:buNone/>
            </a:pPr>
            <a:r>
              <a:rPr lang="en-US" altLang="ko-KR" b="0" dirty="0"/>
              <a:t>e.g.3) </a:t>
            </a:r>
            <a:r>
              <a:rPr lang="ko-KR" altLang="en-US" b="0" dirty="0"/>
              <a:t>센서 데이터의 수집 시간 간격은 </a:t>
            </a:r>
            <a:r>
              <a:rPr lang="en-US" altLang="ko-KR" b="0" dirty="0"/>
              <a:t>0.01</a:t>
            </a:r>
            <a:r>
              <a:rPr lang="ko-KR" altLang="en-US" b="0" dirty="0"/>
              <a:t>초고</a:t>
            </a:r>
            <a:r>
              <a:rPr lang="en-US" altLang="ko-KR" b="0" dirty="0"/>
              <a:t>,</a:t>
            </a:r>
            <a:r>
              <a:rPr lang="ko-KR" altLang="en-US" b="0" dirty="0"/>
              <a:t> 시그널은 </a:t>
            </a:r>
            <a:r>
              <a:rPr lang="en-US" altLang="ko-KR" b="0" dirty="0"/>
              <a:t>0</a:t>
            </a:r>
            <a:r>
              <a:rPr lang="ko-KR" altLang="en-US" b="0" dirty="0"/>
              <a:t>에서부터 </a:t>
            </a:r>
            <a:r>
              <a:rPr lang="en-US" altLang="ko-KR" b="0" dirty="0"/>
              <a:t>2000</a:t>
            </a:r>
            <a:r>
              <a:rPr lang="ko-KR" altLang="en-US" b="0" dirty="0" err="1"/>
              <a:t>까지로</a:t>
            </a:r>
            <a:r>
              <a:rPr lang="ko-KR" altLang="en-US" b="0" dirty="0"/>
              <a:t> 이루어져 있네</a:t>
            </a:r>
            <a:r>
              <a:rPr lang="en-US" altLang="ko-KR" b="0" dirty="0"/>
              <a:t>.</a:t>
            </a:r>
          </a:p>
          <a:p>
            <a:pPr marL="457188" lvl="1" indent="0">
              <a:buNone/>
            </a:pPr>
            <a:r>
              <a:rPr lang="en-US" altLang="ko-KR" b="0" dirty="0"/>
              <a:t>e.g.4) A</a:t>
            </a:r>
            <a:r>
              <a:rPr lang="ko-KR" altLang="en-US" b="0" dirty="0"/>
              <a:t> 공장의 데이터는 </a:t>
            </a:r>
            <a:r>
              <a:rPr lang="en-US" altLang="ko-KR" b="0" dirty="0"/>
              <a:t>11</a:t>
            </a:r>
            <a:r>
              <a:rPr lang="ko-KR" altLang="en-US" b="0" dirty="0"/>
              <a:t>년부터 </a:t>
            </a:r>
            <a:r>
              <a:rPr lang="en-US" altLang="ko-KR" b="0" dirty="0"/>
              <a:t>10</a:t>
            </a:r>
            <a:r>
              <a:rPr lang="ko-KR" altLang="en-US" b="0" dirty="0"/>
              <a:t>년간 월 단위로 수집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B</a:t>
            </a:r>
            <a:r>
              <a:rPr lang="ko-KR" altLang="en-US" b="0" dirty="0"/>
              <a:t> 공장의 데이터는 </a:t>
            </a:r>
            <a:r>
              <a:rPr lang="en-US" altLang="ko-KR" b="0" dirty="0"/>
              <a:t>15</a:t>
            </a:r>
            <a:r>
              <a:rPr lang="ko-KR" altLang="en-US" b="0" dirty="0"/>
              <a:t>년부터 일단위로 수집 되어 있네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63564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(wrap-up) </a:t>
            </a:r>
            <a:r>
              <a:rPr lang="ko-KR" altLang="en-US" dirty="0"/>
              <a:t>데이터 예시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069374"/>
            <a:ext cx="4654949" cy="2536594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09600" y="1141211"/>
            <a:ext cx="8229600" cy="5342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24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2971" indent="-228594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8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샘플</a:t>
            </a:r>
            <a:r>
              <a:rPr lang="en-US" altLang="ko-KR" sz="1800" dirty="0"/>
              <a:t> 1: UNIST = (35.575, 129.188) </a:t>
            </a:r>
          </a:p>
          <a:p>
            <a:r>
              <a:rPr lang="ko-KR" altLang="en-US" sz="1800" dirty="0"/>
              <a:t>샘플</a:t>
            </a:r>
            <a:r>
              <a:rPr lang="en-US" altLang="ko-KR" sz="1800" dirty="0"/>
              <a:t> 2: KAIST = (36.196, 127.250)</a:t>
            </a:r>
          </a:p>
          <a:p>
            <a:r>
              <a:rPr lang="ko-KR" altLang="en-US" sz="1800" dirty="0"/>
              <a:t>샘플</a:t>
            </a:r>
            <a:r>
              <a:rPr lang="en-US" altLang="ko-KR" sz="1800" dirty="0"/>
              <a:t> 3: POSTECH = (35.593, 129.204)</a:t>
            </a:r>
          </a:p>
        </p:txBody>
      </p:sp>
      <p:graphicFrame>
        <p:nvGraphicFramePr>
          <p:cNvPr id="6" name="내용 개체 틀 4"/>
          <p:cNvGraphicFramePr>
            <a:graphicFrameLocks/>
          </p:cNvGraphicFramePr>
          <p:nvPr/>
        </p:nvGraphicFramePr>
        <p:xfrm>
          <a:off x="1033083" y="2579179"/>
          <a:ext cx="4049339" cy="1078127"/>
        </p:xfrm>
        <a:graphic>
          <a:graphicData uri="http://schemas.openxmlformats.org/drawingml/2006/table">
            <a:tbl>
              <a:tblPr firstRow="1" firstCol="1" bandRow="1"/>
              <a:tblGrid>
                <a:gridCol w="1194644">
                  <a:extLst>
                    <a:ext uri="{9D8B030D-6E8A-4147-A177-3AD203B41FA5}">
                      <a16:colId xmlns:a16="http://schemas.microsoft.com/office/drawing/2014/main" val="2861472538"/>
                    </a:ext>
                  </a:extLst>
                </a:gridCol>
                <a:gridCol w="1415984">
                  <a:extLst>
                    <a:ext uri="{9D8B030D-6E8A-4147-A177-3AD203B41FA5}">
                      <a16:colId xmlns:a16="http://schemas.microsoft.com/office/drawing/2014/main" val="748188119"/>
                    </a:ext>
                  </a:extLst>
                </a:gridCol>
                <a:gridCol w="1438711">
                  <a:extLst>
                    <a:ext uri="{9D8B030D-6E8A-4147-A177-3AD203B41FA5}">
                      <a16:colId xmlns:a16="http://schemas.microsoft.com/office/drawing/2014/main" val="2490104059"/>
                    </a:ext>
                  </a:extLst>
                </a:gridCol>
              </a:tblGrid>
              <a:tr h="330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번호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위도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경도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65102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35.575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129.188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33821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36.196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127.250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69867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35.593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/>
                        <a:t>129.204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2551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66" t="972" b="805"/>
          <a:stretch/>
        </p:blipFill>
        <p:spPr>
          <a:xfrm>
            <a:off x="1438013" y="3958355"/>
            <a:ext cx="2019911" cy="2480393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4400261" y="3870659"/>
            <a:ext cx="7791739" cy="236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24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2971" indent="-228594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8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모든 이미지는 픽셀 집합이며 각 픽셀은 </a:t>
            </a:r>
            <a:r>
              <a:rPr lang="en-US" altLang="ko-KR" sz="1800" dirty="0"/>
              <a:t>R, G, B</a:t>
            </a:r>
            <a:r>
              <a:rPr lang="ko-KR" altLang="en-US" sz="1800" dirty="0"/>
              <a:t>로 구성 </a:t>
            </a:r>
            <a:r>
              <a:rPr lang="en-US" altLang="ko-KR" sz="1800" dirty="0"/>
              <a:t>(0~255) </a:t>
            </a:r>
          </a:p>
          <a:p>
            <a:r>
              <a:rPr lang="ko-KR" altLang="en-US" sz="1800" dirty="0"/>
              <a:t>예시 그림이 </a:t>
            </a:r>
            <a:r>
              <a:rPr lang="en-US" altLang="ko-KR" sz="1800" dirty="0"/>
              <a:t>14 x 20</a:t>
            </a:r>
            <a:r>
              <a:rPr lang="ko-KR" altLang="en-US" sz="1800" dirty="0"/>
              <a:t> 이라고 할 때</a:t>
            </a:r>
            <a:r>
              <a:rPr lang="en-US" altLang="ko-KR" sz="1800" dirty="0"/>
              <a:t>,</a:t>
            </a:r>
            <a:r>
              <a:rPr lang="ko-KR" altLang="en-US" sz="1800" dirty="0"/>
              <a:t>  전체 픽셀의 개수는</a:t>
            </a:r>
            <a:r>
              <a:rPr lang="en-US" altLang="ko-KR" sz="1800" dirty="0"/>
              <a:t>? </a:t>
            </a:r>
            <a:endParaRPr lang="en-US" altLang="ko-KR" sz="1400" dirty="0"/>
          </a:p>
          <a:p>
            <a:endParaRPr lang="en-US" altLang="ko-KR" sz="1800" dirty="0"/>
          </a:p>
        </p:txBody>
      </p:sp>
      <p:sp>
        <p:nvSpPr>
          <p:cNvPr id="3" name="직사각형 2"/>
          <p:cNvSpPr/>
          <p:nvPr/>
        </p:nvSpPr>
        <p:spPr>
          <a:xfrm>
            <a:off x="10407083" y="434247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280!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54771" y="3898517"/>
            <a:ext cx="2550411" cy="2585323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 2 3 4 5 6 7  … 14 </a:t>
            </a:r>
          </a:p>
          <a:p>
            <a:r>
              <a:rPr lang="en-US" altLang="ko-KR" dirty="0"/>
              <a:t>15 16 17 18  …  28 </a:t>
            </a:r>
          </a:p>
          <a:p>
            <a:r>
              <a:rPr lang="en-US" altLang="ko-KR" dirty="0"/>
              <a:t>29 30 31 32  …  32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267 268 269 … 280</a:t>
            </a:r>
            <a:endParaRPr lang="ko-KR" altLang="en-US" dirty="0"/>
          </a:p>
        </p:txBody>
      </p:sp>
      <p:graphicFrame>
        <p:nvGraphicFramePr>
          <p:cNvPr id="13" name="내용 개체 틀 4"/>
          <p:cNvGraphicFramePr>
            <a:graphicFrameLocks/>
          </p:cNvGraphicFramePr>
          <p:nvPr/>
        </p:nvGraphicFramePr>
        <p:xfrm>
          <a:off x="6398804" y="4885792"/>
          <a:ext cx="4049339" cy="1651722"/>
        </p:xfrm>
        <a:graphic>
          <a:graphicData uri="http://schemas.openxmlformats.org/drawingml/2006/table">
            <a:tbl>
              <a:tblPr firstRow="1" firstCol="1" bandRow="1"/>
              <a:tblGrid>
                <a:gridCol w="881464">
                  <a:extLst>
                    <a:ext uri="{9D8B030D-6E8A-4147-A177-3AD203B41FA5}">
                      <a16:colId xmlns:a16="http://schemas.microsoft.com/office/drawing/2014/main" val="2861472538"/>
                    </a:ext>
                  </a:extLst>
                </a:gridCol>
                <a:gridCol w="1044779">
                  <a:extLst>
                    <a:ext uri="{9D8B030D-6E8A-4147-A177-3AD203B41FA5}">
                      <a16:colId xmlns:a16="http://schemas.microsoft.com/office/drawing/2014/main" val="748188119"/>
                    </a:ext>
                  </a:extLst>
                </a:gridCol>
                <a:gridCol w="1061548">
                  <a:extLst>
                    <a:ext uri="{9D8B030D-6E8A-4147-A177-3AD203B41FA5}">
                      <a16:colId xmlns:a16="http://schemas.microsoft.com/office/drawing/2014/main" val="2490104059"/>
                    </a:ext>
                  </a:extLst>
                </a:gridCol>
                <a:gridCol w="1061548">
                  <a:extLst>
                    <a:ext uri="{9D8B030D-6E8A-4147-A177-3AD203B41FA5}">
                      <a16:colId xmlns:a16="http://schemas.microsoft.com/office/drawing/2014/main" val="3186515582"/>
                    </a:ext>
                  </a:extLst>
                </a:gridCol>
              </a:tblGrid>
              <a:tr h="330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번호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R(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ed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)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G(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reen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)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1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B(</a:t>
                      </a:r>
                      <a:r>
                        <a:rPr lang="en-US" altLang="ko-KR" sz="1600" b="1" dirty="0" err="1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lue</a:t>
                      </a:r>
                      <a:r>
                        <a:rPr lang="en-US" altLang="ko-KR" sz="1600" b="1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65102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33821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69867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25516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…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ko-KR" sz="16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ko-KR" sz="16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ko-KR" altLang="ko-KR" sz="16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871337"/>
                  </a:ext>
                </a:extLst>
              </a:tr>
              <a:tr h="2432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280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56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3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C09BB0-88C6-D849-A838-2B0ED33DF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범주형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몇 개의 범주로 나누어진 자료를 의미</a:t>
            </a:r>
            <a:endParaRPr kumimoji="1" lang="en-US" altLang="ko-KR" dirty="0"/>
          </a:p>
          <a:p>
            <a:pPr lvl="1"/>
            <a:r>
              <a:rPr kumimoji="1" lang="ko-KR" altLang="en-US" b="0" dirty="0" err="1"/>
              <a:t>명목형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성별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성공여부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혈액형 등 수치적인 의미 없이 단순히 분류된 자료</a:t>
            </a:r>
            <a:endParaRPr kumimoji="1" lang="en-US" altLang="ko-KR" b="0" dirty="0"/>
          </a:p>
          <a:p>
            <a:pPr lvl="1"/>
            <a:r>
              <a:rPr kumimoji="1" lang="ko-KR" altLang="en-US" b="0" dirty="0" err="1"/>
              <a:t>순서형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개개의 값들이 </a:t>
            </a:r>
            <a:r>
              <a:rPr kumimoji="1" lang="ko-KR" altLang="en-US" b="0" dirty="0" err="1"/>
              <a:t>이산적이며</a:t>
            </a:r>
            <a:r>
              <a:rPr kumimoji="1" lang="ko-KR" altLang="en-US" b="0" dirty="0"/>
              <a:t> 그들 사이에 순서 관계가 존재하는 자료</a:t>
            </a:r>
            <a:endParaRPr kumimoji="1" lang="en-US" altLang="ko-KR" b="0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수치형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이산형과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연속형으로</a:t>
            </a:r>
            <a:r>
              <a:rPr kumimoji="1" lang="ko-KR" altLang="en-US" dirty="0"/>
              <a:t> 이루어진 자료를 의미</a:t>
            </a:r>
            <a:endParaRPr kumimoji="1" lang="en-US" altLang="ko-KR" dirty="0"/>
          </a:p>
          <a:p>
            <a:pPr lvl="1"/>
            <a:r>
              <a:rPr kumimoji="1" lang="ko-KR" altLang="en-US" b="0" dirty="0" err="1"/>
              <a:t>이산형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이산적인 값을 갖는 데이터로 운동 횟수 등의 자료</a:t>
            </a:r>
            <a:endParaRPr kumimoji="1" lang="en-US" altLang="ko-KR" b="0" dirty="0"/>
          </a:p>
          <a:p>
            <a:pPr lvl="1"/>
            <a:r>
              <a:rPr kumimoji="1" lang="ko-KR" altLang="en-US" b="0" dirty="0" err="1"/>
              <a:t>연속형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연속적인 값을 갖는 데이터로 키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체중 등의 자료</a:t>
            </a:r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marL="0" indent="0">
              <a:buNone/>
            </a:pPr>
            <a:r>
              <a:rPr kumimoji="1" lang="ko-KR" altLang="en-US" sz="1600" dirty="0"/>
              <a:t>✅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점 스케일 만족도는</a:t>
            </a:r>
            <a:r>
              <a:rPr kumimoji="1" lang="en-US" altLang="ko-KR" sz="1600" dirty="0"/>
              <a:t>?</a:t>
            </a:r>
          </a:p>
          <a:p>
            <a:pPr marL="0" indent="0">
              <a:buNone/>
            </a:pPr>
            <a:r>
              <a:rPr kumimoji="1" lang="ko-KR" altLang="en-US" sz="1600" dirty="0"/>
              <a:t>✅ 시간은</a:t>
            </a:r>
            <a:r>
              <a:rPr kumimoji="1" lang="en-US" altLang="ko-KR" sz="1600" dirty="0"/>
              <a:t>?</a:t>
            </a:r>
          </a:p>
          <a:p>
            <a:pPr marL="0" indent="0">
              <a:buNone/>
            </a:pPr>
            <a:r>
              <a:rPr kumimoji="1" lang="ko-KR" altLang="en-US" sz="1600" dirty="0"/>
              <a:t>✅ 사고 건수는</a:t>
            </a:r>
            <a:r>
              <a:rPr kumimoji="1" lang="en-US" altLang="ko-KR" sz="1600" dirty="0"/>
              <a:t>?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31D8D2-BADD-9E4C-8A58-726D6CBD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883B70-C6B4-0A4F-A299-A08AC0D1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(wrap-up) </a:t>
            </a:r>
            <a:r>
              <a:rPr lang="ko-KR" altLang="en-US" dirty="0" err="1"/>
              <a:t>데이터형</a:t>
            </a:r>
            <a:r>
              <a:rPr lang="en-US" altLang="ko-KR" dirty="0"/>
              <a:t>(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8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E573D3-01B1-1249-BBC1-AD072079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EA5A2C-68C6-8341-9461-0C54F9E4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다음과 같은 데이터를 관찰해보자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F1A4F51-AF00-CE40-8D41-C162966C0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161079"/>
              </p:ext>
            </p:extLst>
          </p:nvPr>
        </p:nvGraphicFramePr>
        <p:xfrm>
          <a:off x="1442934" y="1682045"/>
          <a:ext cx="9315378" cy="3518447"/>
        </p:xfrm>
        <a:graphic>
          <a:graphicData uri="http://schemas.openxmlformats.org/drawingml/2006/table">
            <a:tbl>
              <a:tblPr firstRow="1" firstCol="1" bandRow="1"/>
              <a:tblGrid>
                <a:gridCol w="1324352">
                  <a:extLst>
                    <a:ext uri="{9D8B030D-6E8A-4147-A177-3AD203B41FA5}">
                      <a16:colId xmlns:a16="http://schemas.microsoft.com/office/drawing/2014/main" val="2861472538"/>
                    </a:ext>
                  </a:extLst>
                </a:gridCol>
                <a:gridCol w="1569724">
                  <a:extLst>
                    <a:ext uri="{9D8B030D-6E8A-4147-A177-3AD203B41FA5}">
                      <a16:colId xmlns:a16="http://schemas.microsoft.com/office/drawing/2014/main" val="748188119"/>
                    </a:ext>
                  </a:extLst>
                </a:gridCol>
                <a:gridCol w="1594919">
                  <a:extLst>
                    <a:ext uri="{9D8B030D-6E8A-4147-A177-3AD203B41FA5}">
                      <a16:colId xmlns:a16="http://schemas.microsoft.com/office/drawing/2014/main" val="2490104059"/>
                    </a:ext>
                  </a:extLst>
                </a:gridCol>
                <a:gridCol w="1606969">
                  <a:extLst>
                    <a:ext uri="{9D8B030D-6E8A-4147-A177-3AD203B41FA5}">
                      <a16:colId xmlns:a16="http://schemas.microsoft.com/office/drawing/2014/main" val="2636669826"/>
                    </a:ext>
                  </a:extLst>
                </a:gridCol>
                <a:gridCol w="1614637">
                  <a:extLst>
                    <a:ext uri="{9D8B030D-6E8A-4147-A177-3AD203B41FA5}">
                      <a16:colId xmlns:a16="http://schemas.microsoft.com/office/drawing/2014/main" val="3538478235"/>
                    </a:ext>
                  </a:extLst>
                </a:gridCol>
                <a:gridCol w="1604777">
                  <a:extLst>
                    <a:ext uri="{9D8B030D-6E8A-4147-A177-3AD203B41FA5}">
                      <a16:colId xmlns:a16="http://schemas.microsoft.com/office/drawing/2014/main" val="3893756529"/>
                    </a:ext>
                  </a:extLst>
                </a:gridCol>
              </a:tblGrid>
              <a:tr h="6268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번호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나이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몸무게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운동 빈도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성별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고혈압 여부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65102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67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Frequent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33821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69867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 err="1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NaN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25516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54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869326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5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48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304302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37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Everyday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607940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7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46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268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Frequent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9291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8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66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98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Everyday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No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00928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No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69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1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F71AE4-926D-5E4B-801A-8DEE482CC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데이터를 효과적으로 탐색하기 위해 그래프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지도 등을 이용하여 시각적으로 표현하는 과정</a:t>
            </a:r>
            <a:endParaRPr lang="en-US" altLang="ko-KR" dirty="0"/>
          </a:p>
          <a:p>
            <a:pPr lvl="1"/>
            <a:r>
              <a:rPr lang="ko-KR" altLang="en-US" b="0" dirty="0"/>
              <a:t>빅데이터 분석에서 데이터 시각화는 방대한 양의 데이터를 확인하기에 필수적인 과정</a:t>
            </a:r>
          </a:p>
          <a:p>
            <a:pPr lvl="1"/>
            <a:endParaRPr lang="en-US" altLang="ko-KR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DE64D6-FFF9-F74F-A4BD-9C082031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3DC0C3-6BC8-F649-8378-EE40D6F9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1.2.</a:t>
            </a:r>
            <a:r>
              <a:rPr kumimoji="1" lang="ko-KR" altLang="en-US" dirty="0"/>
              <a:t> 시각화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E7917-40E9-5644-9CA9-AB45D365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1" y="2097366"/>
            <a:ext cx="2846247" cy="2421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25C46B-895E-0848-8DFE-D375F27F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9" y="4707466"/>
            <a:ext cx="6366415" cy="17938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F8AA7A-ACCC-B846-AF18-72C81DDE7D40}"/>
              </a:ext>
            </a:extLst>
          </p:cNvPr>
          <p:cNvSpPr/>
          <p:nvPr/>
        </p:nvSpPr>
        <p:spPr>
          <a:xfrm>
            <a:off x="3258366" y="3419417"/>
            <a:ext cx="1361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/>
              <a:t>히스토그램 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막대 그래프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75697-EC5C-D443-A7E8-EEEBED6570C2}"/>
              </a:ext>
            </a:extLst>
          </p:cNvPr>
          <p:cNvGrpSpPr/>
          <p:nvPr/>
        </p:nvGrpSpPr>
        <p:grpSpPr>
          <a:xfrm>
            <a:off x="4837566" y="2023201"/>
            <a:ext cx="2802884" cy="2065662"/>
            <a:chOff x="4408584" y="2023201"/>
            <a:chExt cx="2802884" cy="20656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2813C1-0288-7342-97EB-A9426319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584" y="2023201"/>
              <a:ext cx="2180086" cy="206566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7FCC8E-9521-354E-BC36-6ACE88CA7A9F}"/>
                </a:ext>
              </a:extLst>
            </p:cNvPr>
            <p:cNvSpPr/>
            <p:nvPr/>
          </p:nvSpPr>
          <p:spPr>
            <a:xfrm>
              <a:off x="6246139" y="3527139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/>
                <a:t>파이 차트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B5C920-BF44-D34D-BC8C-51E8002164B1}"/>
              </a:ext>
            </a:extLst>
          </p:cNvPr>
          <p:cNvGrpSpPr/>
          <p:nvPr/>
        </p:nvGrpSpPr>
        <p:grpSpPr>
          <a:xfrm>
            <a:off x="7701167" y="2023201"/>
            <a:ext cx="3893473" cy="2065664"/>
            <a:chOff x="7294764" y="2023201"/>
            <a:chExt cx="3893473" cy="20656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036D64-A971-B549-B3C4-8C6664CCD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4764" y="2023201"/>
              <a:ext cx="2898335" cy="206566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D023693-B715-FD4B-880E-2A30D79B7920}"/>
                </a:ext>
              </a:extLst>
            </p:cNvPr>
            <p:cNvSpPr/>
            <p:nvPr/>
          </p:nvSpPr>
          <p:spPr>
            <a:xfrm>
              <a:off x="10222908" y="3527139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/>
                <a:t>상자 그림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DD4F8C-2C61-834F-9EC4-94B994F2B97D}"/>
              </a:ext>
            </a:extLst>
          </p:cNvPr>
          <p:cNvSpPr/>
          <p:nvPr/>
        </p:nvSpPr>
        <p:spPr>
          <a:xfrm>
            <a:off x="6972755" y="6138832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라인 차트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0E015D-DBA5-4246-8915-0799B379CB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749"/>
          <a:stretch/>
        </p:blipFill>
        <p:spPr>
          <a:xfrm>
            <a:off x="8081967" y="4713521"/>
            <a:ext cx="3775642" cy="18796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E2EBB-DE9C-3A4A-8BC2-55CC581FE682}"/>
              </a:ext>
            </a:extLst>
          </p:cNvPr>
          <p:cNvSpPr/>
          <p:nvPr/>
        </p:nvSpPr>
        <p:spPr>
          <a:xfrm>
            <a:off x="10855091" y="613883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산포도</a:t>
            </a:r>
          </a:p>
        </p:txBody>
      </p:sp>
    </p:spTree>
    <p:extLst>
      <p:ext uri="{BB962C8B-B14F-4D97-AF65-F5344CB8AC3E}">
        <p14:creationId xmlns:p14="http://schemas.microsoft.com/office/powerpoint/2010/main" val="138307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A6B101-86F5-D646-B57C-F2A06C68B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" altLang="ko-KR" dirty="0"/>
              <a:t>https://</a:t>
            </a:r>
            <a:r>
              <a:rPr kumimoji="1" lang="en" altLang="ko-KR" dirty="0" err="1"/>
              <a:t>colab.research.google.com</a:t>
            </a:r>
            <a:r>
              <a:rPr kumimoji="1" lang="en" altLang="ko-KR" dirty="0"/>
              <a:t>/drive/14Zwx71Xf6HxxcMvszoN9QXUe_Od-AjpG#scrollTo=072iJLfT4hUv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77B158-1A10-0048-ABBF-D5C6959D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50D71C-9803-594F-8E32-0ACDE7D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코드로 시각화 탐색을 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83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lang="en-US" altLang="ko-KR" sz="4000" dirty="0"/>
              <a:t>Chapter 2: </a:t>
            </a:r>
          </a:p>
          <a:p>
            <a:pPr marL="14288" indent="0" algn="ctr">
              <a:lnSpc>
                <a:spcPct val="100000"/>
              </a:lnSpc>
              <a:buNone/>
            </a:pPr>
            <a:r>
              <a:rPr lang="ko-KR" altLang="en-US" sz="4000" dirty="0"/>
              <a:t>데이터 전처리</a:t>
            </a: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3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9F4A52-EF52-3D44-92AF-C019667D4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분석하기 좋게 데이터를 고치는 모든 작업</a:t>
            </a:r>
            <a:r>
              <a:rPr lang="en-US" altLang="ko-KR" dirty="0"/>
              <a:t>”</a:t>
            </a:r>
            <a:r>
              <a:rPr lang="ko-KR" altLang="en-US" dirty="0"/>
              <a:t>을 통칭하며 데이터 분석 전 과정에서 분석 알고리즘 자체를 수행하는데 걸리는 시간보다 분석에 필요한 데이터를 수집하고 전처리 하는 과정에 더 많은 시간이 소요 </a:t>
            </a:r>
            <a:endParaRPr lang="en-US" altLang="ko-KR" dirty="0"/>
          </a:p>
          <a:p>
            <a:pPr lvl="1"/>
            <a:r>
              <a:rPr lang="ko-KR" altLang="en-US" b="0" dirty="0"/>
              <a:t>데이터 준비는 데이터 분석에서 </a:t>
            </a:r>
            <a:r>
              <a:rPr lang="en-US" altLang="ko-KR" b="0" dirty="0"/>
              <a:t>80</a:t>
            </a:r>
            <a:r>
              <a:rPr lang="ko-KR" altLang="en-US" b="0" dirty="0"/>
              <a:t> </a:t>
            </a:r>
            <a:r>
              <a:rPr lang="en-US" altLang="ko-KR" b="0" dirty="0"/>
              <a:t>%</a:t>
            </a:r>
            <a:r>
              <a:rPr lang="ko-KR" altLang="en-US" b="0" dirty="0"/>
              <a:t> 정도를 차지한다고 보고됨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err="1"/>
              <a:t>데이터사이언티스트의</a:t>
            </a:r>
            <a:r>
              <a:rPr lang="ko-KR" altLang="en-US" b="0" dirty="0"/>
              <a:t> </a:t>
            </a:r>
            <a:r>
              <a:rPr lang="en-US" altLang="ko-KR" b="0" dirty="0"/>
              <a:t>57%</a:t>
            </a:r>
            <a:r>
              <a:rPr lang="ko-KR" altLang="en-US" b="0" dirty="0"/>
              <a:t>가  데이터 정제 및 구성 과정이 가장 재미없는 과정이라고 응답함</a:t>
            </a:r>
            <a:r>
              <a:rPr lang="en-US" altLang="ko-KR" b="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04E77D-1F1D-B648-B738-2244DA09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232F7EA-517C-C64F-9658-96E2DD7A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데이터 전처리</a:t>
            </a:r>
            <a:r>
              <a:rPr kumimoji="1" lang="en-US" altLang="ko-KR" dirty="0"/>
              <a:t>(Data Preprocessing)</a:t>
            </a:r>
            <a:endParaRPr kumimoji="1" lang="ko-KR" altLang="en-US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C90FD7B8-E9CB-3548-A49B-D75DE61A2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166946"/>
              </p:ext>
            </p:extLst>
          </p:nvPr>
        </p:nvGraphicFramePr>
        <p:xfrm>
          <a:off x="-440160" y="3815258"/>
          <a:ext cx="6536160" cy="286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C09902-B9B9-B14D-9AF3-1A2B1BC781EC}"/>
              </a:ext>
            </a:extLst>
          </p:cNvPr>
          <p:cNvSpPr txBox="1"/>
          <p:nvPr/>
        </p:nvSpPr>
        <p:spPr>
          <a:xfrm>
            <a:off x="0" y="3223239"/>
            <a:ext cx="6231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 err="1">
                <a:latin typeface="Times New Roman" pitchFamily="18" charset="0"/>
                <a:cs typeface="Times New Roman" pitchFamily="18" charset="0"/>
              </a:rPr>
              <a:t>데이터사이언티스트가</a:t>
            </a:r>
            <a:r>
              <a:rPr kumimoji="1" lang="ko-KR" altLang="en-US" sz="1400" b="1" dirty="0">
                <a:latin typeface="Times New Roman" pitchFamily="18" charset="0"/>
                <a:cs typeface="Times New Roman" pitchFamily="18" charset="0"/>
              </a:rPr>
              <a:t> 대부분의 시간을 소비하는 작업은</a:t>
            </a:r>
            <a:r>
              <a:rPr kumimoji="1" lang="en-US" altLang="ko-KR" sz="1400" b="1" dirty="0">
                <a:latin typeface="Times New Roman" pitchFamily="18" charset="0"/>
                <a:cs typeface="Times New Roman" pitchFamily="18" charset="0"/>
              </a:rPr>
              <a:t>?</a:t>
            </a:r>
            <a:endParaRPr kumimoji="1"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704BDBF3-7452-9A42-A84A-0157E1F9E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664344"/>
              </p:ext>
            </p:extLst>
          </p:nvPr>
        </p:nvGraphicFramePr>
        <p:xfrm>
          <a:off x="5196788" y="3803517"/>
          <a:ext cx="6536160" cy="2860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F2C1AC8-8789-8945-994E-D372105FC5AB}"/>
              </a:ext>
            </a:extLst>
          </p:cNvPr>
          <p:cNvSpPr txBox="1"/>
          <p:nvPr/>
        </p:nvSpPr>
        <p:spPr>
          <a:xfrm>
            <a:off x="5551284" y="3223239"/>
            <a:ext cx="6231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 err="1">
                <a:latin typeface="Times New Roman" pitchFamily="18" charset="0"/>
                <a:cs typeface="Times New Roman" pitchFamily="18" charset="0"/>
              </a:rPr>
              <a:t>데이터사이언티스트에게</a:t>
            </a:r>
            <a:r>
              <a:rPr kumimoji="1" lang="ko-KR" altLang="en-US" sz="1400" b="1" dirty="0">
                <a:latin typeface="Times New Roman" pitchFamily="18" charset="0"/>
                <a:cs typeface="Times New Roman" pitchFamily="18" charset="0"/>
              </a:rPr>
              <a:t> 가장 즐겁지 않은 작업은</a:t>
            </a:r>
            <a:r>
              <a:rPr kumimoji="1" lang="en-US" altLang="ko-KR" sz="1400" b="1" dirty="0">
                <a:latin typeface="Times New Roman" pitchFamily="18" charset="0"/>
                <a:cs typeface="Times New Roman" pitchFamily="18" charset="0"/>
              </a:rPr>
              <a:t>?</a:t>
            </a:r>
            <a:endParaRPr kumimoji="1"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1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142C92-6FF1-D446-90A3-261E6140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6E854D-BC12-7E44-A942-38DB0EE6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2021</a:t>
            </a:r>
            <a:r>
              <a:rPr kumimoji="1" lang="ko-KR" altLang="en-US" dirty="0"/>
              <a:t> 해군 </a:t>
            </a:r>
            <a:r>
              <a:rPr kumimoji="1" lang="ko-KR" altLang="en-US" dirty="0" err="1"/>
              <a:t>교관양성</a:t>
            </a:r>
            <a:r>
              <a:rPr kumimoji="1" lang="ko-KR" altLang="en-US" dirty="0"/>
              <a:t> 교육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746087-231D-804B-94AF-58C56C85EF0D}"/>
              </a:ext>
            </a:extLst>
          </p:cNvPr>
          <p:cNvSpPr/>
          <p:nvPr/>
        </p:nvSpPr>
        <p:spPr>
          <a:xfrm>
            <a:off x="3349396" y="1447956"/>
            <a:ext cx="8624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200" b="1" dirty="0"/>
              <a:t>이정혜 교수 </a:t>
            </a:r>
            <a:r>
              <a:rPr kumimoji="1" lang="en-US" altLang="ko-KR" sz="2200" b="1" dirty="0"/>
              <a:t>–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UNIST</a:t>
            </a:r>
            <a:r>
              <a:rPr kumimoji="1" lang="ko-KR" altLang="en-US" sz="2200" b="1" dirty="0"/>
              <a:t> 산업공학과</a:t>
            </a:r>
            <a:r>
              <a:rPr kumimoji="1" lang="en-US" altLang="ko-KR" sz="2200" b="1" dirty="0"/>
              <a:t> </a:t>
            </a:r>
            <a:r>
              <a:rPr kumimoji="1" lang="ko-KR" altLang="en-US" sz="2200" b="1" dirty="0"/>
              <a:t>전임</a:t>
            </a:r>
            <a:r>
              <a:rPr kumimoji="1" lang="en-US" altLang="ko-KR" sz="2200" b="1" dirty="0"/>
              <a:t>,</a:t>
            </a:r>
            <a:r>
              <a:rPr kumimoji="1" lang="ko-KR" altLang="en-US" sz="2200" b="1" dirty="0"/>
              <a:t> 인공지능대학원 겸임</a:t>
            </a:r>
            <a:endParaRPr lang="ko-KR" altLang="en-US" sz="2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B0A26-223B-D24F-85A7-0EBC5755F918}"/>
              </a:ext>
            </a:extLst>
          </p:cNvPr>
          <p:cNvSpPr/>
          <p:nvPr/>
        </p:nvSpPr>
        <p:spPr>
          <a:xfrm>
            <a:off x="609600" y="1432567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/>
              <a:t>✅ </a:t>
            </a:r>
            <a:r>
              <a:rPr kumimoji="1" lang="ko-KR" altLang="en-US" sz="2400" b="1" dirty="0" err="1"/>
              <a:t>강의자</a:t>
            </a:r>
            <a:endParaRPr kumimoji="1" lang="en-US" altLang="ko-KR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691AA7-27CF-8647-9975-1006AB7E5214}"/>
              </a:ext>
            </a:extLst>
          </p:cNvPr>
          <p:cNvSpPr/>
          <p:nvPr/>
        </p:nvSpPr>
        <p:spPr>
          <a:xfrm>
            <a:off x="3349396" y="2442188"/>
            <a:ext cx="8624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200" b="1" dirty="0"/>
              <a:t>6</a:t>
            </a:r>
            <a:r>
              <a:rPr kumimoji="1" lang="ko-KR" altLang="en-US" sz="2200" b="1" dirty="0"/>
              <a:t>월 </a:t>
            </a:r>
            <a:r>
              <a:rPr kumimoji="1" lang="en-US" altLang="ko-KR" sz="2200" b="1" dirty="0"/>
              <a:t>10</a:t>
            </a:r>
            <a:r>
              <a:rPr kumimoji="1" lang="ko-KR" altLang="en-US" sz="2200" b="1" dirty="0"/>
              <a:t>일</a:t>
            </a:r>
            <a:r>
              <a:rPr kumimoji="1" lang="en-US" altLang="ko-KR" sz="2200" b="1" dirty="0"/>
              <a:t>(</a:t>
            </a:r>
            <a:r>
              <a:rPr kumimoji="1" lang="ko-KR" altLang="en-US" sz="2200" b="1" dirty="0"/>
              <a:t>목</a:t>
            </a:r>
            <a:r>
              <a:rPr kumimoji="1" lang="en-US" altLang="ko-KR" sz="2200" b="1" dirty="0"/>
              <a:t>)</a:t>
            </a:r>
            <a:r>
              <a:rPr kumimoji="1" lang="ko-KR" altLang="en-US" sz="2200" b="1" dirty="0"/>
              <a:t> </a:t>
            </a:r>
            <a:r>
              <a:rPr kumimoji="1" lang="en-US" altLang="ko-KR" sz="2200" b="1" dirty="0"/>
              <a:t>9</a:t>
            </a:r>
            <a:r>
              <a:rPr kumimoji="1" lang="ko-KR" altLang="en-US" sz="2200" b="1" dirty="0"/>
              <a:t>시</a:t>
            </a:r>
            <a:r>
              <a:rPr kumimoji="1" lang="en-US" altLang="ko-KR" sz="2200" b="1" dirty="0"/>
              <a:t>-18</a:t>
            </a:r>
            <a:r>
              <a:rPr kumimoji="1" lang="ko-KR" altLang="en-US" sz="2200" b="1" dirty="0"/>
              <a:t>시</a:t>
            </a:r>
            <a:endParaRPr lang="ko-KR" altLang="en-US" sz="2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202B8-3306-654D-BB18-F1D8603AE096}"/>
              </a:ext>
            </a:extLst>
          </p:cNvPr>
          <p:cNvSpPr/>
          <p:nvPr/>
        </p:nvSpPr>
        <p:spPr>
          <a:xfrm>
            <a:off x="609600" y="2426799"/>
            <a:ext cx="2315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/>
              <a:t>✅ </a:t>
            </a:r>
            <a:r>
              <a:rPr kumimoji="1" lang="ko-KR" altLang="en-US" sz="2400" b="1" dirty="0"/>
              <a:t>날짜 </a:t>
            </a:r>
            <a:r>
              <a:rPr kumimoji="1" lang="en-US" altLang="ko-KR" sz="2400" b="1" dirty="0"/>
              <a:t>&amp;</a:t>
            </a:r>
            <a:r>
              <a:rPr kumimoji="1" lang="ko-KR" altLang="en-US" sz="2400" b="1" dirty="0"/>
              <a:t> 시간</a:t>
            </a:r>
            <a:endParaRPr kumimoji="1" lang="en-US" altLang="ko-KR" sz="2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C5E48-9C49-BF4A-B232-F7B061FE3812}"/>
              </a:ext>
            </a:extLst>
          </p:cNvPr>
          <p:cNvSpPr/>
          <p:nvPr/>
        </p:nvSpPr>
        <p:spPr>
          <a:xfrm>
            <a:off x="3349396" y="3377489"/>
            <a:ext cx="4172281" cy="260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리얼월드 데이터 전처리</a:t>
            </a:r>
            <a:r>
              <a:rPr lang="en-US" altLang="ko-KR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및 분석</a:t>
            </a:r>
            <a:endParaRPr lang="en-US" altLang="ko-KR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9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838" indent="-431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데이터 탐색</a:t>
            </a:r>
            <a:endParaRPr lang="en-US" altLang="ko-KR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838" indent="-431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데이터 전처리</a:t>
            </a:r>
            <a:endParaRPr lang="en-US" altLang="ko-KR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838" indent="-431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데이터 모델링</a:t>
            </a:r>
            <a:r>
              <a:rPr lang="en-US" altLang="ko-KR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앙상블 기법</a:t>
            </a:r>
            <a:r>
              <a:rPr lang="en-US" altLang="ko-KR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731838" indent="-4318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데이터 분석 평가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64D2FC-5309-874B-A921-DB8F31395B64}"/>
              </a:ext>
            </a:extLst>
          </p:cNvPr>
          <p:cNvSpPr/>
          <p:nvPr/>
        </p:nvSpPr>
        <p:spPr>
          <a:xfrm>
            <a:off x="604834" y="3421031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/>
              <a:t>✅ </a:t>
            </a:r>
            <a:r>
              <a:rPr kumimoji="1" lang="ko-KR" altLang="en-US" sz="2400" b="1" dirty="0"/>
              <a:t>강의 내용</a:t>
            </a:r>
            <a:endParaRPr kumimoji="1" lang="en-US" altLang="ko-KR" sz="2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66C758-BA1F-4C4E-9285-E6B29D6C79A5}"/>
              </a:ext>
            </a:extLst>
          </p:cNvPr>
          <p:cNvSpPr/>
          <p:nvPr/>
        </p:nvSpPr>
        <p:spPr>
          <a:xfrm>
            <a:off x="7654518" y="3377489"/>
            <a:ext cx="4389997" cy="214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리얼월드 데이터 분석 예시</a:t>
            </a:r>
          </a:p>
          <a:p>
            <a:pPr>
              <a:lnSpc>
                <a:spcPct val="150000"/>
              </a:lnSpc>
            </a:pPr>
            <a:r>
              <a:rPr lang="ko-KR" altLang="en-US" sz="9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9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838" indent="-431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압연 공정 </a:t>
            </a:r>
            <a:r>
              <a:rPr lang="ko-KR" altLang="en-US" sz="20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롤토크</a:t>
            </a: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 제어</a:t>
            </a:r>
          </a:p>
          <a:p>
            <a:pPr marL="731838" indent="-431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윤활기유 품질 예측</a:t>
            </a:r>
          </a:p>
          <a:p>
            <a:pPr marL="731838" indent="-431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센서 기반 혼합 가스 탐지 </a:t>
            </a:r>
          </a:p>
        </p:txBody>
      </p:sp>
    </p:spTree>
    <p:extLst>
      <p:ext uri="{BB962C8B-B14F-4D97-AF65-F5344CB8AC3E}">
        <p14:creationId xmlns:p14="http://schemas.microsoft.com/office/powerpoint/2010/main" val="254521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093201-E223-9F42-A122-C30877DE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24743"/>
            <a:ext cx="11274749" cy="5604669"/>
          </a:xfrm>
        </p:spPr>
        <p:txBody>
          <a:bodyPr>
            <a:normAutofit/>
          </a:bodyPr>
          <a:lstStyle/>
          <a:p>
            <a:r>
              <a:rPr lang="ko-KR" altLang="en-US" b="0" dirty="0"/>
              <a:t>수집한 데이터를 탐색해보면 </a:t>
            </a:r>
            <a:r>
              <a:rPr lang="en-US" altLang="ko-KR" dirty="0"/>
              <a:t>1.</a:t>
            </a:r>
            <a:r>
              <a:rPr lang="ko-KR" altLang="en-US" dirty="0"/>
              <a:t> 데이터를 손볼 곳</a:t>
            </a:r>
            <a:r>
              <a:rPr lang="ko-KR" altLang="en-US" b="0" dirty="0"/>
              <a:t>이 많음 </a:t>
            </a:r>
            <a:r>
              <a:rPr lang="en-US" altLang="ko-KR" sz="1600" b="0" dirty="0"/>
              <a:t>(</a:t>
            </a:r>
            <a:r>
              <a:rPr lang="ko-KR" altLang="en-US" sz="1600" b="0" dirty="0">
                <a:sym typeface="Wingdings" pitchFamily="2" charset="2"/>
              </a:rPr>
              <a:t>짠하고 원하는 목표의 데이터를 구하기란 불가능 </a:t>
            </a:r>
            <a:r>
              <a:rPr lang="en-US" altLang="ko-KR" sz="1600" b="0" dirty="0">
                <a:sym typeface="Wingdings" pitchFamily="2" charset="2"/>
              </a:rPr>
              <a:t>)</a:t>
            </a:r>
          </a:p>
          <a:p>
            <a:r>
              <a:rPr lang="ko-KR" altLang="en-US" b="0" dirty="0">
                <a:sym typeface="Wingdings" pitchFamily="2" charset="2"/>
              </a:rPr>
              <a:t>그렇지 않더라도 </a:t>
            </a:r>
            <a:r>
              <a:rPr lang="en-US" altLang="ko-KR" dirty="0">
                <a:sym typeface="Wingdings" pitchFamily="2" charset="2"/>
              </a:rPr>
              <a:t>2.</a:t>
            </a:r>
            <a:r>
              <a:rPr lang="ko-KR" altLang="en-US" dirty="0">
                <a:sym typeface="Wingdings" pitchFamily="2" charset="2"/>
              </a:rPr>
              <a:t> 분석 목적 또는 정의된 문제에 적합한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ko-KR" altLang="en-US" b="0" dirty="0"/>
              <a:t>로 가공하는 과정이 필요</a:t>
            </a:r>
            <a:endParaRPr lang="en-US" altLang="ko-KR" b="0" dirty="0"/>
          </a:p>
          <a:p>
            <a:r>
              <a:rPr lang="ko-KR" altLang="en-US" b="0" dirty="0">
                <a:sym typeface="Wingdings" pitchFamily="2" charset="2"/>
              </a:rPr>
              <a:t>그렇지 않더라도 </a:t>
            </a:r>
            <a:r>
              <a:rPr lang="en-US" altLang="ko-KR" dirty="0">
                <a:sym typeface="Wingdings" pitchFamily="2" charset="2"/>
              </a:rPr>
              <a:t>3.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모델이 작동할 수 있는 데이터로 </a:t>
            </a:r>
            <a:r>
              <a:rPr lang="ko-KR" altLang="en-US" b="0" dirty="0"/>
              <a:t>변환하는 과정이 필요</a:t>
            </a:r>
            <a:endParaRPr lang="en-US" altLang="ko-KR" b="0" dirty="0"/>
          </a:p>
          <a:p>
            <a:endParaRPr lang="en-US" altLang="ko-KR" b="0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5CDB82-5591-B648-85A8-DEE797A3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517DA21-DBB9-8646-A970-3D41291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데이터 전처리</a:t>
            </a:r>
            <a:r>
              <a:rPr kumimoji="1" lang="en-US" altLang="ko-KR" dirty="0"/>
              <a:t>(Data Preprocessing)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EE0F714-6854-E345-ADC3-FB930758F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50159"/>
              </p:ext>
            </p:extLst>
          </p:nvPr>
        </p:nvGraphicFramePr>
        <p:xfrm>
          <a:off x="1461294" y="3167144"/>
          <a:ext cx="8925720" cy="2033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1522">
                  <a:extLst>
                    <a:ext uri="{9D8B030D-6E8A-4147-A177-3AD203B41FA5}">
                      <a16:colId xmlns:a16="http://schemas.microsoft.com/office/drawing/2014/main" val="3075051352"/>
                    </a:ext>
                  </a:extLst>
                </a:gridCol>
                <a:gridCol w="5824198">
                  <a:extLst>
                    <a:ext uri="{9D8B030D-6E8A-4147-A177-3AD203B41FA5}">
                      <a16:colId xmlns:a16="http://schemas.microsoft.com/office/drawing/2014/main" val="2479839771"/>
                    </a:ext>
                  </a:extLst>
                </a:gridCol>
              </a:tblGrid>
              <a:tr h="5083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정제</a:t>
                      </a:r>
                      <a:r>
                        <a:rPr lang="en-US" altLang="ko-K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(cleaning)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데이터의 오류를 걸러내고 깨끗하게 바꾸는 작업 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812922"/>
                  </a:ext>
                </a:extLst>
              </a:tr>
              <a:tr h="5083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변환</a:t>
                      </a:r>
                      <a:r>
                        <a:rPr lang="en-US" altLang="ko-K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(transformation)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데이터의 형식을 변경하는 작업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523105"/>
                  </a:ext>
                </a:extLst>
              </a:tr>
              <a:tr h="5083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통합</a:t>
                      </a:r>
                      <a:r>
                        <a:rPr lang="en-US" altLang="ko-K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(integration)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여러 소스에서 온 데이터를 합치는 작업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672466"/>
                  </a:ext>
                </a:extLst>
              </a:tr>
              <a:tr h="5083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데이터 추출</a:t>
                      </a:r>
                      <a:r>
                        <a:rPr lang="en-US" altLang="ko-KR" sz="1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(filtering)</a:t>
                      </a:r>
                      <a:endParaRPr lang="ko-KR" alt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필요한 데이터를 골라내는 작업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698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F162B-5408-6449-89CD-FB7E8A2B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3"/>
            <a:ext cx="10972800" cy="562439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결측치</a:t>
            </a:r>
            <a:r>
              <a:rPr lang="en-US" altLang="ko-KR" dirty="0"/>
              <a:t>(missing value)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r>
              <a:rPr lang="ko-KR" altLang="en-US" b="0" dirty="0"/>
              <a:t>값이 없는 데이터를 의미함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1"/>
            <a:r>
              <a:rPr lang="ko-KR" altLang="en-US" dirty="0"/>
              <a:t>해결책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0" dirty="0" err="1"/>
              <a:t>결측치가</a:t>
            </a:r>
            <a:r>
              <a:rPr lang="ko-KR" altLang="en-US" b="0" dirty="0"/>
              <a:t> 포함되어 있는 항목을 모두 제거</a:t>
            </a:r>
            <a:r>
              <a:rPr lang="en-US" altLang="ko-KR" b="0" dirty="0"/>
              <a:t>:</a:t>
            </a:r>
            <a:r>
              <a:rPr lang="ko-KR" altLang="en-US" b="0" dirty="0"/>
              <a:t> 난이도 하</a:t>
            </a:r>
            <a:r>
              <a:rPr lang="en-US" altLang="ko-KR" b="0" dirty="0"/>
              <a:t>,</a:t>
            </a:r>
            <a:r>
              <a:rPr lang="ko-KR" altLang="en-US" b="0" dirty="0"/>
              <a:t> 데이터 손실 다</a:t>
            </a:r>
            <a:endParaRPr lang="en-US" altLang="ko-KR" b="0" dirty="0"/>
          </a:p>
          <a:p>
            <a:pPr lvl="1"/>
            <a:r>
              <a:rPr lang="ko-KR" altLang="en-US" dirty="0"/>
              <a:t>해결책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en-US" altLang="ko-KR" dirty="0"/>
              <a:t> </a:t>
            </a:r>
            <a:r>
              <a:rPr lang="ko-KR" altLang="en-US" dirty="0"/>
              <a:t>보간</a:t>
            </a:r>
            <a:r>
              <a:rPr lang="en-US" altLang="ko-KR" dirty="0"/>
              <a:t>:</a:t>
            </a:r>
            <a:r>
              <a:rPr lang="ko-KR" altLang="en-US" b="0" dirty="0"/>
              <a:t> </a:t>
            </a:r>
            <a:r>
              <a:rPr lang="ko-KR" altLang="en-US" b="0" dirty="0" err="1"/>
              <a:t>결측치를</a:t>
            </a:r>
            <a:r>
              <a:rPr lang="ko-KR" altLang="en-US" b="0" dirty="0"/>
              <a:t> 적절한 값으로 대체</a:t>
            </a:r>
            <a:r>
              <a:rPr lang="en-US" altLang="ko-KR" b="0" dirty="0"/>
              <a:t>:</a:t>
            </a:r>
            <a:r>
              <a:rPr lang="ko-KR" altLang="en-US" b="0" dirty="0"/>
              <a:t> 난이도 상</a:t>
            </a:r>
            <a:r>
              <a:rPr lang="en-US" altLang="ko-KR" b="0" dirty="0"/>
              <a:t>,</a:t>
            </a:r>
            <a:r>
              <a:rPr lang="ko-KR" altLang="en-US" b="0" dirty="0"/>
              <a:t> 데이터 손실 하</a:t>
            </a:r>
            <a:endParaRPr lang="en-US" altLang="ko-KR" b="0" dirty="0"/>
          </a:p>
          <a:p>
            <a:pPr lvl="2"/>
            <a:r>
              <a:rPr lang="en-US" altLang="ko-KR" b="0" dirty="0"/>
              <a:t>e.g.1)</a:t>
            </a:r>
            <a:r>
              <a:rPr lang="ko-KR" altLang="en-US" b="0" dirty="0"/>
              <a:t> 평균값</a:t>
            </a:r>
            <a:r>
              <a:rPr lang="en-US" altLang="ko-KR" b="0" dirty="0"/>
              <a:t>, </a:t>
            </a:r>
            <a:r>
              <a:rPr lang="ko-KR" altLang="en-US" b="0" dirty="0" err="1"/>
              <a:t>인접값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ko-KR" altLang="en-US" b="0" dirty="0" err="1"/>
              <a:t>최빈값</a:t>
            </a:r>
            <a:r>
              <a:rPr lang="en-US" altLang="ko-KR" b="0" dirty="0"/>
              <a:t>,</a:t>
            </a:r>
            <a:r>
              <a:rPr lang="ko-KR" altLang="en-US" b="0" dirty="0"/>
              <a:t> 최대값</a:t>
            </a:r>
            <a:r>
              <a:rPr lang="en-US" altLang="ko-KR" b="0" dirty="0"/>
              <a:t>,</a:t>
            </a:r>
            <a:r>
              <a:rPr lang="ko-KR" altLang="en-US" b="0" dirty="0"/>
              <a:t> 최소값</a:t>
            </a:r>
            <a:endParaRPr lang="en-US" altLang="ko-KR" b="0" dirty="0"/>
          </a:p>
          <a:p>
            <a:pPr lvl="2"/>
            <a:r>
              <a:rPr lang="en-US" altLang="ko-KR" b="0" dirty="0"/>
              <a:t>e.g.2) </a:t>
            </a:r>
            <a:r>
              <a:rPr lang="en-US" altLang="ko-KR" b="0" i="1" dirty="0"/>
              <a:t>k</a:t>
            </a:r>
            <a:r>
              <a:rPr lang="en-US" altLang="ko-KR" b="0" dirty="0"/>
              <a:t>-NN, </a:t>
            </a:r>
            <a:r>
              <a:rPr lang="en-US" altLang="ko-KR" b="0" i="1" dirty="0"/>
              <a:t>K</a:t>
            </a:r>
            <a:r>
              <a:rPr lang="en-US" altLang="ko-KR" b="0" dirty="0"/>
              <a:t> means, Decision Tree </a:t>
            </a:r>
            <a:r>
              <a:rPr lang="ko-KR" altLang="en-US" b="0" dirty="0"/>
              <a:t>등 머신러닝 기반에 </a:t>
            </a:r>
            <a:r>
              <a:rPr lang="ko-KR" altLang="en-US" b="0" dirty="0" err="1"/>
              <a:t>결측치</a:t>
            </a:r>
            <a:r>
              <a:rPr lang="ko-KR" altLang="en-US" b="0" dirty="0"/>
              <a:t> </a:t>
            </a:r>
            <a:r>
              <a:rPr lang="ko-KR" altLang="en-US" b="0" dirty="0" err="1"/>
              <a:t>보간법</a:t>
            </a:r>
            <a:r>
              <a:rPr lang="en-US" altLang="ko-KR" b="0" dirty="0"/>
              <a:t>(imputation)</a:t>
            </a:r>
            <a:r>
              <a:rPr lang="ko-KR" altLang="en-US" b="0" dirty="0"/>
              <a:t>이 존재</a:t>
            </a:r>
            <a:endParaRPr lang="en-US" altLang="ko-KR" b="0" dirty="0"/>
          </a:p>
          <a:p>
            <a:pPr lvl="1"/>
            <a:r>
              <a:rPr lang="ko-KR" altLang="en-US" b="0" dirty="0"/>
              <a:t>두 방법 모두 분석 결과가 달라질 수 있는 것에 주의해야함</a:t>
            </a:r>
            <a:r>
              <a:rPr lang="en-US" altLang="ko-KR" b="0" dirty="0"/>
              <a:t>.</a:t>
            </a:r>
          </a:p>
          <a:p>
            <a:pPr lvl="1"/>
            <a:endParaRPr lang="en-US" altLang="ko-KR" sz="1000" b="0" dirty="0"/>
          </a:p>
          <a:p>
            <a:r>
              <a:rPr lang="ko-KR" altLang="en-US" dirty="0" err="1"/>
              <a:t>틀린값</a:t>
            </a:r>
            <a:r>
              <a:rPr lang="en-US" altLang="ko-KR" dirty="0"/>
              <a:t>(invalid value)</a:t>
            </a:r>
            <a:r>
              <a:rPr lang="ko-KR" altLang="en-US" dirty="0"/>
              <a:t> 처리</a:t>
            </a:r>
            <a:endParaRPr lang="ko-KR" altLang="en-US" b="0" dirty="0"/>
          </a:p>
          <a:p>
            <a:pPr lvl="1"/>
            <a:r>
              <a:rPr lang="ko-KR" altLang="en-US" b="0" dirty="0"/>
              <a:t>잘못된 값이 들어가있는 데이터를 의미함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err="1"/>
              <a:t>결측치</a:t>
            </a:r>
            <a:r>
              <a:rPr lang="ko-KR" altLang="en-US" b="0" dirty="0"/>
              <a:t> 처리와 같은 방법으로 처리 가능하나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ko-KR" altLang="en-US" b="0" dirty="0" err="1"/>
              <a:t>결측치와는</a:t>
            </a:r>
            <a:r>
              <a:rPr lang="ko-KR" altLang="en-US" b="0" dirty="0"/>
              <a:t> 달리 </a:t>
            </a:r>
            <a:r>
              <a:rPr lang="ko-KR" altLang="en-US" b="0" dirty="0" err="1"/>
              <a:t>틀린값은</a:t>
            </a:r>
            <a:r>
              <a:rPr lang="ko-KR" altLang="en-US" b="0" dirty="0"/>
              <a:t> 바로 발견할 수 없음</a:t>
            </a:r>
            <a:r>
              <a:rPr lang="en-US" altLang="ko-KR" b="0" dirty="0"/>
              <a:t>.</a:t>
            </a:r>
          </a:p>
          <a:p>
            <a:pPr marL="457188" lvl="1" indent="0">
              <a:buNone/>
            </a:pPr>
            <a:endParaRPr lang="en-US" altLang="ko-KR" sz="1000" b="0" dirty="0"/>
          </a:p>
          <a:p>
            <a:r>
              <a:rPr lang="ko-KR" altLang="en-US" dirty="0"/>
              <a:t>이상치</a:t>
            </a:r>
            <a:r>
              <a:rPr lang="en-US" altLang="ko-KR" dirty="0"/>
              <a:t>(outlier) </a:t>
            </a:r>
            <a:r>
              <a:rPr lang="ko-KR" altLang="en-US" dirty="0"/>
              <a:t>처리</a:t>
            </a:r>
            <a:endParaRPr lang="ko-KR" altLang="en-US" b="0" dirty="0"/>
          </a:p>
          <a:p>
            <a:pPr lvl="1"/>
            <a:r>
              <a:rPr lang="ko-KR" altLang="en-US" b="0" dirty="0"/>
              <a:t>값의 범위가 일반적인 범위를 벗어나 특별한 값의 데이터를 말함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분석에</a:t>
            </a:r>
            <a:r>
              <a:rPr lang="en-US" altLang="ko-KR" b="0" dirty="0"/>
              <a:t> </a:t>
            </a:r>
            <a:r>
              <a:rPr lang="ko-KR" altLang="en-US" b="0" dirty="0"/>
              <a:t>편향을 가져올 수 있으므로 이상치 탐지가 필수적인 경우가 있음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탐지된 </a:t>
            </a:r>
            <a:r>
              <a:rPr lang="ko-KR" altLang="en-US" b="0" dirty="0" err="1"/>
              <a:t>이상치에</a:t>
            </a:r>
            <a:r>
              <a:rPr lang="ko-KR" altLang="en-US" b="0" dirty="0"/>
              <a:t> 대한 제거는 신중히 고려해야 함</a:t>
            </a:r>
            <a:r>
              <a:rPr lang="en-US" altLang="ko-KR" b="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065815-A5ED-734A-95FD-3E743D66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116C47-E384-1D45-BCAB-DEB38A0F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2.1.</a:t>
            </a:r>
            <a:r>
              <a:rPr lang="ko-KR" altLang="en-US" dirty="0"/>
              <a:t> 데이터 정제</a:t>
            </a:r>
            <a:r>
              <a:rPr lang="en-US" altLang="ko-KR" dirty="0"/>
              <a:t>(Cleaning)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018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5B84C50-01C7-6745-9581-B46AC7581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6801"/>
                <a:ext cx="4397829" cy="5203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이상치 탐지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방법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 시각화를 이용한 이상 값 탐지</a:t>
                </a:r>
                <a:r>
                  <a:rPr lang="en-US" altLang="ko-KR" dirty="0"/>
                  <a:t>:</a:t>
                </a:r>
                <a:r>
                  <a:rPr lang="ko-KR" altLang="en-US" b="0" dirty="0"/>
                  <a:t>  상자 수염 그림의 범위 밖에 있으면 </a:t>
                </a:r>
                <a:r>
                  <a:rPr lang="ko-KR" altLang="en-US" b="0" dirty="0" err="1"/>
                  <a:t>이상치로</a:t>
                </a:r>
                <a:r>
                  <a:rPr lang="ko-KR" altLang="en-US" b="0" dirty="0"/>
                  <a:t> 판단 가능</a:t>
                </a:r>
                <a:endParaRPr lang="en-US" altLang="ko-KR" b="0" dirty="0"/>
              </a:p>
              <a:p>
                <a:pPr lvl="1">
                  <a:lnSpc>
                    <a:spcPct val="150000"/>
                  </a:lnSpc>
                </a:pPr>
                <a:endParaRPr lang="en-US" altLang="ko-KR" sz="1400" dirty="0"/>
              </a:p>
              <a:p>
                <a:pPr lvl="1">
                  <a:lnSpc>
                    <a:spcPct val="150000"/>
                  </a:lnSpc>
                </a:pPr>
                <a:endParaRPr lang="en-US" altLang="ko-KR" sz="14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방법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z-score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이용한 이상 값 탐지</a:t>
                </a:r>
                <a:r>
                  <a:rPr lang="en-US" altLang="ko-KR" dirty="0"/>
                  <a:t>: </a:t>
                </a:r>
                <a:r>
                  <a:rPr lang="ko-KR" altLang="en-US" b="0" dirty="0"/>
                  <a:t>데이터의 각 변수를 </a:t>
                </a:r>
                <a:r>
                  <a:rPr lang="en-US" altLang="ko-KR" b="0" dirty="0"/>
                  <a:t>z-score </a:t>
                </a:r>
                <a:r>
                  <a:rPr lang="ko-KR" altLang="en-US" b="0" dirty="0"/>
                  <a:t>표준화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altLang="ko-K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/>
                  <a:t>하여 평균에서 일정 수준 이상 떨어진</a:t>
                </a:r>
                <a:r>
                  <a:rPr lang="en-US" altLang="ko-KR" b="0" dirty="0"/>
                  <a:t> </a:t>
                </a:r>
                <a:r>
                  <a:rPr lang="ko-KR" altLang="en-US" b="0" dirty="0"/>
                  <a:t>경우에는 </a:t>
                </a:r>
                <a:r>
                  <a:rPr lang="ko-KR" altLang="en-US" b="0" dirty="0" err="1"/>
                  <a:t>이상치로</a:t>
                </a:r>
                <a:r>
                  <a:rPr lang="ko-KR" altLang="en-US" b="0" dirty="0"/>
                  <a:t> 간주                </a:t>
                </a:r>
                <a:r>
                  <a:rPr lang="en-US" altLang="ko-KR" b="0" dirty="0"/>
                  <a:t>(e.g., z-score = 3.0)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5B84C50-01C7-6745-9581-B46AC7581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6801"/>
                <a:ext cx="4397829" cy="5203169"/>
              </a:xfrm>
              <a:blipFill>
                <a:blip r:embed="rId2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40EC09-B8D5-6149-806A-B02A9B93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CEDF3D5-789D-7546-93D7-90E2145F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</a:t>
            </a:r>
            <a:r>
              <a:rPr lang="ko-KR" altLang="en-US" dirty="0"/>
              <a:t> 데이터 정제</a:t>
            </a:r>
            <a:r>
              <a:rPr lang="en-US" altLang="ko-KR" dirty="0"/>
              <a:t>(Cleaning)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398386-7A18-2248-BA07-15F50177E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180"/>
          <a:stretch/>
        </p:blipFill>
        <p:spPr>
          <a:xfrm>
            <a:off x="6151075" y="1842033"/>
            <a:ext cx="4670939" cy="16090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7752E8-171D-2B4D-B3EA-1586C8C59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r="2367"/>
          <a:stretch/>
        </p:blipFill>
        <p:spPr>
          <a:xfrm>
            <a:off x="6185796" y="3818309"/>
            <a:ext cx="4601497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ea typeface="+mj-ea"/>
              </a:rPr>
              <a:t>2.2.</a:t>
            </a:r>
            <a:r>
              <a:rPr kumimoji="1" lang="ko-KR" altLang="en-US" dirty="0">
                <a:ea typeface="+mj-ea"/>
              </a:rPr>
              <a:t> 데이터 변환</a:t>
            </a:r>
            <a:r>
              <a:rPr kumimoji="1" lang="en-US" altLang="ko-KR" dirty="0">
                <a:ea typeface="+mj-ea"/>
              </a:rPr>
              <a:t>(Transformation)</a:t>
            </a:r>
            <a:endParaRPr kumimoji="1" lang="ko-Kore-KR" altLang="en-US" dirty="0">
              <a:ea typeface="+mj-ea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912A837-3109-433D-A902-316E7F318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47082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ea typeface="+mn-ea"/>
              </a:rPr>
              <a:t>정규화</a:t>
            </a:r>
            <a:r>
              <a:rPr lang="en-US" altLang="ko-KR" dirty="0">
                <a:ea typeface="+mn-ea"/>
              </a:rPr>
              <a:t>(Normalization</a:t>
            </a:r>
            <a:r>
              <a:rPr lang="ko-KR" altLang="en-US" dirty="0">
                <a:ea typeface="+mn-ea"/>
              </a:rPr>
              <a:t> </a:t>
            </a:r>
            <a:r>
              <a:rPr lang="en-US" altLang="ko-KR" dirty="0">
                <a:ea typeface="+mn-ea"/>
              </a:rPr>
              <a:t>or Standardization)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ea typeface="+mn-ea"/>
              </a:rPr>
              <a:t>서로 다른 범위에 있는 변수의 데이터를 동일한 범위로 맞춰 학습</a:t>
            </a:r>
            <a:r>
              <a:rPr lang="en-US" altLang="ko-KR" b="0" dirty="0">
                <a:ea typeface="+mn-ea"/>
              </a:rPr>
              <a:t> </a:t>
            </a:r>
            <a:r>
              <a:rPr lang="ko-KR" altLang="en-US" b="0" dirty="0">
                <a:ea typeface="+mn-ea"/>
              </a:rPr>
              <a:t>시에 특정 변수에 의한 학습의 왜곡을 방지   </a:t>
            </a:r>
            <a:endParaRPr lang="en-US" altLang="ko-KR" b="0" dirty="0"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ea typeface="+mn-ea"/>
              </a:rPr>
              <a:t>파생변수화</a:t>
            </a:r>
            <a:r>
              <a:rPr lang="ko-KR" altLang="en-US" dirty="0">
                <a:ea typeface="+mn-ea"/>
              </a:rPr>
              <a:t> 또는 </a:t>
            </a:r>
            <a:r>
              <a:rPr lang="ko-KR" altLang="en-US" dirty="0" err="1">
                <a:ea typeface="+mn-ea"/>
              </a:rPr>
              <a:t>파생변수</a:t>
            </a:r>
            <a:r>
              <a:rPr lang="ko-KR" altLang="en-US" dirty="0">
                <a:ea typeface="+mn-ea"/>
              </a:rPr>
              <a:t> 생성</a:t>
            </a:r>
            <a:endParaRPr lang="en-US" altLang="ko-KR" dirty="0"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b="0" dirty="0">
                <a:ea typeface="+mn-ea"/>
              </a:rPr>
              <a:t>데이터 분석에 있어서 다양한 변수에 포함된 정보를 집계하는 것이 정확도 향상에 도움이 될 수 있음</a:t>
            </a:r>
            <a:r>
              <a:rPr lang="en-US" altLang="ko-KR" b="0" dirty="0">
                <a:ea typeface="+mn-ea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b="0" dirty="0">
                <a:ea typeface="+mn-ea"/>
              </a:rPr>
              <a:t>이러한 목적에 맞는 가장 간단한 방법론은 선형 변환 및 이차 변환이며</a:t>
            </a:r>
            <a:r>
              <a:rPr lang="en-US" altLang="ko-KR" b="0" dirty="0">
                <a:ea typeface="+mn-ea"/>
              </a:rPr>
              <a:t>,</a:t>
            </a:r>
            <a:r>
              <a:rPr lang="ko-KR" altLang="en-US" b="0" dirty="0">
                <a:ea typeface="+mn-ea"/>
              </a:rPr>
              <a:t> 로그 변환</a:t>
            </a:r>
            <a:r>
              <a:rPr lang="en-US" altLang="ko-KR" b="0" dirty="0">
                <a:ea typeface="+mn-ea"/>
              </a:rPr>
              <a:t>,</a:t>
            </a:r>
            <a:r>
              <a:rPr lang="ko-KR" altLang="en-US" b="0" dirty="0">
                <a:ea typeface="+mn-ea"/>
              </a:rPr>
              <a:t> 지수 변환 등도 고려 가능함</a:t>
            </a:r>
            <a:r>
              <a:rPr lang="en-US" altLang="ko-KR" b="0" dirty="0">
                <a:ea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2D800D-A9F0-BF4D-993C-0E0676ACC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138602"/>
                  </p:ext>
                </p:extLst>
              </p:nvPr>
            </p:nvGraphicFramePr>
            <p:xfrm>
              <a:off x="1981200" y="2292985"/>
              <a:ext cx="8229599" cy="1408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689">
                      <a:extLst>
                        <a:ext uri="{9D8B030D-6E8A-4147-A177-3AD203B41FA5}">
                          <a16:colId xmlns:a16="http://schemas.microsoft.com/office/drawing/2014/main" val="560828321"/>
                        </a:ext>
                      </a:extLst>
                    </a:gridCol>
                    <a:gridCol w="3036711">
                      <a:extLst>
                        <a:ext uri="{9D8B030D-6E8A-4147-A177-3AD203B41FA5}">
                          <a16:colId xmlns:a16="http://schemas.microsoft.com/office/drawing/2014/main" val="3359490241"/>
                        </a:ext>
                      </a:extLst>
                    </a:gridCol>
                    <a:gridCol w="3251199">
                      <a:extLst>
                        <a:ext uri="{9D8B030D-6E8A-4147-A177-3AD203B41FA5}">
                          <a16:colId xmlns:a16="http://schemas.microsoft.com/office/drawing/2014/main" val="143641420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최소</a:t>
                          </a:r>
                          <a:r>
                            <a:rPr lang="en-US" altLang="ko-KR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-</a:t>
                          </a:r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최대 정규화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CCFC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X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min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max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min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400" b="0" dirty="0">
                            <a:ea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데이터의 범위가 </a:t>
                          </a:r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ko-KR" sz="1400" b="0" dirty="0">
                              <a:latin typeface="+mn-lt"/>
                              <a:ea typeface="+mn-ea"/>
                              <a:cs typeface="Calibri" panose="020F0502020204030204" pitchFamily="34" charset="0"/>
                            </a:rPr>
                            <a:t>~</a:t>
                          </a:r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</a:t>
                          </a: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로 제한됨</a:t>
                          </a:r>
                          <a:endParaRPr lang="en-US" altLang="ko-KR" sz="1400" b="0" dirty="0"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683830"/>
                      </a:ext>
                    </a:extLst>
                  </a:tr>
                  <a:tr h="704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z-score </a:t>
                          </a:r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정규화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CCFC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X</m:t>
                                    </m:r>
                                    <m:r>
                                      <a:rPr lang="en-US" altLang="ko-KR" sz="1400" b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−</m:t>
                                    </m:r>
                                    <m:r>
                                      <a:rPr lang="en-US" altLang="ko-KR" sz="14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400" dirty="0"/>
                        </a:p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: </a:t>
                          </a: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평균</a:t>
                          </a:r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:</a:t>
                          </a: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표준편차</a:t>
                          </a:r>
                          <a:endParaRPr lang="en-US" altLang="ko-KR" sz="1400" b="0" dirty="0"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데이터가 표준 정규 분포를 따름</a:t>
                          </a:r>
                          <a:endParaRPr lang="en-US" altLang="ko-KR" sz="1400" b="0" dirty="0"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1991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2D800D-A9F0-BF4D-993C-0E0676ACC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138602"/>
                  </p:ext>
                </p:extLst>
              </p:nvPr>
            </p:nvGraphicFramePr>
            <p:xfrm>
              <a:off x="1981200" y="2292985"/>
              <a:ext cx="8229599" cy="1408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689">
                      <a:extLst>
                        <a:ext uri="{9D8B030D-6E8A-4147-A177-3AD203B41FA5}">
                          <a16:colId xmlns:a16="http://schemas.microsoft.com/office/drawing/2014/main" val="560828321"/>
                        </a:ext>
                      </a:extLst>
                    </a:gridCol>
                    <a:gridCol w="3036711">
                      <a:extLst>
                        <a:ext uri="{9D8B030D-6E8A-4147-A177-3AD203B41FA5}">
                          <a16:colId xmlns:a16="http://schemas.microsoft.com/office/drawing/2014/main" val="3359490241"/>
                        </a:ext>
                      </a:extLst>
                    </a:gridCol>
                    <a:gridCol w="3251199">
                      <a:extLst>
                        <a:ext uri="{9D8B030D-6E8A-4147-A177-3AD203B41FA5}">
                          <a16:colId xmlns:a16="http://schemas.microsoft.com/office/drawing/2014/main" val="143641420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최소</a:t>
                          </a:r>
                          <a:r>
                            <a:rPr lang="en-US" altLang="ko-KR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-</a:t>
                          </a:r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최대 정규화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CCFC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435" r="-107531" b="-1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데이터의 범위가 </a:t>
                          </a:r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en-US" altLang="ko-KR" sz="1400" b="0" dirty="0">
                              <a:latin typeface="+mn-lt"/>
                              <a:ea typeface="+mn-ea"/>
                              <a:cs typeface="Calibri" panose="020F0502020204030204" pitchFamily="34" charset="0"/>
                            </a:rPr>
                            <a:t>~</a:t>
                          </a:r>
                          <a:r>
                            <a:rPr lang="en-US" altLang="ko-KR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</a:t>
                          </a: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로 제한됨</a:t>
                          </a:r>
                          <a:endParaRPr lang="en-US" altLang="ko-KR" sz="1400" b="0" dirty="0"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7683830"/>
                      </a:ext>
                    </a:extLst>
                  </a:tr>
                  <a:tr h="70421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z-score </a:t>
                          </a:r>
                          <a:r>
                            <a:rPr lang="ko-KR" altLang="en-US" sz="1400" b="1" dirty="0">
                              <a:solidFill>
                                <a:schemeClr val="bg1"/>
                              </a:solidFill>
                              <a:ea typeface="+mn-ea"/>
                            </a:rPr>
                            <a:t>정규화</a:t>
                          </a:r>
                          <a:endParaRPr lang="ko-KR" altLang="en-US" sz="1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1CCFC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435" t="-100000" r="-107531" b="-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400" b="0" dirty="0"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데이터가 표준 정규 분포를 따름</a:t>
                          </a:r>
                          <a:endParaRPr lang="en-US" altLang="ko-KR" sz="1400" b="0" dirty="0"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19919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121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2.3. </a:t>
            </a:r>
            <a:r>
              <a:rPr kumimoji="1" lang="ko-KR" altLang="en-US" dirty="0"/>
              <a:t>데이터 통합</a:t>
            </a:r>
            <a:r>
              <a:rPr kumimoji="1" lang="en-US" altLang="ko-KR" dirty="0"/>
              <a:t>(Integration)</a:t>
            </a:r>
            <a:endParaRPr kumimoji="1" lang="ko-Kore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>
                <a:extLst>
                  <a:ext uri="{FF2B5EF4-FFF2-40B4-BE49-F238E27FC236}">
                    <a16:creationId xmlns:a16="http://schemas.microsoft.com/office/drawing/2014/main" id="{C912A837-3109-433D-A902-316E7F318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1720"/>
                <a:ext cx="10972800" cy="51125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+mn-ea"/>
                    <a:ea typeface="+mn-ea"/>
                  </a:rPr>
                  <a:t>데이터 분석을 위해 여러 곳에 분산되어 있는 데이터를 합치는 과정</a:t>
                </a:r>
                <a:r>
                  <a:rPr kumimoji="1" lang="en-US" altLang="ko-KR" dirty="0">
                    <a:latin typeface="+mn-ea"/>
                    <a:ea typeface="+mn-ea"/>
                  </a:rPr>
                  <a:t>(SQL)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+mn-ea"/>
                    <a:ea typeface="+mn-ea"/>
                  </a:rPr>
                  <a:t>통합된 데이터에서 변수의 중복을 제거</a:t>
                </a:r>
                <a:endParaRPr kumimoji="1" lang="en-US" altLang="ko-KR" dirty="0">
                  <a:latin typeface="+mn-ea"/>
                  <a:ea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소득 분위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, 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지역과 같은 범주형 데이터의 경우에는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ko-KR" altLang="en-US" b="0"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검정을 통해서 상관성이 높은 변수를 제거</a:t>
                </a:r>
                <a:endParaRPr lang="en-US" altLang="ko-KR" b="0" dirty="0">
                  <a:latin typeface="+mn-ea"/>
                  <a:ea typeface="+mn-ea"/>
                  <a:cs typeface="Calibri" panose="020F0502020204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키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, 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몸무게 수치형 데이터의 경우는 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Pearson 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상관계수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, 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공분산을 통해서 상관성이 높은 변수를 제거</a:t>
                </a:r>
                <a:endParaRPr lang="en-US" altLang="ko-KR" b="0" dirty="0">
                  <a:latin typeface="+mn-ea"/>
                  <a:ea typeface="+mn-ea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+mn-ea"/>
                    <a:ea typeface="+mn-ea"/>
                  </a:rPr>
                  <a:t>데이터 표본의 중복 확인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+mn-ea"/>
                    <a:ea typeface="+mn-ea"/>
                  </a:rPr>
                  <a:t>동일 변수</a:t>
                </a:r>
                <a:r>
                  <a:rPr kumimoji="1" lang="en-US" altLang="ko-KR" dirty="0">
                    <a:latin typeface="+mn-ea"/>
                    <a:ea typeface="+mn-ea"/>
                  </a:rPr>
                  <a:t> </a:t>
                </a:r>
                <a:r>
                  <a:rPr kumimoji="1" lang="ko-KR" altLang="en-US" dirty="0">
                    <a:latin typeface="+mn-ea"/>
                    <a:ea typeface="+mn-ea"/>
                  </a:rPr>
                  <a:t>내에 데이터 종류의 일관성 확인</a:t>
                </a:r>
                <a:endParaRPr kumimoji="1" lang="en-US" altLang="ko-KR" dirty="0">
                  <a:latin typeface="+mn-ea"/>
                  <a:ea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예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)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 품질 등급 산출 기준이 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1, 2, 3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과</a:t>
                </a:r>
                <a:r>
                  <a:rPr lang="en-US" altLang="ko-KR" b="0" dirty="0">
                    <a:latin typeface="+mn-ea"/>
                    <a:ea typeface="+mn-ea"/>
                    <a:cs typeface="Calibri" panose="020F0502020204030204" pitchFamily="34" charset="0"/>
                  </a:rPr>
                  <a:t> A, B, C</a:t>
                </a:r>
                <a:r>
                  <a:rPr lang="ko-KR" altLang="en-US" b="0" dirty="0">
                    <a:latin typeface="+mn-ea"/>
                    <a:ea typeface="+mn-ea"/>
                    <a:cs typeface="Calibri" panose="020F0502020204030204" pitchFamily="34" charset="0"/>
                  </a:rPr>
                  <a:t>가 혼용해서 사용되는 경우</a:t>
                </a:r>
                <a:endParaRPr lang="en-US" altLang="ko-KR" b="0" dirty="0">
                  <a:latin typeface="+mn-ea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내용 개체 틀 1">
                <a:extLst>
                  <a:ext uri="{FF2B5EF4-FFF2-40B4-BE49-F238E27FC236}">
                    <a16:creationId xmlns:a16="http://schemas.microsoft.com/office/drawing/2014/main" id="{C912A837-3109-433D-A902-316E7F318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1720"/>
                <a:ext cx="10972800" cy="5112568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42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E573D3-01B1-1249-BBC1-AD072079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EA5A2C-68C6-8341-9461-0C54F9E4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데이터 전처리 측면에서 다시 데이터를 관찰해보자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F1A4F51-AF00-CE40-8D41-C162966C0C5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42934" y="1682045"/>
          <a:ext cx="9315378" cy="3518447"/>
        </p:xfrm>
        <a:graphic>
          <a:graphicData uri="http://schemas.openxmlformats.org/drawingml/2006/table">
            <a:tbl>
              <a:tblPr firstRow="1" firstCol="1" bandRow="1"/>
              <a:tblGrid>
                <a:gridCol w="1324352">
                  <a:extLst>
                    <a:ext uri="{9D8B030D-6E8A-4147-A177-3AD203B41FA5}">
                      <a16:colId xmlns:a16="http://schemas.microsoft.com/office/drawing/2014/main" val="2861472538"/>
                    </a:ext>
                  </a:extLst>
                </a:gridCol>
                <a:gridCol w="1569724">
                  <a:extLst>
                    <a:ext uri="{9D8B030D-6E8A-4147-A177-3AD203B41FA5}">
                      <a16:colId xmlns:a16="http://schemas.microsoft.com/office/drawing/2014/main" val="748188119"/>
                    </a:ext>
                  </a:extLst>
                </a:gridCol>
                <a:gridCol w="1594919">
                  <a:extLst>
                    <a:ext uri="{9D8B030D-6E8A-4147-A177-3AD203B41FA5}">
                      <a16:colId xmlns:a16="http://schemas.microsoft.com/office/drawing/2014/main" val="2490104059"/>
                    </a:ext>
                  </a:extLst>
                </a:gridCol>
                <a:gridCol w="1606969">
                  <a:extLst>
                    <a:ext uri="{9D8B030D-6E8A-4147-A177-3AD203B41FA5}">
                      <a16:colId xmlns:a16="http://schemas.microsoft.com/office/drawing/2014/main" val="2636669826"/>
                    </a:ext>
                  </a:extLst>
                </a:gridCol>
                <a:gridCol w="1614637">
                  <a:extLst>
                    <a:ext uri="{9D8B030D-6E8A-4147-A177-3AD203B41FA5}">
                      <a16:colId xmlns:a16="http://schemas.microsoft.com/office/drawing/2014/main" val="3538478235"/>
                    </a:ext>
                  </a:extLst>
                </a:gridCol>
                <a:gridCol w="1604777">
                  <a:extLst>
                    <a:ext uri="{9D8B030D-6E8A-4147-A177-3AD203B41FA5}">
                      <a16:colId xmlns:a16="http://schemas.microsoft.com/office/drawing/2014/main" val="3893756529"/>
                    </a:ext>
                  </a:extLst>
                </a:gridCol>
              </a:tblGrid>
              <a:tr h="6268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번호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나이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몸무게</a:t>
                      </a:r>
                      <a:endParaRPr lang="ko-KR" sz="1600" b="1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운동 빈도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성별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고혈압 여부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665102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67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60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Frequent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33821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869867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 err="1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NaN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25516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54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869326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5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24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48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600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304302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37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Everyday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607940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7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46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268</a:t>
                      </a:r>
                      <a:endParaRPr lang="ko-KR" sz="16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Frequent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Yes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19291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8</a:t>
                      </a:r>
                      <a:endParaRPr lang="ko-KR" sz="16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66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98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Everyday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No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00928"/>
                  </a:ext>
                </a:extLst>
              </a:tr>
              <a:tr h="321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19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42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Seldom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  <a:cs typeface="Calibri" panose="020F0502020204030204" pitchFamily="34" charset="0"/>
                        </a:rPr>
                        <a:t>No</a:t>
                      </a:r>
                      <a:endParaRPr lang="ko-KR" sz="16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69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95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lang="en-US" altLang="ko-KR" sz="4000" dirty="0"/>
              <a:t>Chapter 3: </a:t>
            </a:r>
          </a:p>
          <a:p>
            <a:pPr marL="14288" indent="0" algn="ctr">
              <a:lnSpc>
                <a:spcPct val="100000"/>
              </a:lnSpc>
              <a:buNone/>
            </a:pPr>
            <a:r>
              <a:rPr lang="ko-KR" altLang="en-US" sz="4000" dirty="0"/>
              <a:t>데이터 모델링</a:t>
            </a:r>
            <a:r>
              <a:rPr lang="en-US" altLang="ko-KR" sz="4000" dirty="0"/>
              <a:t>(</a:t>
            </a:r>
            <a:r>
              <a:rPr lang="ko-KR" altLang="en-US" sz="4000" dirty="0"/>
              <a:t>앙상블 기법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CE613-E2E7-D249-8709-23B70963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의사결정나무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D22B5F-2481-CC4E-A1EE-9374AB717CF8}"/>
              </a:ext>
            </a:extLst>
          </p:cNvPr>
          <p:cNvSpPr txBox="1">
            <a:spLocks/>
          </p:cNvSpPr>
          <p:nvPr/>
        </p:nvSpPr>
        <p:spPr>
          <a:xfrm>
            <a:off x="2095916" y="1354014"/>
            <a:ext cx="8031568" cy="476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  <a:p>
            <a:endParaRPr lang="ko-KR" altLang="en-US" sz="20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CA793E-AAB9-AD4D-A3AE-DBAC4E917F1A}"/>
              </a:ext>
            </a:extLst>
          </p:cNvPr>
          <p:cNvGrpSpPr/>
          <p:nvPr/>
        </p:nvGrpSpPr>
        <p:grpSpPr>
          <a:xfrm>
            <a:off x="2736011" y="1134685"/>
            <a:ext cx="6719978" cy="862642"/>
            <a:chOff x="1199072" y="1563888"/>
            <a:chExt cx="6719978" cy="8626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7D11A7-C7B9-9442-8C7C-BFCDE73FC75D}"/>
                </a:ext>
              </a:extLst>
            </p:cNvPr>
            <p:cNvSpPr/>
            <p:nvPr/>
          </p:nvSpPr>
          <p:spPr>
            <a:xfrm>
              <a:off x="1199072" y="1563888"/>
              <a:ext cx="6719978" cy="8626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BF5243-1E0E-9746-B55B-A42E470277C7}"/>
                </a:ext>
              </a:extLst>
            </p:cNvPr>
            <p:cNvSpPr/>
            <p:nvPr/>
          </p:nvSpPr>
          <p:spPr>
            <a:xfrm>
              <a:off x="1199072" y="1639983"/>
              <a:ext cx="6719978" cy="710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500"/>
                </a:spcBef>
              </a:pPr>
              <a:r>
                <a:rPr lang="ko-KR" altLang="en-US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오전 </a:t>
              </a:r>
              <a:r>
                <a:rPr lang="en-US" altLang="ko-KR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10</a:t>
              </a:r>
              <a:r>
                <a:rPr lang="ko-KR" altLang="en-US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시에 출발하고 도로에 차가 막히지 않으면</a:t>
              </a:r>
            </a:p>
            <a:p>
              <a:pPr algn="ctr">
                <a:spcBef>
                  <a:spcPts val="500"/>
                </a:spcBef>
              </a:pPr>
              <a:r>
                <a:rPr lang="ko-KR" altLang="en-US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우리의 출퇴근 시간은 어떻게 될까요</a:t>
              </a:r>
              <a:r>
                <a:rPr lang="en-US" altLang="ko-KR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?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4BA59F-8BD7-D24E-A595-1ACC5D4E48B3}"/>
              </a:ext>
            </a:extLst>
          </p:cNvPr>
          <p:cNvGrpSpPr/>
          <p:nvPr/>
        </p:nvGrpSpPr>
        <p:grpSpPr>
          <a:xfrm>
            <a:off x="3179905" y="2229898"/>
            <a:ext cx="5832190" cy="3285292"/>
            <a:chOff x="407359" y="2781717"/>
            <a:chExt cx="5832190" cy="3285292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7A7CF828-B964-7144-8C64-EA3C8C19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296" y="2781717"/>
              <a:ext cx="1742746" cy="5758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출발 시간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0F933ABA-4E63-0C49-BE15-4B65EA11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96" y="4195763"/>
              <a:ext cx="1760538" cy="533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정체 여부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7DDA86C-9C35-2743-AF4B-82B258F81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696" y="4195763"/>
              <a:ext cx="1760538" cy="533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34" charset="-127"/>
                </a:rPr>
                <a:t>사고 여부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BC0D252C-22C5-3D48-8ECC-E80F87922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574" y="3569286"/>
              <a:ext cx="10922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10 AM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837432EE-3961-9343-9D43-387120453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8121" y="3552409"/>
              <a:ext cx="947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9 AM</a:t>
              </a:r>
            </a:p>
          </p:txBody>
        </p:sp>
        <p:cxnSp>
          <p:nvCxnSpPr>
            <p:cNvPr id="14" name="AutoShape 8">
              <a:extLst>
                <a:ext uri="{FF2B5EF4-FFF2-40B4-BE49-F238E27FC236}">
                  <a16:creationId xmlns:a16="http://schemas.microsoft.com/office/drawing/2014/main" id="{BA0B9352-3C6F-4347-A3CC-268391B2389D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1625765" y="3357563"/>
              <a:ext cx="1565904" cy="838200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9">
              <a:extLst>
                <a:ext uri="{FF2B5EF4-FFF2-40B4-BE49-F238E27FC236}">
                  <a16:creationId xmlns:a16="http://schemas.microsoft.com/office/drawing/2014/main" id="{3F14B40C-8748-B042-9339-EBF56A55141D}"/>
                </a:ext>
              </a:extLst>
            </p:cNvPr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>
              <a:off x="3191669" y="3357563"/>
              <a:ext cx="1685296" cy="838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DB4CECF9-1FBD-C545-845D-FD1CBCD35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365" y="5728455"/>
              <a:ext cx="947738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Long</a:t>
              </a: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797AA114-9F98-5B4C-A7B3-BD4037339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7496" y="4881563"/>
              <a:ext cx="947738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Long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939406A7-CF7F-4C42-A5C4-46F71D9B2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34" y="5719763"/>
              <a:ext cx="949325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Short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FED1B272-F2EF-D34F-9FD6-892EF3666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277" y="5728455"/>
              <a:ext cx="927237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Medium</a:t>
              </a:r>
            </a:p>
          </p:txBody>
        </p:sp>
        <p:sp>
          <p:nvSpPr>
            <p:cNvPr id="20" name="Text Box 15">
              <a:extLst>
                <a:ext uri="{FF2B5EF4-FFF2-40B4-BE49-F238E27FC236}">
                  <a16:creationId xmlns:a16="http://schemas.microsoft.com/office/drawing/2014/main" id="{874985C4-00E9-5A45-9755-9CFDD2173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811" y="5697240"/>
              <a:ext cx="947738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Long</a:t>
              </a:r>
            </a:p>
          </p:txBody>
        </p:sp>
        <p:cxnSp>
          <p:nvCxnSpPr>
            <p:cNvPr id="21" name="AutoShape 17">
              <a:extLst>
                <a:ext uri="{FF2B5EF4-FFF2-40B4-BE49-F238E27FC236}">
                  <a16:creationId xmlns:a16="http://schemas.microsoft.com/office/drawing/2014/main" id="{EFF5C6B1-ED2A-534D-BE96-2E5EB97EC4D2}"/>
                </a:ext>
              </a:extLst>
            </p:cNvPr>
            <p:cNvCxnSpPr>
              <a:cxnSpLocks noChangeShapeType="1"/>
              <a:stCxn id="10" idx="2"/>
            </p:cNvCxnSpPr>
            <p:nvPr/>
          </p:nvCxnSpPr>
          <p:spPr bwMode="auto">
            <a:xfrm>
              <a:off x="1625765" y="4729163"/>
              <a:ext cx="828486" cy="102400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51E1D018-42B5-0042-92F7-1903295E6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59" y="4957763"/>
              <a:ext cx="9477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EDEB84F9-5895-EF47-ADAE-07253DAD4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3096" y="4957763"/>
              <a:ext cx="94773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</a:p>
          </p:txBody>
        </p:sp>
        <p:cxnSp>
          <p:nvCxnSpPr>
            <p:cNvPr id="24" name="AutoShape 20">
              <a:extLst>
                <a:ext uri="{FF2B5EF4-FFF2-40B4-BE49-F238E27FC236}">
                  <a16:creationId xmlns:a16="http://schemas.microsoft.com/office/drawing/2014/main" id="{B9254A1A-BDA2-B147-AB30-F420B905779A}"/>
                </a:ext>
              </a:extLst>
            </p:cNvPr>
            <p:cNvCxnSpPr>
              <a:cxnSpLocks noChangeShapeType="1"/>
              <a:stCxn id="9" idx="2"/>
              <a:endCxn id="17" idx="0"/>
            </p:cNvCxnSpPr>
            <p:nvPr/>
          </p:nvCxnSpPr>
          <p:spPr bwMode="auto">
            <a:xfrm>
              <a:off x="3191669" y="3357563"/>
              <a:ext cx="59696" cy="1524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21">
              <a:extLst>
                <a:ext uri="{FF2B5EF4-FFF2-40B4-BE49-F238E27FC236}">
                  <a16:creationId xmlns:a16="http://schemas.microsoft.com/office/drawing/2014/main" id="{37EA51B4-D546-CF47-B3FF-64C59A2F8D75}"/>
                </a:ext>
              </a:extLst>
            </p:cNvPr>
            <p:cNvCxnSpPr>
              <a:cxnSpLocks noChangeShapeType="1"/>
              <a:stCxn id="11" idx="2"/>
              <a:endCxn id="19" idx="0"/>
            </p:cNvCxnSpPr>
            <p:nvPr/>
          </p:nvCxnSpPr>
          <p:spPr bwMode="auto">
            <a:xfrm flipH="1">
              <a:off x="4139896" y="4729163"/>
              <a:ext cx="737069" cy="99929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A0A4E518-2AEA-4B41-BAAA-8A9A33BF0044}"/>
                </a:ext>
              </a:extLst>
            </p:cNvPr>
            <p:cNvCxnSpPr>
              <a:cxnSpLocks noChangeShapeType="1"/>
              <a:stCxn id="11" idx="2"/>
              <a:endCxn id="20" idx="0"/>
            </p:cNvCxnSpPr>
            <p:nvPr/>
          </p:nvCxnSpPr>
          <p:spPr bwMode="auto">
            <a:xfrm>
              <a:off x="4876965" y="4729163"/>
              <a:ext cx="888715" cy="96807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68AE095A-E3BE-6244-988D-552B240D0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3496" y="5033963"/>
              <a:ext cx="94773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89E5FBFD-EB92-B549-BBF9-16812A1C5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7634" y="5033963"/>
              <a:ext cx="94932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</a:p>
          </p:txBody>
        </p:sp>
        <p:cxnSp>
          <p:nvCxnSpPr>
            <p:cNvPr id="29" name="AutoShape 27">
              <a:extLst>
                <a:ext uri="{FF2B5EF4-FFF2-40B4-BE49-F238E27FC236}">
                  <a16:creationId xmlns:a16="http://schemas.microsoft.com/office/drawing/2014/main" id="{292FBA47-450F-BA4D-8E27-0FBD1C6E99D6}"/>
                </a:ext>
              </a:extLst>
            </p:cNvPr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952859" y="4729163"/>
              <a:ext cx="672906" cy="976563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59D18D72-D7F7-C147-9924-CA970D5D1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9896" y="3738563"/>
              <a:ext cx="94773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8 AM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5B4F23-9F7E-F741-9404-89DF9711E92E}"/>
              </a:ext>
            </a:extLst>
          </p:cNvPr>
          <p:cNvSpPr/>
          <p:nvPr/>
        </p:nvSpPr>
        <p:spPr>
          <a:xfrm>
            <a:off x="3189432" y="5134047"/>
            <a:ext cx="1066801" cy="42758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6" name="내용 개체 틀 1">
            <a:extLst>
              <a:ext uri="{FF2B5EF4-FFF2-40B4-BE49-F238E27FC236}">
                <a16:creationId xmlns:a16="http://schemas.microsoft.com/office/drawing/2014/main" id="{37FD8398-68EF-C04A-A276-F5962DA0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821888"/>
            <a:ext cx="10972800" cy="10432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ea typeface="+mn-ea"/>
              </a:rPr>
              <a:t>의사결정나무는 의사 결정 규칙을 나무 구조로 나타내어 전체 자료를 몇 개의 소집단으로 분할하여 예측을 수행하는 분석기법 </a:t>
            </a:r>
            <a:r>
              <a:rPr kumimoji="1" lang="en-US" altLang="ko-KR" dirty="0">
                <a:ea typeface="+mn-ea"/>
              </a:rPr>
              <a:t>(</a:t>
            </a:r>
            <a:r>
              <a:rPr kumimoji="1" lang="en" altLang="ko-KR" dirty="0">
                <a:ea typeface="+mn-ea"/>
              </a:rPr>
              <a:t>i.e., </a:t>
            </a:r>
            <a:r>
              <a:rPr kumimoji="1" lang="ko-KR" altLang="en-US" dirty="0">
                <a:ea typeface="+mn-ea"/>
              </a:rPr>
              <a:t>규칙 기반의 예측 모델</a:t>
            </a:r>
            <a:r>
              <a:rPr kumimoji="1" lang="en-US" altLang="ko-KR" dirty="0">
                <a:ea typeface="+mn-ea"/>
              </a:rPr>
              <a:t>) </a:t>
            </a:r>
          </a:p>
          <a:p>
            <a:pPr lvl="1">
              <a:lnSpc>
                <a:spcPct val="150000"/>
              </a:lnSpc>
            </a:pPr>
            <a:endParaRPr lang="en-US" altLang="ko-KR" b="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046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D2289E-1555-1D42-BACB-FAB361A0F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가지를 치며 의사결정나무가 성장하는 과정은</a:t>
            </a:r>
            <a:r>
              <a:rPr lang="en-US" altLang="ko-KR" dirty="0"/>
              <a:t> (</a:t>
            </a:r>
            <a:r>
              <a:rPr lang="ko-KR" altLang="ko-KR" dirty="0"/>
              <a:t>분류 문제의 경우</a:t>
            </a:r>
            <a:r>
              <a:rPr lang="en-US" altLang="ko-KR" dirty="0"/>
              <a:t>) </a:t>
            </a:r>
            <a:r>
              <a:rPr lang="ko-KR" altLang="ko-KR" dirty="0"/>
              <a:t>주어진 데이터를 분할하는 선을 계속 그어가면서 최적의 분류 경계를 찾는 것과 같음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비선형 문제를 다룰 수 있음</a:t>
            </a:r>
            <a:endParaRPr lang="ko-KR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C96BD-193B-9C4F-A4F2-D1DEE656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6ABB7FF-5233-8644-9CE8-B22238AC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의사결정나무</a:t>
            </a:r>
            <a:endParaRPr kumimoji="1" lang="ko-KR" altLang="en-US" dirty="0"/>
          </a:p>
        </p:txBody>
      </p:sp>
      <p:pic>
        <p:nvPicPr>
          <p:cNvPr id="5" name="그림 4" descr="ë°°ê¹ ë¶ì¤íì ëí ì´ë¯¸ì§ ê²ìê²°ê³¼">
            <a:extLst>
              <a:ext uri="{FF2B5EF4-FFF2-40B4-BE49-F238E27FC236}">
                <a16:creationId xmlns:a16="http://schemas.microsoft.com/office/drawing/2014/main" id="{71C53A4C-F041-A64A-A049-62976ACA75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08" y="2218764"/>
            <a:ext cx="4886375" cy="4585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94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내용 개체 틀 1">
            <a:extLst>
              <a:ext uri="{FF2B5EF4-FFF2-40B4-BE49-F238E27FC236}">
                <a16:creationId xmlns:a16="http://schemas.microsoft.com/office/drawing/2014/main" id="{0A44383F-64E1-824F-AC6C-C28771D3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0043"/>
            <a:ext cx="10972800" cy="57950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  <a:ea typeface="+mn-ea"/>
              </a:rPr>
              <a:t>사기꾼</a:t>
            </a:r>
            <a:r>
              <a:rPr kumimoji="1" lang="en-US" altLang="ko-KR" dirty="0">
                <a:latin typeface="+mj-lt"/>
                <a:ea typeface="+mn-ea"/>
              </a:rPr>
              <a:t> </a:t>
            </a:r>
            <a:r>
              <a:rPr kumimoji="1" lang="ko-KR" altLang="en-US" dirty="0">
                <a:latin typeface="+mj-lt"/>
                <a:ea typeface="+mn-ea"/>
              </a:rPr>
              <a:t>탐지 모델 개발 </a:t>
            </a:r>
            <a:endParaRPr kumimoji="1" lang="en-US" altLang="ko-KR" dirty="0">
              <a:latin typeface="+mj-lt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146E88-EECB-DC45-B1E1-95CA1332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의사결정나무</a:t>
            </a:r>
            <a:endParaRPr kumimoji="1"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2A7104-D699-FC45-AB3E-94D8DD8BF453}"/>
              </a:ext>
            </a:extLst>
          </p:cNvPr>
          <p:cNvGrpSpPr>
            <a:grpSpLocks/>
          </p:cNvGrpSpPr>
          <p:nvPr/>
        </p:nvGrpSpPr>
        <p:grpSpPr bwMode="auto">
          <a:xfrm>
            <a:off x="1238543" y="2037832"/>
            <a:ext cx="3565525" cy="4114800"/>
            <a:chOff x="294" y="1040"/>
            <a:chExt cx="2246" cy="25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9CC286-5C2D-F148-BA12-AA7A5259C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309"/>
              <a:ext cx="2246" cy="2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819E2B08-E2E4-4842-8703-D969FEDBE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2147" y="1040"/>
              <a:ext cx="11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endParaRPr lang="en-US" altLang="ko-KR" sz="1600" b="1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</p:grpSp>
      <p:sp>
        <p:nvSpPr>
          <p:cNvPr id="35" name="AutoShape 34">
            <a:extLst>
              <a:ext uri="{FF2B5EF4-FFF2-40B4-BE49-F238E27FC236}">
                <a16:creationId xmlns:a16="http://schemas.microsoft.com/office/drawing/2014/main" id="{ABDECAA7-DC9C-A64F-AF5F-1B003A98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3" y="4010953"/>
            <a:ext cx="908848" cy="563563"/>
          </a:xfrm>
          <a:prstGeom prst="rightArrow">
            <a:avLst>
              <a:gd name="adj1" fmla="val 50000"/>
              <a:gd name="adj2" fmla="val 77838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ACA047CE-5771-704A-89EA-0877A777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272" y="6409907"/>
            <a:ext cx="25146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학습 데이터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8" name="Text Box 37">
            <a:extLst>
              <a:ext uri="{FF2B5EF4-FFF2-40B4-BE49-F238E27FC236}">
                <a16:creationId xmlns:a16="http://schemas.microsoft.com/office/drawing/2014/main" id="{7AB51605-1E23-8B41-B996-151DCDC19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145" y="6409907"/>
            <a:ext cx="31242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학습된 의사결정나무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303966-DF47-2642-B817-F17DD27791BD}"/>
              </a:ext>
            </a:extLst>
          </p:cNvPr>
          <p:cNvGrpSpPr/>
          <p:nvPr/>
        </p:nvGrpSpPr>
        <p:grpSpPr>
          <a:xfrm>
            <a:off x="6721913" y="1822697"/>
            <a:ext cx="3852863" cy="4273703"/>
            <a:chOff x="6721913" y="1667053"/>
            <a:chExt cx="3852863" cy="4273703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762FEF2-D099-D840-9795-F894DDF3C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1525" y="4581458"/>
              <a:ext cx="242888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AEE3F895-EF83-7342-899A-024541508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1225" y="4581458"/>
              <a:ext cx="323850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28AEFE8-966E-854C-A2A1-98F5986EF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7339" y="3787708"/>
              <a:ext cx="403225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E0BDB95-0FF1-0141-8E1B-9098269CC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8600" y="3787708"/>
              <a:ext cx="484188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69D5985-CDD5-B440-92C6-CBE249039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9263" y="3060633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4DF0F612-4A7B-FA40-A037-68D7248A8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6075" y="3060633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54D6D1C-C879-CD44-B255-8F6F1A185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601" y="2797108"/>
              <a:ext cx="936625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Refund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D59B3FDB-DF05-A142-BF09-4C16CFB60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9600" y="3524183"/>
              <a:ext cx="935038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Monotype Sorts" pitchFamily="2" charset="2"/>
                <a:buNone/>
                <a:defRPr sz="1600" b="1">
                  <a:ea typeface="굴림" panose="020B0600000101010101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5pPr>
              <a:lvl6pPr>
                <a:defRPr>
                  <a:latin typeface="Arial" panose="020B0604020202020204" pitchFamily="34" charset="0"/>
                </a:defRPr>
              </a:lvl6pPr>
              <a:lvl7pPr>
                <a:defRPr>
                  <a:latin typeface="Arial" panose="020B0604020202020204" pitchFamily="34" charset="0"/>
                </a:defRPr>
              </a:lvl7pPr>
              <a:lvl8pPr>
                <a:defRPr>
                  <a:latin typeface="Arial" panose="020B0604020202020204" pitchFamily="34" charset="0"/>
                </a:defRPr>
              </a:lvl8pPr>
              <a:lvl9pPr>
                <a:defRPr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ED7D31"/>
                </a:buClr>
              </a:pPr>
              <a:r>
                <a:rPr lang="en-US" altLang="ko-KR" b="0" dirty="0" err="1">
                  <a:solidFill>
                    <a:prstClr val="black"/>
                  </a:solidFill>
                  <a:latin typeface="Calibri" panose="020F0502020204030204"/>
                </a:rPr>
                <a:t>MarSt</a:t>
              </a:r>
              <a:endParaRPr lang="en-US" altLang="ko-KR" b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C3E2E210-AE77-3E43-99ED-4E1895B98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4114" y="4316346"/>
              <a:ext cx="968375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Monotype Sorts" pitchFamily="2" charset="2"/>
                <a:buNone/>
                <a:defRPr sz="1600" b="1">
                  <a:ea typeface="굴림" panose="020B0600000101010101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5pPr>
              <a:lvl6pPr>
                <a:defRPr>
                  <a:latin typeface="Arial" panose="020B0604020202020204" pitchFamily="34" charset="0"/>
                </a:defRPr>
              </a:lvl6pPr>
              <a:lvl7pPr>
                <a:defRPr>
                  <a:latin typeface="Arial" panose="020B0604020202020204" pitchFamily="34" charset="0"/>
                </a:defRPr>
              </a:lvl7pPr>
              <a:lvl8pPr>
                <a:defRPr>
                  <a:latin typeface="Arial" panose="020B0604020202020204" pitchFamily="34" charset="0"/>
                </a:defRPr>
              </a:lvl8pPr>
              <a:lvl9pPr>
                <a:defRPr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ED7D31"/>
                </a:buClr>
              </a:pPr>
              <a:r>
                <a:rPr lang="en-US" altLang="ko-KR" b="0">
                  <a:solidFill>
                    <a:prstClr val="black"/>
                  </a:solidFill>
                  <a:latin typeface="Calibri" panose="020F0502020204030204"/>
                </a:rPr>
                <a:t>TaxInc</a:t>
              </a: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7876F338-23AB-7A42-9682-264335A15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1213" y="5105334"/>
              <a:ext cx="627062" cy="366713"/>
            </a:xfrm>
            <a:prstGeom prst="roundRect">
              <a:avLst>
                <a:gd name="adj" fmla="val 1676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C7F508D3-AB27-C342-8A13-8498346F7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2488" y="5119205"/>
              <a:ext cx="52208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8F6AEB66-1A5E-264A-A4E7-F3F8A676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8963" y="5122797"/>
              <a:ext cx="654050" cy="363537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1D1BF3CF-A18F-CC40-87F6-7FAF1C341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3057" y="5129360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94DB4970-A1C8-D142-9EA0-B124D05E3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13" y="3538471"/>
              <a:ext cx="620596" cy="334962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6B1F11C4-8C20-EB42-981E-E4C2B41FD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148" y="3524183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48025A0D-544C-1C42-A2D9-C50933586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413" y="4343333"/>
              <a:ext cx="632408" cy="33855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C79D49D3-400E-CD46-89F5-E47198569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0698" y="4343333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B1C9663F-7FFB-8E4B-8F3D-151F9E18F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927" y="3060633"/>
              <a:ext cx="45999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DB17BA2A-FC9C-8644-8516-CCCF4EA06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1838" y="3060633"/>
              <a:ext cx="4429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45570875-FA20-BC40-B67D-4BABE4FFB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4501" y="3825808"/>
              <a:ext cx="9302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Married</a:t>
              </a:r>
              <a:r>
                <a:rPr lang="en-US" altLang="ko-KR" sz="1600">
                  <a:solidFill>
                    <a:srgbClr val="E7E6E6"/>
                  </a:solidFill>
                  <a:latin typeface="Calibri" panose="020F0502020204030204"/>
                  <a:ea typeface="굴림" panose="020B0600000101010101" pitchFamily="50" charset="-127"/>
                </a:rPr>
                <a:t> 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A9049ADF-FF80-0747-955B-171D0B37B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3314" y="3788984"/>
              <a:ext cx="923522" cy="491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Single, </a:t>
              </a:r>
            </a:p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Divorced</a:t>
              </a:r>
              <a:endParaRPr lang="en-US" altLang="ko-KR" sz="1600" dirty="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422D178C-71E2-0741-911A-12011E101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127" y="4646546"/>
              <a:ext cx="6495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&lt; 80K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B1AA9E64-4867-384F-8A89-226A63A9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4952" y="4646546"/>
              <a:ext cx="6495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&gt; 80K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93CA42A2-A546-0442-93E9-BD218C561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4584" y="1667053"/>
              <a:ext cx="105189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분할 노드</a:t>
              </a:r>
              <a:endParaRPr kumimoji="1" lang="en-US" altLang="ko-KR" sz="1600" b="1" dirty="0">
                <a:solidFill>
                  <a:srgbClr val="0000FF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B4C915AB-5BD6-6648-BF4B-43326D4AD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41187" y="2063684"/>
              <a:ext cx="563562" cy="695325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B1F7693D-79EA-B74E-B478-9E8796B03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6027" y="2063684"/>
              <a:ext cx="84137" cy="1304925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69DBFC9F-3E9C-DB41-927C-11D158179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50700" y="2063683"/>
              <a:ext cx="676478" cy="219075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126090-6E6C-B54E-B948-2AF142DAF300}"/>
                </a:ext>
              </a:extLst>
            </p:cNvPr>
            <p:cNvSpPr txBox="1"/>
            <p:nvPr/>
          </p:nvSpPr>
          <p:spPr>
            <a:xfrm>
              <a:off x="7220330" y="2384438"/>
              <a:ext cx="1533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뿌리 노드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E29908-60B5-294E-A4B2-37594CDF7B9D}"/>
                </a:ext>
              </a:extLst>
            </p:cNvPr>
            <p:cNvSpPr txBox="1"/>
            <p:nvPr/>
          </p:nvSpPr>
          <p:spPr>
            <a:xfrm>
              <a:off x="8298301" y="5602202"/>
              <a:ext cx="1533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최종 노드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2D0A97-D7D8-4D4B-BF81-8531E0F73397}"/>
              </a:ext>
            </a:extLst>
          </p:cNvPr>
          <p:cNvSpPr txBox="1"/>
          <p:nvPr/>
        </p:nvSpPr>
        <p:spPr>
          <a:xfrm>
            <a:off x="5260973" y="3402712"/>
            <a:ext cx="9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?</a:t>
            </a:r>
            <a:endParaRPr kumimoji="1" lang="ko-KR" altLang="en-US" sz="2800" b="1" dirty="0" err="1">
              <a:solidFill>
                <a:srgbClr val="FF0000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E37402-7F5D-7B41-BC68-DE4DC6DFF638}"/>
              </a:ext>
            </a:extLst>
          </p:cNvPr>
          <p:cNvSpPr txBox="1"/>
          <p:nvPr/>
        </p:nvSpPr>
        <p:spPr>
          <a:xfrm>
            <a:off x="1789763" y="1911550"/>
            <a:ext cx="200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Times New Roman" pitchFamily="18" charset="0"/>
                <a:cs typeface="Times New Roman" pitchFamily="18" charset="0"/>
              </a:rPr>
              <a:t>독립변수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AB3CD-BC9F-AB4E-8F22-895AA609951A}"/>
              </a:ext>
            </a:extLst>
          </p:cNvPr>
          <p:cNvSpPr txBox="1"/>
          <p:nvPr/>
        </p:nvSpPr>
        <p:spPr>
          <a:xfrm>
            <a:off x="3271496" y="1911549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>
                <a:latin typeface="Times New Roman" pitchFamily="18" charset="0"/>
                <a:cs typeface="Times New Roman" pitchFamily="18" charset="0"/>
              </a:rPr>
              <a:t>종속변수</a:t>
            </a:r>
            <a:endParaRPr kumimoji="1" lang="en-US" altLang="ko-KR" sz="14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kumimoji="1" lang="en-US" altLang="ko-KR" sz="1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ko-KR" altLang="en-US" sz="1400" b="1" dirty="0">
                <a:latin typeface="Times New Roman" pitchFamily="18" charset="0"/>
                <a:cs typeface="Times New Roman" pitchFamily="18" charset="0"/>
              </a:rPr>
              <a:t>범주</a:t>
            </a:r>
            <a:r>
              <a:rPr kumimoji="1" lang="en-US" altLang="ko-KR" sz="1400" b="1" dirty="0">
                <a:latin typeface="Times New Roman" pitchFamily="18" charset="0"/>
                <a:cs typeface="Times New Roman" pitchFamily="18" charset="0"/>
              </a:rPr>
              <a:t>)</a:t>
            </a:r>
            <a:endParaRPr kumimoji="1" lang="ko-KR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왼쪽 중괄호[L] 47">
            <a:extLst>
              <a:ext uri="{FF2B5EF4-FFF2-40B4-BE49-F238E27FC236}">
                <a16:creationId xmlns:a16="http://schemas.microsoft.com/office/drawing/2014/main" id="{9714381B-C332-B346-90BE-A44C4A299B70}"/>
              </a:ext>
            </a:extLst>
          </p:cNvPr>
          <p:cNvSpPr/>
          <p:nvPr/>
        </p:nvSpPr>
        <p:spPr>
          <a:xfrm rot="5400000">
            <a:off x="2650287" y="1578617"/>
            <a:ext cx="226628" cy="1483196"/>
          </a:xfrm>
          <a:prstGeom prst="leftBrace">
            <a:avLst>
              <a:gd name="adj1" fmla="val 6127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34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AEDD93-738A-E547-B62F-DDBDB34A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2EE6EC7-F36A-1544-AC41-2AC11C40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리얼월드 데이터 전처리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Instructors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2A3D3F-0F12-C945-BBC6-E0E4F0BF5DF5}"/>
              </a:ext>
            </a:extLst>
          </p:cNvPr>
          <p:cNvGrpSpPr/>
          <p:nvPr/>
        </p:nvGrpSpPr>
        <p:grpSpPr>
          <a:xfrm>
            <a:off x="321735" y="1311054"/>
            <a:ext cx="4354286" cy="5268910"/>
            <a:chOff x="609600" y="1311054"/>
            <a:chExt cx="4354286" cy="52689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31C2BB-037D-074A-914E-C5F735A6C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1" t="2920" r="5439" b="18603"/>
            <a:stretch/>
          </p:blipFill>
          <p:spPr>
            <a:xfrm>
              <a:off x="1589314" y="1311054"/>
              <a:ext cx="2394858" cy="29391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44312A-C4A3-634E-83E0-88F9B2C189C2}"/>
                </a:ext>
              </a:extLst>
            </p:cNvPr>
            <p:cNvSpPr txBox="1"/>
            <p:nvPr/>
          </p:nvSpPr>
          <p:spPr>
            <a:xfrm>
              <a:off x="609600" y="4394750"/>
              <a:ext cx="4354286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Times New Roman" pitchFamily="18" charset="0"/>
                  <a:cs typeface="Times New Roman" pitchFamily="18" charset="0"/>
                </a:rPr>
                <a:t>이정혜 교수</a:t>
              </a:r>
              <a:endParaRPr kumimoji="1" lang="en-US" altLang="ko-KR" sz="2400" b="1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kumimoji="1" lang="ko-KR" altLang="en-US" sz="1600" dirty="0">
                  <a:latin typeface="Times New Roman" pitchFamily="18" charset="0"/>
                  <a:cs typeface="Times New Roman" pitchFamily="18" charset="0"/>
                </a:rPr>
                <a:t>산업공학과</a:t>
              </a:r>
              <a:r>
                <a:rPr kumimoji="1" lang="en-US" altLang="ko-KR" sz="1600" dirty="0"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kumimoji="1" lang="ko-KR" altLang="en-US" sz="1600" dirty="0">
                  <a:latin typeface="Times New Roman" pitchFamily="18" charset="0"/>
                  <a:cs typeface="Times New Roman" pitchFamily="18" charset="0"/>
                </a:rPr>
                <a:t> 인공지능대학원</a:t>
              </a:r>
              <a:endParaRPr kumimoji="1" lang="en-US" altLang="ko-KR" sz="16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kumimoji="1" lang="en-US" altLang="ko-KR" sz="16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kumimoji="1" lang="ko-KR" altLang="en-US" b="1" dirty="0">
                  <a:latin typeface="Times New Roman" pitchFamily="18" charset="0"/>
                  <a:cs typeface="Times New Roman" pitchFamily="18" charset="0"/>
                </a:rPr>
                <a:t>이론 수업</a:t>
              </a:r>
              <a:endParaRPr kumimoji="1" lang="en-US" altLang="ko-KR" b="1" dirty="0">
                <a:latin typeface="Times New Roman" pitchFamily="18" charset="0"/>
                <a:cs typeface="Times New Roman" pitchFamily="18" charset="0"/>
              </a:endParaRPr>
            </a:p>
            <a:p>
              <a:endParaRPr kumimoji="1" lang="en-US" altLang="ko-KR" sz="16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kumimoji="1"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Office UNIST Bldg. 112, Rm 301-12</a:t>
              </a: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junghyelee@unist.ac.kr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731443-E73D-3C44-8C7E-6785E004230F}"/>
              </a:ext>
            </a:extLst>
          </p:cNvPr>
          <p:cNvGrpSpPr/>
          <p:nvPr/>
        </p:nvGrpSpPr>
        <p:grpSpPr>
          <a:xfrm>
            <a:off x="3987245" y="1301175"/>
            <a:ext cx="4354286" cy="5032567"/>
            <a:chOff x="3984172" y="1301175"/>
            <a:chExt cx="4354286" cy="50325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622D89-DF53-D44D-9E76-37FF391CE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2387" y="1301175"/>
              <a:ext cx="2197856" cy="29490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97A65-055E-ED42-A663-9C42B8F74B48}"/>
                </a:ext>
              </a:extLst>
            </p:cNvPr>
            <p:cNvSpPr txBox="1"/>
            <p:nvPr/>
          </p:nvSpPr>
          <p:spPr>
            <a:xfrm>
              <a:off x="3984172" y="4394750"/>
              <a:ext cx="43542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이명훈 </a:t>
              </a:r>
              <a:r>
                <a:rPr kumimoji="1"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  <a:p>
              <a:pPr algn="ctr"/>
              <a:r>
                <a: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산업공학과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실습 수업</a:t>
              </a:r>
              <a:endPara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lmhoon@unist.ac.kr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372D2-61D8-8743-8112-2F4CFB1C5429}"/>
              </a:ext>
            </a:extLst>
          </p:cNvPr>
          <p:cNvGrpSpPr/>
          <p:nvPr/>
        </p:nvGrpSpPr>
        <p:grpSpPr>
          <a:xfrm>
            <a:off x="7652755" y="1311054"/>
            <a:ext cx="4354286" cy="5022688"/>
            <a:chOff x="7652755" y="1311054"/>
            <a:chExt cx="4354286" cy="5022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45DCF9-79FF-DE42-87B0-59066B5DF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5637" y="1311054"/>
              <a:ext cx="2308522" cy="29391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EBB36B-CE4E-364B-AE83-1446873F5FFD}"/>
                </a:ext>
              </a:extLst>
            </p:cNvPr>
            <p:cNvSpPr txBox="1"/>
            <p:nvPr/>
          </p:nvSpPr>
          <p:spPr>
            <a:xfrm>
              <a:off x="7652755" y="4394750"/>
              <a:ext cx="43542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김경빈 </a:t>
              </a:r>
              <a:r>
                <a:rPr kumimoji="1"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  <a:p>
              <a:pPr algn="ctr"/>
              <a:r>
                <a: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산업공학과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실습 수업</a:t>
              </a:r>
              <a:endPara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kimkyle@unist.ac.kr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348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35AAA-5E3A-3048-ABE2-FC6174DA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의사결정나무</a:t>
            </a:r>
            <a:endParaRPr kumimoji="1" lang="ko-KR" altLang="en-US" dirty="0"/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B82C49BB-1BE7-8A4E-9C0B-A6D7A2BF0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1690" y="3784600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531ED962-1B77-A14D-829D-CB21D78CF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1390" y="3784600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9704D930-17F2-3C46-A1F5-D30E7EEE10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7504" y="2990850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5EBA0C72-656D-FA47-B279-0E59886CE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8765" y="2990850"/>
            <a:ext cx="484188" cy="528638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77BB0933-9F94-9145-95D6-BBA7D453E9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9428" y="2263775"/>
            <a:ext cx="565150" cy="4635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888C4EB1-4343-6D43-85F3-ECB5E513D4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6240" y="2263775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197CCA1C-8505-E740-B545-4F03742FC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3766" y="2000250"/>
            <a:ext cx="936625" cy="34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Refund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356DB755-991B-644C-95D7-C7A37C543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65" y="2727325"/>
            <a:ext cx="935038" cy="34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None/>
              <a:defRPr sz="1600" b="1">
                <a:ea typeface="굴림" panose="020B0600000101010101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altLang="ko-KR" b="0" dirty="0" err="1">
                <a:solidFill>
                  <a:prstClr val="black"/>
                </a:solidFill>
                <a:latin typeface="Calibri" panose="020F0502020204030204"/>
              </a:rPr>
              <a:t>MarSt</a:t>
            </a:r>
            <a:endParaRPr lang="en-US" altLang="ko-KR" b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F23DAAE6-6AC3-3B40-A234-78C3438A8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279" y="3519488"/>
            <a:ext cx="968375" cy="349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None/>
              <a:defRPr sz="1600" b="1">
                <a:ea typeface="굴림" panose="020B0600000101010101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5pPr>
            <a:lvl6pPr>
              <a:defRPr>
                <a:latin typeface="Arial" panose="020B0604020202020204" pitchFamily="34" charset="0"/>
              </a:defRPr>
            </a:lvl6pPr>
            <a:lvl7pPr>
              <a:defRPr>
                <a:latin typeface="Arial" panose="020B0604020202020204" pitchFamily="34" charset="0"/>
              </a:defRPr>
            </a:lvl7pPr>
            <a:lvl8pPr>
              <a:defRPr>
                <a:latin typeface="Arial" panose="020B0604020202020204" pitchFamily="34" charset="0"/>
              </a:defRPr>
            </a:lvl8pPr>
            <a:lvl9pPr>
              <a:defRPr>
                <a:latin typeface="Arial" panose="020B0604020202020204" pitchFamily="34" charset="0"/>
              </a:defRPr>
            </a:lvl9pPr>
          </a:lstStyle>
          <a:p>
            <a:pPr>
              <a:buClr>
                <a:srgbClr val="ED7D31"/>
              </a:buClr>
            </a:pPr>
            <a:r>
              <a:rPr lang="en-US" altLang="ko-KR" b="0">
                <a:solidFill>
                  <a:prstClr val="black"/>
                </a:solidFill>
                <a:latin typeface="Calibri" panose="020F0502020204030204"/>
              </a:rPr>
              <a:t>TaxInc</a:t>
            </a:r>
          </a:p>
        </p:txBody>
      </p:sp>
      <p:sp>
        <p:nvSpPr>
          <p:cNvPr id="13" name="AutoShape 18">
            <a:extLst>
              <a:ext uri="{FF2B5EF4-FFF2-40B4-BE49-F238E27FC236}">
                <a16:creationId xmlns:a16="http://schemas.microsoft.com/office/drawing/2014/main" id="{89FCE24B-33BC-9D4D-883A-0FB4A4BB7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378" y="4308476"/>
            <a:ext cx="627062" cy="366713"/>
          </a:xfrm>
          <a:prstGeom prst="roundRect">
            <a:avLst>
              <a:gd name="adj" fmla="val 1676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E0253991-7718-8649-8CEE-36C6127B4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653" y="4322347"/>
            <a:ext cx="5220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YES</a:t>
            </a:r>
          </a:p>
        </p:txBody>
      </p:sp>
      <p:sp>
        <p:nvSpPr>
          <p:cNvPr id="15" name="AutoShape 20">
            <a:extLst>
              <a:ext uri="{FF2B5EF4-FFF2-40B4-BE49-F238E27FC236}">
                <a16:creationId xmlns:a16="http://schemas.microsoft.com/office/drawing/2014/main" id="{BF643C64-A984-D64D-852C-C438C5DD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9128" y="4325939"/>
            <a:ext cx="654050" cy="363537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EA1233B8-F5CB-3648-94F8-5A91692E0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222" y="4332502"/>
            <a:ext cx="4587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NO</a:t>
            </a:r>
          </a:p>
        </p:txBody>
      </p:sp>
      <p:sp>
        <p:nvSpPr>
          <p:cNvPr id="17" name="AutoShape 22">
            <a:extLst>
              <a:ext uri="{FF2B5EF4-FFF2-40B4-BE49-F238E27FC236}">
                <a16:creationId xmlns:a16="http://schemas.microsoft.com/office/drawing/2014/main" id="{9340F9E2-E1B2-FB49-B38E-69D54B7B1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978" y="2741613"/>
            <a:ext cx="669244" cy="347662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B7E96CD2-C4D8-D34B-AAE8-275E28D4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313" y="2727325"/>
            <a:ext cx="4587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NO</a:t>
            </a: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42635371-0BDA-EE4B-B355-25C2819D3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578" y="3565525"/>
            <a:ext cx="632408" cy="338554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06CC5053-FDDB-7147-BF96-919CF0A03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0863" y="3546475"/>
            <a:ext cx="4587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NO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0FB5B1A1-BF6F-6A48-988B-2F94058AD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092" y="2263775"/>
            <a:ext cx="4599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Yes</a:t>
            </a:r>
            <a:endParaRPr lang="en-US" altLang="ko-KR" sz="1600">
              <a:solidFill>
                <a:srgbClr val="E7E6E6"/>
              </a:solidFill>
              <a:latin typeface="Calibri" panose="020F0502020204030204"/>
              <a:ea typeface="굴림" panose="020B0600000101010101" pitchFamily="50" charset="-127"/>
            </a:endParaRP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54E4D2FB-4BE5-5740-92D2-C4257EB28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2003" y="2263775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No</a:t>
            </a:r>
            <a:endParaRPr lang="en-US" altLang="ko-KR" sz="1600">
              <a:solidFill>
                <a:srgbClr val="E7E6E6"/>
              </a:solidFill>
              <a:latin typeface="Calibri" panose="020F0502020204030204"/>
              <a:ea typeface="굴림" panose="020B0600000101010101" pitchFamily="50" charset="-127"/>
            </a:endParaRP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1A31CDE0-88C0-4D4E-8B03-E703071D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666" y="3028950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Married</a:t>
            </a:r>
            <a:r>
              <a: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FC50C7D2-8EB7-BF45-A429-4682CAE1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79" y="2992126"/>
            <a:ext cx="923522" cy="49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lnSpc>
                <a:spcPct val="80000"/>
              </a:lnSpc>
              <a:spcBef>
                <a:spcPts val="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Single, </a:t>
            </a:r>
          </a:p>
          <a:p>
            <a:pPr algn="r" eaLnBrk="0" hangingPunct="0">
              <a:lnSpc>
                <a:spcPct val="80000"/>
              </a:lnSpc>
              <a:spcBef>
                <a:spcPts val="0"/>
              </a:spcBef>
              <a:buClr>
                <a:srgbClr val="ED7D31"/>
              </a:buClr>
              <a:buSzPct val="75000"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Divorced</a:t>
            </a:r>
            <a:endParaRPr lang="en-US" altLang="ko-KR" sz="1600" dirty="0">
              <a:solidFill>
                <a:srgbClr val="E7E6E6"/>
              </a:solidFill>
              <a:latin typeface="Calibri" panose="020F0502020204030204"/>
              <a:ea typeface="굴림" panose="020B0600000101010101" pitchFamily="50" charset="-127"/>
            </a:endParaRP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8060FD6A-015C-5247-9C7A-F28D235CC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292" y="3849688"/>
            <a:ext cx="6495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&lt; 80K</a:t>
            </a:r>
            <a:endParaRPr lang="en-US" altLang="ko-KR" sz="1600">
              <a:solidFill>
                <a:srgbClr val="E7E6E6"/>
              </a:solidFill>
              <a:latin typeface="Calibri" panose="020F0502020204030204"/>
              <a:ea typeface="굴림" panose="020B0600000101010101" pitchFamily="50" charset="-127"/>
            </a:endParaRP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6958BB18-F890-2D4D-A44E-DB6738B28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117" y="3849688"/>
            <a:ext cx="6495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0" hangingPunct="0"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en-US" altLang="ko-KR" sz="160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rPr>
              <a:t>&gt; 80K</a:t>
            </a:r>
            <a:endParaRPr lang="en-US" altLang="ko-KR" sz="1600">
              <a:solidFill>
                <a:srgbClr val="E7E6E6"/>
              </a:solidFill>
              <a:latin typeface="Calibri" panose="020F0502020204030204"/>
              <a:ea typeface="굴림" panose="020B0600000101010101" pitchFamily="50" charset="-127"/>
            </a:endParaRPr>
          </a:p>
        </p:txBody>
      </p:sp>
      <p:sp>
        <p:nvSpPr>
          <p:cNvPr id="27" name="AutoShape 34">
            <a:extLst>
              <a:ext uri="{FF2B5EF4-FFF2-40B4-BE49-F238E27FC236}">
                <a16:creationId xmlns:a16="http://schemas.microsoft.com/office/drawing/2014/main" id="{25CCE1E6-C534-D64C-9521-2EF914705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953" y="2955926"/>
            <a:ext cx="908848" cy="563563"/>
          </a:xfrm>
          <a:prstGeom prst="rightArrow">
            <a:avLst>
              <a:gd name="adj1" fmla="val 50000"/>
              <a:gd name="adj2" fmla="val 77838"/>
            </a:avLst>
          </a:prstGeom>
          <a:solidFill>
            <a:schemeClr val="accent3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 b="1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BA26F234-1284-AD43-B82B-2F6689B74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213" y="3904137"/>
            <a:ext cx="25146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테스트 데이터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5FFBAF4-415A-F944-BD17-151A70A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21" y="2753805"/>
            <a:ext cx="3356438" cy="115033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FAA430-9F28-6A40-BCF3-9313B671A215}"/>
              </a:ext>
            </a:extLst>
          </p:cNvPr>
          <p:cNvSpPr/>
          <p:nvPr/>
        </p:nvSpPr>
        <p:spPr>
          <a:xfrm>
            <a:off x="9303704" y="3538539"/>
            <a:ext cx="663706" cy="38105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38276C-835F-1242-A7D8-59181749D927}"/>
              </a:ext>
            </a:extLst>
          </p:cNvPr>
          <p:cNvSpPr/>
          <p:nvPr/>
        </p:nvSpPr>
        <p:spPr>
          <a:xfrm>
            <a:off x="5616324" y="5575215"/>
            <a:ext cx="439787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의사결정나무의 대답은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“No”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DF8C8A0C-E3EB-C740-80EE-5F35234F3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4" y="5041959"/>
            <a:ext cx="31242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학습된 의사결정나무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73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내용 개체 틀 1">
            <a:extLst>
              <a:ext uri="{FF2B5EF4-FFF2-40B4-BE49-F238E27FC236}">
                <a16:creationId xmlns:a16="http://schemas.microsoft.com/office/drawing/2014/main" id="{0A44383F-64E1-824F-AC6C-C28771D3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0043"/>
            <a:ext cx="10972800" cy="57950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  <a:ea typeface="+mn-ea"/>
              </a:rPr>
              <a:t>사기꾼</a:t>
            </a:r>
            <a:r>
              <a:rPr kumimoji="1" lang="en-US" altLang="ko-KR" dirty="0">
                <a:latin typeface="+mj-lt"/>
                <a:ea typeface="+mn-ea"/>
              </a:rPr>
              <a:t> </a:t>
            </a:r>
            <a:r>
              <a:rPr kumimoji="1" lang="ko-KR" altLang="en-US" dirty="0">
                <a:latin typeface="+mj-lt"/>
                <a:ea typeface="+mn-ea"/>
              </a:rPr>
              <a:t>탐지 모델 개발 </a:t>
            </a:r>
            <a:endParaRPr kumimoji="1" lang="en-US" altLang="ko-KR" dirty="0">
              <a:latin typeface="+mj-lt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146E88-EECB-DC45-B1E1-95CA1332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의사결정나무</a:t>
            </a:r>
            <a:endParaRPr kumimoji="1"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2A7104-D699-FC45-AB3E-94D8DD8BF453}"/>
              </a:ext>
            </a:extLst>
          </p:cNvPr>
          <p:cNvGrpSpPr>
            <a:grpSpLocks/>
          </p:cNvGrpSpPr>
          <p:nvPr/>
        </p:nvGrpSpPr>
        <p:grpSpPr bwMode="auto">
          <a:xfrm>
            <a:off x="1238543" y="1980682"/>
            <a:ext cx="3565525" cy="4171950"/>
            <a:chOff x="294" y="1004"/>
            <a:chExt cx="2246" cy="26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9CC286-5C2D-F148-BA12-AA7A5259C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309"/>
              <a:ext cx="2246" cy="2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AB997553-C413-304D-8046-C8CA11C46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595" y="1011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ko-KR" altLang="en-US" sz="1400" b="1" dirty="0" err="1">
                  <a:solidFill>
                    <a:prstClr val="black"/>
                  </a:solidFill>
                  <a:latin typeface="+mj-ea"/>
                  <a:ea typeface="+mj-ea"/>
                </a:rPr>
                <a:t>이산형</a:t>
              </a:r>
              <a:endParaRPr lang="en-US" altLang="ko-KR" sz="14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2AB64C30-96B8-EB40-A0E4-27881FC10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053" y="1004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ko-KR" altLang="en-US" sz="1400" b="1" dirty="0" err="1">
                  <a:solidFill>
                    <a:prstClr val="black"/>
                  </a:solidFill>
                  <a:latin typeface="+mj-ea"/>
                  <a:ea typeface="+mj-ea"/>
                </a:rPr>
                <a:t>이산형</a:t>
              </a:r>
              <a:endParaRPr lang="ko-KR" altLang="en-US" sz="14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3ABFFC20-0F07-D240-BE07-8691234BA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1511" y="1004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ko-KR" altLang="en-US" sz="1400" b="1" dirty="0" err="1">
                  <a:solidFill>
                    <a:prstClr val="black"/>
                  </a:solidFill>
                  <a:latin typeface="+mj-ea"/>
                  <a:ea typeface="+mj-ea"/>
                </a:rPr>
                <a:t>연속형</a:t>
              </a:r>
              <a:endParaRPr lang="en-US" altLang="ko-KR" sz="14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819E2B08-E2E4-4842-8703-D969FEDBE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83191">
              <a:off x="2147" y="1040"/>
              <a:ext cx="11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endParaRPr lang="en-US" altLang="ko-KR" sz="1600" b="1" dirty="0">
                <a:solidFill>
                  <a:prstClr val="black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</p:grpSp>
      <p:sp>
        <p:nvSpPr>
          <p:cNvPr id="35" name="AutoShape 34">
            <a:extLst>
              <a:ext uri="{FF2B5EF4-FFF2-40B4-BE49-F238E27FC236}">
                <a16:creationId xmlns:a16="http://schemas.microsoft.com/office/drawing/2014/main" id="{ABDECAA7-DC9C-A64F-AF5F-1B003A98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3" y="4010953"/>
            <a:ext cx="908848" cy="563563"/>
          </a:xfrm>
          <a:prstGeom prst="rightArrow">
            <a:avLst>
              <a:gd name="adj1" fmla="val 50000"/>
              <a:gd name="adj2" fmla="val 77838"/>
            </a:avLst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ACA047CE-5771-704A-89EA-0877A777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272" y="6409907"/>
            <a:ext cx="25146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학습 데이터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8" name="Text Box 37">
            <a:extLst>
              <a:ext uri="{FF2B5EF4-FFF2-40B4-BE49-F238E27FC236}">
                <a16:creationId xmlns:a16="http://schemas.microsoft.com/office/drawing/2014/main" id="{7AB51605-1E23-8B41-B996-151DCDC19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145" y="6409907"/>
            <a:ext cx="312420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ED7D31"/>
              </a:buClr>
              <a:buSzPct val="75000"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학습된 의사결정나무</a:t>
            </a:r>
            <a:endParaRPr lang="en-US" altLang="ko-KR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303966-DF47-2642-B817-F17DD27791BD}"/>
              </a:ext>
            </a:extLst>
          </p:cNvPr>
          <p:cNvGrpSpPr/>
          <p:nvPr/>
        </p:nvGrpSpPr>
        <p:grpSpPr>
          <a:xfrm>
            <a:off x="6721913" y="1822697"/>
            <a:ext cx="3852863" cy="4273703"/>
            <a:chOff x="6721913" y="1667053"/>
            <a:chExt cx="3852863" cy="4273703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762FEF2-D099-D840-9795-F894DDF3C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1525" y="4581458"/>
              <a:ext cx="242888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AEE3F895-EF83-7342-899A-024541508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1225" y="4581458"/>
              <a:ext cx="323850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28AEFE8-966E-854C-A2A1-98F5986EF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7339" y="3787708"/>
              <a:ext cx="403225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3E0BDB95-0FF1-0141-8E1B-9098269CC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8600" y="3787708"/>
              <a:ext cx="484188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69D5985-CDD5-B440-92C6-CBE249039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9263" y="3060633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4DF0F612-4A7B-FA40-A037-68D7248A8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06075" y="3060633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454D6D1C-C879-CD44-B255-8F6F1A185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601" y="2797108"/>
              <a:ext cx="936625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Refund</a:t>
              </a: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D59B3FDB-DF05-A142-BF09-4C16CFB60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9600" y="3524183"/>
              <a:ext cx="935038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Monotype Sorts" pitchFamily="2" charset="2"/>
                <a:buNone/>
                <a:defRPr sz="1600" b="1">
                  <a:ea typeface="굴림" panose="020B0600000101010101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5pPr>
              <a:lvl6pPr>
                <a:defRPr>
                  <a:latin typeface="Arial" panose="020B0604020202020204" pitchFamily="34" charset="0"/>
                </a:defRPr>
              </a:lvl6pPr>
              <a:lvl7pPr>
                <a:defRPr>
                  <a:latin typeface="Arial" panose="020B0604020202020204" pitchFamily="34" charset="0"/>
                </a:defRPr>
              </a:lvl7pPr>
              <a:lvl8pPr>
                <a:defRPr>
                  <a:latin typeface="Arial" panose="020B0604020202020204" pitchFamily="34" charset="0"/>
                </a:defRPr>
              </a:lvl8pPr>
              <a:lvl9pPr>
                <a:defRPr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ED7D31"/>
                </a:buClr>
              </a:pPr>
              <a:r>
                <a:rPr lang="en-US" altLang="ko-KR" b="0" dirty="0" err="1">
                  <a:solidFill>
                    <a:prstClr val="black"/>
                  </a:solidFill>
                  <a:latin typeface="Calibri" panose="020F0502020204030204"/>
                </a:rPr>
                <a:t>MarSt</a:t>
              </a:r>
              <a:endParaRPr lang="en-US" altLang="ko-KR" b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C3E2E210-AE77-3E43-99ED-4E1895B98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4114" y="4316346"/>
              <a:ext cx="968375" cy="349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Monotype Sorts" pitchFamily="2" charset="2"/>
                <a:buNone/>
                <a:defRPr sz="1600" b="1">
                  <a:ea typeface="굴림" panose="020B0600000101010101" pitchFamily="50" charset="-127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</a:defRPr>
              </a:lvl5pPr>
              <a:lvl6pPr>
                <a:defRPr>
                  <a:latin typeface="Arial" panose="020B0604020202020204" pitchFamily="34" charset="0"/>
                </a:defRPr>
              </a:lvl6pPr>
              <a:lvl7pPr>
                <a:defRPr>
                  <a:latin typeface="Arial" panose="020B0604020202020204" pitchFamily="34" charset="0"/>
                </a:defRPr>
              </a:lvl7pPr>
              <a:lvl8pPr>
                <a:defRPr>
                  <a:latin typeface="Arial" panose="020B0604020202020204" pitchFamily="34" charset="0"/>
                </a:defRPr>
              </a:lvl8pPr>
              <a:lvl9pPr>
                <a:defRPr>
                  <a:latin typeface="Arial" panose="020B0604020202020204" pitchFamily="34" charset="0"/>
                </a:defRPr>
              </a:lvl9pPr>
            </a:lstStyle>
            <a:p>
              <a:pPr>
                <a:buClr>
                  <a:srgbClr val="ED7D31"/>
                </a:buClr>
              </a:pPr>
              <a:r>
                <a:rPr lang="en-US" altLang="ko-KR" b="0">
                  <a:solidFill>
                    <a:prstClr val="black"/>
                  </a:solidFill>
                  <a:latin typeface="Calibri" panose="020F0502020204030204"/>
                </a:rPr>
                <a:t>TaxInc</a:t>
              </a: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7876F338-23AB-7A42-9682-264335A15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1213" y="5105334"/>
              <a:ext cx="627062" cy="366713"/>
            </a:xfrm>
            <a:prstGeom prst="roundRect">
              <a:avLst>
                <a:gd name="adj" fmla="val 1676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C7F508D3-AB27-C342-8A13-8498346F7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2488" y="5119205"/>
              <a:ext cx="52208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8F6AEB66-1A5E-264A-A4E7-F3F8A676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8963" y="5122797"/>
              <a:ext cx="654050" cy="363537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1D1BF3CF-A18F-CC40-87F6-7FAF1C341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3057" y="5129360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94DB4970-A1C8-D142-9EA0-B124D05E3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13" y="3538471"/>
              <a:ext cx="620596" cy="334962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6B1F11C4-8C20-EB42-981E-E4C2B41FD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148" y="3524183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48025A0D-544C-1C42-A2D9-C50933586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413" y="4343333"/>
              <a:ext cx="632408" cy="33855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C79D49D3-400E-CD46-89F5-E47198569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0698" y="4343333"/>
              <a:ext cx="45878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B1C9663F-7FFB-8E4B-8F3D-151F9E18F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927" y="3060633"/>
              <a:ext cx="45999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Yes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DB17BA2A-FC9C-8644-8516-CCCF4EA06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1838" y="3060633"/>
              <a:ext cx="4429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No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45570875-FA20-BC40-B67D-4BABE4FFB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4501" y="3825808"/>
              <a:ext cx="9302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Married</a:t>
              </a:r>
              <a:r>
                <a:rPr lang="en-US" altLang="ko-KR" sz="1600">
                  <a:solidFill>
                    <a:srgbClr val="E7E6E6"/>
                  </a:solidFill>
                  <a:latin typeface="Calibri" panose="020F0502020204030204"/>
                  <a:ea typeface="굴림" panose="020B0600000101010101" pitchFamily="50" charset="-127"/>
                </a:rPr>
                <a:t> 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A9049ADF-FF80-0747-955B-171D0B37B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3314" y="3788984"/>
              <a:ext cx="923522" cy="491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Single, </a:t>
              </a:r>
            </a:p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Clr>
                  <a:srgbClr val="ED7D31"/>
                </a:buClr>
                <a:buSzPct val="75000"/>
              </a:pPr>
              <a:r>
                <a:rPr lang="en-US" altLang="ko-KR" sz="1600" dirty="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Divorced</a:t>
              </a:r>
              <a:endParaRPr lang="en-US" altLang="ko-KR" sz="1600" dirty="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422D178C-71E2-0741-911A-12011E101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127" y="4646546"/>
              <a:ext cx="6495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&lt; 80K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B1AA9E64-4867-384F-8A89-226A63A9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4952" y="4646546"/>
              <a:ext cx="6495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lang="en-US" altLang="ko-KR" sz="1600">
                  <a:solidFill>
                    <a:prstClr val="black"/>
                  </a:solidFill>
                  <a:latin typeface="Calibri" panose="020F0502020204030204"/>
                  <a:ea typeface="굴림" panose="020B0600000101010101" pitchFamily="50" charset="-127"/>
                </a:rPr>
                <a:t>&gt; 80K</a:t>
              </a:r>
              <a:endParaRPr lang="en-US" altLang="ko-KR" sz="1600">
                <a:solidFill>
                  <a:srgbClr val="E7E6E6"/>
                </a:solidFill>
                <a:latin typeface="Calibri" panose="020F0502020204030204"/>
                <a:ea typeface="굴림" panose="020B0600000101010101" pitchFamily="50" charset="-127"/>
              </a:endParaRP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93CA42A2-A546-0442-93E9-BD218C561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4584" y="1667053"/>
              <a:ext cx="105189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 eaLnBrk="0" hangingPunct="0">
                <a:spcBef>
                  <a:spcPct val="20000"/>
                </a:spcBef>
                <a:buClr>
                  <a:srgbClr val="ED7D31"/>
                </a:buClr>
                <a:buSzPct val="75000"/>
              </a:pPr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분할 노드</a:t>
              </a:r>
              <a:endParaRPr kumimoji="1" lang="en-US" altLang="ko-KR" sz="1600" b="1" dirty="0">
                <a:solidFill>
                  <a:srgbClr val="0000FF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B4C915AB-5BD6-6648-BF4B-43326D4AD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41187" y="2063684"/>
              <a:ext cx="563562" cy="695325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B1F7693D-79EA-B74E-B478-9E8796B03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6027" y="2063684"/>
              <a:ext cx="84137" cy="1304925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69DBFC9F-3E9C-DB41-927C-11D158179C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50700" y="2063683"/>
              <a:ext cx="676478" cy="219075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ko-KR" altLang="en-US" b="1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126090-6E6C-B54E-B948-2AF142DAF300}"/>
                </a:ext>
              </a:extLst>
            </p:cNvPr>
            <p:cNvSpPr txBox="1"/>
            <p:nvPr/>
          </p:nvSpPr>
          <p:spPr>
            <a:xfrm>
              <a:off x="7220330" y="2384438"/>
              <a:ext cx="1533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뿌리 노드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E29908-60B5-294E-A4B2-37594CDF7B9D}"/>
                </a:ext>
              </a:extLst>
            </p:cNvPr>
            <p:cNvSpPr txBox="1"/>
            <p:nvPr/>
          </p:nvSpPr>
          <p:spPr>
            <a:xfrm>
              <a:off x="8298301" y="5602202"/>
              <a:ext cx="1533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0000FF"/>
                  </a:solidFill>
                  <a:latin typeface="Calibri" panose="020F0502020204030204"/>
                  <a:ea typeface="맑은 고딕" panose="020B0503020000020004" pitchFamily="34" charset="-127"/>
                </a:rPr>
                <a:t>최종 노드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2D0A97-D7D8-4D4B-BF81-8531E0F73397}"/>
              </a:ext>
            </a:extLst>
          </p:cNvPr>
          <p:cNvSpPr txBox="1"/>
          <p:nvPr/>
        </p:nvSpPr>
        <p:spPr>
          <a:xfrm>
            <a:off x="5260973" y="3402712"/>
            <a:ext cx="90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latin typeface="+mn-ea"/>
                <a:cs typeface="Calibri" panose="020F0502020204030204" pitchFamily="34" charset="0"/>
              </a:rPr>
              <a:t>?</a:t>
            </a:r>
            <a:endParaRPr kumimoji="1" lang="ko-KR" altLang="en-US" sz="2800" b="1" dirty="0" err="1">
              <a:solidFill>
                <a:srgbClr val="FF0000"/>
              </a:solidFill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1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00214" y="1629781"/>
            <a:ext cx="3659919" cy="1555467"/>
            <a:chOff x="3241040" y="765475"/>
            <a:chExt cx="2651760" cy="1555467"/>
          </a:xfrm>
        </p:grpSpPr>
        <p:sp>
          <p:nvSpPr>
            <p:cNvPr id="6" name="직사각형 5"/>
            <p:cNvSpPr/>
            <p:nvPr/>
          </p:nvSpPr>
          <p:spPr>
            <a:xfrm>
              <a:off x="3241040" y="765475"/>
              <a:ext cx="2651760" cy="15554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362959" y="843614"/>
              <a:ext cx="2407920" cy="1400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ko-KR" altLang="en-US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분류 문제</a:t>
              </a:r>
              <a:endParaRPr lang="en-US" altLang="ko-KR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분할 전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범주 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0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(C0):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10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개 샘플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  <a:p>
              <a:pPr algn="ctr" eaLnBrk="0" hangingPunct="0">
                <a:defRPr/>
              </a:pP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범주 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 (C1):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10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개 샘플</a:t>
              </a:r>
              <a:endParaRPr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0072" y="5502804"/>
            <a:ext cx="524020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ko-KR" altLang="en-US" b="1" dirty="0">
                <a:solidFill>
                  <a:prstClr val="black"/>
                </a:solidFill>
                <a:latin typeface="+mj-ea"/>
                <a:ea typeface="+mj-ea"/>
              </a:rPr>
              <a:t>둘 중 어떤 분할 조건이 샘플 분류에 유리한가</a:t>
            </a:r>
            <a:r>
              <a:rPr lang="en-US" altLang="ko-KR" b="1" dirty="0">
                <a:solidFill>
                  <a:prstClr val="black"/>
                </a:solidFill>
                <a:latin typeface="+mj-ea"/>
                <a:ea typeface="+mj-ea"/>
              </a:rPr>
              <a:t>?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노드의 </a:t>
            </a:r>
            <a:r>
              <a:rPr lang="ko-KR" altLang="en-US" sz="1600" b="1" dirty="0" err="1">
                <a:solidFill>
                  <a:srgbClr val="FF0000"/>
                </a:solidFill>
                <a:latin typeface="+mj-ea"/>
                <a:ea typeface="+mj-ea"/>
              </a:rPr>
              <a:t>불순도를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 측정하는 척도가 필요함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" r="45495"/>
          <a:stretch/>
        </p:blipFill>
        <p:spPr>
          <a:xfrm>
            <a:off x="1208127" y="3475026"/>
            <a:ext cx="4044093" cy="1738000"/>
          </a:xfrm>
          <a:prstGeom prst="rect">
            <a:avLst/>
          </a:prstGeom>
        </p:spPr>
      </p:pic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015182" y="3475026"/>
            <a:ext cx="2908296" cy="2952669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ea typeface="+mj-ea"/>
              </a:rPr>
              <a:t>불순도 척도</a:t>
            </a:r>
            <a:r>
              <a:rPr lang="en-US" altLang="ko-KR" sz="1600" dirty="0">
                <a:ea typeface="+mj-ea"/>
              </a:rPr>
              <a:t> - </a:t>
            </a:r>
            <a:r>
              <a:rPr lang="ko-KR" altLang="en-US" sz="1600" dirty="0">
                <a:ea typeface="+mj-ea"/>
              </a:rPr>
              <a:t>분류 모델</a:t>
            </a:r>
            <a:r>
              <a:rPr lang="en-US" altLang="ko-KR" sz="1600" dirty="0">
                <a:ea typeface="+mj-ea"/>
              </a:rPr>
              <a:t> </a:t>
            </a:r>
            <a:endParaRPr lang="en-US" altLang="ko-KR" sz="1400" b="0" dirty="0">
              <a:ea typeface="+mj-ea"/>
            </a:endParaRPr>
          </a:p>
          <a:p>
            <a:pPr lvl="1"/>
            <a:r>
              <a:rPr lang="ko-KR" altLang="en-US" sz="1400" b="0" dirty="0">
                <a:ea typeface="+mj-ea"/>
              </a:rPr>
              <a:t>지니 계수</a:t>
            </a:r>
            <a:r>
              <a:rPr lang="en-US" altLang="ko-KR" sz="1400" b="0" dirty="0">
                <a:ea typeface="+mj-ea"/>
              </a:rPr>
              <a:t>(Gini Index)</a:t>
            </a:r>
          </a:p>
          <a:p>
            <a:pPr lvl="1"/>
            <a:r>
              <a:rPr lang="ko-KR" altLang="en-US" sz="1400" b="0" dirty="0">
                <a:ea typeface="+mj-ea"/>
              </a:rPr>
              <a:t>엔트로피</a:t>
            </a:r>
            <a:r>
              <a:rPr lang="en-US" altLang="ko-KR" sz="1400" b="0" dirty="0">
                <a:ea typeface="+mj-ea"/>
              </a:rPr>
              <a:t>(Entropy)</a:t>
            </a:r>
          </a:p>
          <a:p>
            <a:pPr lvl="1"/>
            <a:r>
              <a:rPr lang="ko-KR" altLang="en-US" sz="1400" b="0" dirty="0" err="1">
                <a:ea typeface="+mj-ea"/>
              </a:rPr>
              <a:t>오분류율</a:t>
            </a:r>
            <a:r>
              <a:rPr lang="en-US" altLang="ko-KR" sz="1400" b="0" dirty="0">
                <a:ea typeface="+mj-ea"/>
              </a:rPr>
              <a:t> (Misclassification error)</a:t>
            </a:r>
          </a:p>
          <a:p>
            <a:endParaRPr lang="en-US" altLang="ko-KR" sz="1600" dirty="0">
              <a:ea typeface="+mj-ea"/>
            </a:endParaRPr>
          </a:p>
          <a:p>
            <a:r>
              <a:rPr lang="ko-KR" altLang="en-US" sz="1600" dirty="0">
                <a:ea typeface="+mj-ea"/>
              </a:rPr>
              <a:t>불순도 척도</a:t>
            </a:r>
            <a:r>
              <a:rPr lang="en-US" altLang="ko-KR" sz="1600" dirty="0">
                <a:ea typeface="+mj-ea"/>
              </a:rPr>
              <a:t> - </a:t>
            </a:r>
            <a:r>
              <a:rPr lang="ko-KR" altLang="en-US" sz="1600" dirty="0">
                <a:ea typeface="+mj-ea"/>
              </a:rPr>
              <a:t>회귀 모델</a:t>
            </a:r>
            <a:endParaRPr lang="en-US" altLang="ko-KR" sz="1600" dirty="0">
              <a:ea typeface="+mj-ea"/>
            </a:endParaRPr>
          </a:p>
          <a:p>
            <a:pPr lvl="1"/>
            <a:r>
              <a:rPr lang="ko-KR" altLang="en-US" sz="1400" b="0" dirty="0">
                <a:ea typeface="+mj-ea"/>
              </a:rPr>
              <a:t>분산</a:t>
            </a:r>
            <a:r>
              <a:rPr lang="en-US" altLang="ko-KR" sz="1400" b="0" dirty="0">
                <a:ea typeface="+mj-ea"/>
              </a:rPr>
              <a:t>(Variance)</a:t>
            </a:r>
            <a:r>
              <a:rPr lang="en-US" altLang="ko-KR" sz="1400" dirty="0">
                <a:ea typeface="+mj-ea"/>
              </a:rPr>
              <a:t>  </a:t>
            </a:r>
          </a:p>
          <a:p>
            <a:pPr lvl="1"/>
            <a:r>
              <a:rPr lang="ko-KR" altLang="en-US" sz="1400" b="0" dirty="0">
                <a:ea typeface="+mj-ea"/>
              </a:rPr>
              <a:t>오차</a:t>
            </a:r>
            <a:r>
              <a:rPr lang="en-US" altLang="ko-KR" sz="1400" b="0" dirty="0">
                <a:ea typeface="+mj-ea"/>
              </a:rPr>
              <a:t>(Mean</a:t>
            </a:r>
            <a:r>
              <a:rPr lang="ko-KR" altLang="en-US" sz="1400" b="0" dirty="0">
                <a:ea typeface="+mj-ea"/>
              </a:rPr>
              <a:t> </a:t>
            </a:r>
            <a:r>
              <a:rPr lang="en-US" altLang="ko-KR" sz="1400" b="0" dirty="0">
                <a:ea typeface="+mj-ea"/>
              </a:rPr>
              <a:t>Squared</a:t>
            </a:r>
            <a:r>
              <a:rPr lang="ko-KR" altLang="en-US" sz="1400" b="0" dirty="0">
                <a:ea typeface="+mj-ea"/>
              </a:rPr>
              <a:t> </a:t>
            </a:r>
            <a:r>
              <a:rPr lang="en-US" altLang="ko-KR" sz="1400" b="0" dirty="0">
                <a:ea typeface="+mj-ea"/>
              </a:rPr>
              <a:t>Error)</a:t>
            </a:r>
            <a:endParaRPr lang="en-US" altLang="ko-KR" sz="1200" b="0" dirty="0">
              <a:ea typeface="+mj-ea"/>
            </a:endParaRPr>
          </a:p>
          <a:p>
            <a:endParaRPr lang="en-US" altLang="ko-KR" sz="1600" b="0" dirty="0">
              <a:ea typeface="+mj-ea"/>
            </a:endParaRPr>
          </a:p>
          <a:p>
            <a:pPr lvl="1"/>
            <a:endParaRPr lang="en-US" altLang="ko-KR" sz="1400" b="0" dirty="0">
              <a:ea typeface="+mj-ea"/>
            </a:endParaRPr>
          </a:p>
          <a:p>
            <a:pPr lvl="1"/>
            <a:endParaRPr lang="en-US" altLang="ko-KR" sz="1400" b="0" dirty="0">
              <a:ea typeface="+mj-ea"/>
            </a:endParaRPr>
          </a:p>
          <a:p>
            <a:pPr lvl="1"/>
            <a:endParaRPr lang="en-US" altLang="ko-KR" sz="1400" b="0" dirty="0"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571E3B-2820-0547-B325-6921746B7E38}"/>
              </a:ext>
            </a:extLst>
          </p:cNvPr>
          <p:cNvGrpSpPr/>
          <p:nvPr/>
        </p:nvGrpSpPr>
        <p:grpSpPr>
          <a:xfrm>
            <a:off x="6226792" y="1480533"/>
            <a:ext cx="2819400" cy="1579625"/>
            <a:chOff x="6226792" y="2004966"/>
            <a:chExt cx="2819400" cy="1579625"/>
          </a:xfrm>
        </p:grpSpPr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6226792" y="2876705"/>
              <a:ext cx="28194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ko-KR" altLang="en-US" sz="1600" b="1" dirty="0" err="1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비균질</a:t>
              </a:r>
              <a:r>
                <a:rPr lang="en-US" altLang="ko-KR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(Non-homogeneous);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ko-KR" altLang="en-US" sz="1600" b="1" dirty="0" err="1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불순도가</a:t>
              </a:r>
              <a:r>
                <a:rPr lang="ko-KR" altLang="en-US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높음</a:t>
              </a:r>
              <a:endParaRPr lang="en-US" altLang="ko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209902" y="2004966"/>
              <a:ext cx="853180" cy="797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C0: 10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C1: 10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5B69EF-3AC4-8541-9DA4-3BBC22368102}"/>
              </a:ext>
            </a:extLst>
          </p:cNvPr>
          <p:cNvGrpSpPr/>
          <p:nvPr/>
        </p:nvGrpSpPr>
        <p:grpSpPr>
          <a:xfrm>
            <a:off x="8923478" y="1484269"/>
            <a:ext cx="2819400" cy="1575890"/>
            <a:chOff x="8923478" y="2008702"/>
            <a:chExt cx="2819400" cy="1575890"/>
          </a:xfrm>
        </p:grpSpPr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8923478" y="2876706"/>
              <a:ext cx="28194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ko-KR" altLang="en-US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균질</a:t>
              </a:r>
              <a:r>
                <a:rPr lang="en-US" altLang="ko-KR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(Homogeneous);</a:t>
              </a:r>
              <a:r>
                <a:rPr lang="ko-KR" altLang="en-US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</a:t>
              </a:r>
              <a:endParaRPr lang="en-US" altLang="ko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  <a:p>
              <a:pPr algn="ctr" eaLnBrk="0" hangingPunct="0">
                <a:spcBef>
                  <a:spcPct val="50000"/>
                </a:spcBef>
              </a:pPr>
              <a:r>
                <a:rPr lang="ko-KR" altLang="en-US" sz="1600" b="1" dirty="0" err="1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불순도가</a:t>
              </a:r>
              <a:r>
                <a:rPr lang="ko-KR" altLang="en-US" sz="1600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 낮음</a:t>
              </a:r>
              <a:endParaRPr lang="en-US" altLang="ko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906588" y="2008702"/>
              <a:ext cx="853180" cy="797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C0: 20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C1: 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3">
            <a:extLst>
              <a:ext uri="{FF2B5EF4-FFF2-40B4-BE49-F238E27FC236}">
                <a16:creationId xmlns:a16="http://schemas.microsoft.com/office/drawing/2014/main" id="{3DB49AE3-FB71-064D-9CAA-E1BCA27B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786" y="3185248"/>
            <a:ext cx="3455214" cy="259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773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7E16DF-D2EE-1D49-80D2-BDACE43B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3FE64A0-2EBE-CF4B-9C3A-72AFD8CF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7C18FA09-0779-F04F-84CE-B96EA5F18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925" y="1919396"/>
            <a:ext cx="1009650" cy="4540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200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B?</a:t>
            </a:r>
            <a:endParaRPr lang="en-US" altLang="ko-KR" sz="2400">
              <a:latin typeface="Calibri" panose="020F0502020204030204" pitchFamily="34" charset="0"/>
              <a:ea typeface="굴림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C92809D0-C910-6947-8440-E935D9AB6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4250" y="2376596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C355B088-AEAC-BC44-A84E-CB07EB3B4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2325" y="2376596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ED70EF2B-C09C-8947-A613-09FE4F08B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316" y="2491174"/>
            <a:ext cx="485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ko-KR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3F6D0D73-E61D-0447-BE31-B5252041A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0" y="2492484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ko-KR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4EF5F1D-EF20-6640-AC73-76D454E7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25" y="3102084"/>
            <a:ext cx="936625" cy="341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Node N3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8265CFC-CAC7-9343-AE01-AF4C9318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900" y="3102084"/>
            <a:ext cx="936625" cy="341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Node N4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EAE00C56-107F-EB4E-ABE6-DDA6FC04C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843196"/>
            <a:ext cx="1009650" cy="4540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sz="200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A?</a:t>
            </a:r>
            <a:endParaRPr lang="en-US" altLang="ko-KR" sz="2400">
              <a:latin typeface="Calibri" panose="020F0502020204030204" pitchFamily="34" charset="0"/>
              <a:ea typeface="굴림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09EC6CE7-AB1C-6D48-A718-51805ABB1D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39975" y="2300396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A1D66326-8997-474B-B015-B3CDC51954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050" y="2300396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45AFE8A8-7C2D-504B-9F66-264BF4731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041" y="2414974"/>
            <a:ext cx="485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ko-KR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D80D6FC5-F96C-D04E-BB10-3DE86754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2416284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ko-KR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7E9C17EB-BE74-544B-88BB-2BF059840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050" y="3025884"/>
            <a:ext cx="936625" cy="341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Node N1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57721C1-EB30-E047-A6A1-82A7827C8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25" y="3025884"/>
            <a:ext cx="936625" cy="3413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Node N2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879B0A6E-4E85-F74B-AA16-AB9E53733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693" y="1257904"/>
            <a:ext cx="198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ko-KR" altLang="en-US" sz="2000" b="1" dirty="0">
                <a:latin typeface="+mj-ea"/>
                <a:ea typeface="+mj-ea"/>
                <a:cs typeface="Calibri" panose="020F0502020204030204" pitchFamily="34" charset="0"/>
              </a:rPr>
              <a:t>분할 전</a:t>
            </a:r>
            <a:endParaRPr lang="en-US" altLang="ko-KR" sz="2000" b="1" dirty="0">
              <a:latin typeface="+mj-ea"/>
              <a:ea typeface="+mj-ea"/>
              <a:cs typeface="Calibri" panose="020F0502020204030204" pitchFamily="34" charset="0"/>
            </a:endParaRPr>
          </a:p>
        </p:txBody>
      </p:sp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80365CF1-C7DC-C549-957A-98E232C03B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426"/>
              </p:ext>
            </p:extLst>
          </p:nvPr>
        </p:nvGraphicFramePr>
        <p:xfrm>
          <a:off x="1543050" y="3671996"/>
          <a:ext cx="167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Document" r:id="rId3" imgW="3317490" imgH="1395377" progId="Word.Document.8">
                  <p:embed/>
                </p:oleObj>
              </mc:Choice>
              <mc:Fallback>
                <p:oleObj name="Document" r:id="rId3" imgW="3317490" imgH="1395377" progId="Word.Document.8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3671996"/>
                        <a:ext cx="16764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9">
            <a:extLst>
              <a:ext uri="{FF2B5EF4-FFF2-40B4-BE49-F238E27FC236}">
                <a16:creationId xmlns:a16="http://schemas.microsoft.com/office/drawing/2014/main" id="{62FE4FB2-9828-0649-85A1-5B6101A7A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188937"/>
              </p:ext>
            </p:extLst>
          </p:nvPr>
        </p:nvGraphicFramePr>
        <p:xfrm>
          <a:off x="3833813" y="3676759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Document" r:id="rId5" imgW="3324421" imgH="1395017" progId="Word.Document.8">
                  <p:embed/>
                </p:oleObj>
              </mc:Choice>
              <mc:Fallback>
                <p:oleObj name="Document" r:id="rId5" imgW="3324421" imgH="1395017" progId="Word.Document.8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813" y="3676759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0">
            <a:extLst>
              <a:ext uri="{FF2B5EF4-FFF2-40B4-BE49-F238E27FC236}">
                <a16:creationId xmlns:a16="http://schemas.microsoft.com/office/drawing/2014/main" id="{4CC7C376-B327-1E46-9E3C-59E4B45D7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941"/>
              </p:ext>
            </p:extLst>
          </p:nvPr>
        </p:nvGraphicFramePr>
        <p:xfrm>
          <a:off x="6537325" y="3671996"/>
          <a:ext cx="1676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Document" r:id="rId7" imgW="3325066" imgH="1394657" progId="Word.Document.8">
                  <p:embed/>
                </p:oleObj>
              </mc:Choice>
              <mc:Fallback>
                <p:oleObj name="Document" r:id="rId7" imgW="3325066" imgH="1394657" progId="Word.Document.8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325" y="3671996"/>
                        <a:ext cx="16764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>
            <a:extLst>
              <a:ext uri="{FF2B5EF4-FFF2-40B4-BE49-F238E27FC236}">
                <a16:creationId xmlns:a16="http://schemas.microsoft.com/office/drawing/2014/main" id="{3A04C88B-823D-CC40-8CD5-8AB5C0776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32651"/>
              </p:ext>
            </p:extLst>
          </p:nvPr>
        </p:nvGraphicFramePr>
        <p:xfrm>
          <a:off x="5276850" y="1182796"/>
          <a:ext cx="15954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Document" r:id="rId9" imgW="3332642" imgH="1394657" progId="Word.Document.8">
                  <p:embed/>
                </p:oleObj>
              </mc:Choice>
              <mc:Fallback>
                <p:oleObj name="Document" r:id="rId9" imgW="3332642" imgH="1394657" progId="Word.Document.8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1182796"/>
                        <a:ext cx="15954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3">
            <a:extLst>
              <a:ext uri="{FF2B5EF4-FFF2-40B4-BE49-F238E27FC236}">
                <a16:creationId xmlns:a16="http://schemas.microsoft.com/office/drawing/2014/main" id="{4901E229-9C0E-E249-A60F-2873BB4466BC}"/>
              </a:ext>
            </a:extLst>
          </p:cNvPr>
          <p:cNvGrpSpPr>
            <a:grpSpLocks/>
          </p:cNvGrpSpPr>
          <p:nvPr/>
        </p:nvGrpSpPr>
        <p:grpSpPr bwMode="auto">
          <a:xfrm>
            <a:off x="7029451" y="1274343"/>
            <a:ext cx="2967038" cy="369888"/>
            <a:chOff x="3600" y="799"/>
            <a:chExt cx="1869" cy="233"/>
          </a:xfrm>
        </p:grpSpPr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937301B3-F8B8-614C-AFC6-6DB158FDD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91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B00D4D7E-DE0A-B244-B6D7-9C7BFCF7E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3" y="799"/>
              <a:ext cx="14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ko-KR" alt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불순도 </a:t>
              </a:r>
              <a:r>
                <a:rPr kumimoji="1" lang="en-US" altLang="ko-KR" b="1" dirty="0">
                  <a:solidFill>
                    <a:srgbClr val="FF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M0</a:t>
              </a:r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6315A9A2-6CB3-BE42-8E3E-20622EDCA702}"/>
              </a:ext>
            </a:extLst>
          </p:cNvPr>
          <p:cNvGrpSpPr>
            <a:grpSpLocks/>
          </p:cNvGrpSpPr>
          <p:nvPr/>
        </p:nvGrpSpPr>
        <p:grpSpPr bwMode="auto">
          <a:xfrm>
            <a:off x="2076450" y="4433996"/>
            <a:ext cx="8001000" cy="854075"/>
            <a:chOff x="384" y="2832"/>
            <a:chExt cx="5040" cy="538"/>
          </a:xfrm>
        </p:grpSpPr>
        <p:sp>
          <p:nvSpPr>
            <p:cNvPr id="29" name="Text Box 27">
              <a:extLst>
                <a:ext uri="{FF2B5EF4-FFF2-40B4-BE49-F238E27FC236}">
                  <a16:creationId xmlns:a16="http://schemas.microsoft.com/office/drawing/2014/main" id="{91BD232E-332E-7D4A-BF60-B9F24E193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12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ko-KR" sz="2000" b="1" dirty="0">
                  <a:solidFill>
                    <a:srgbClr val="0000FF"/>
                  </a:solidFill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M1</a:t>
              </a:r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5747C79B-C012-DE4A-A98E-3930BE1BD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ko-KR" sz="2000" b="1" dirty="0">
                  <a:solidFill>
                    <a:srgbClr val="0000FF"/>
                  </a:solidFill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M2</a:t>
              </a: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0A7CDD54-F6B0-BA44-9D7B-54CDE5098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ko-KR" sz="2000" b="1" dirty="0">
                  <a:solidFill>
                    <a:srgbClr val="0000FF"/>
                  </a:solidFill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M3</a:t>
              </a:r>
            </a:p>
          </p:txBody>
        </p:sp>
        <p:sp>
          <p:nvSpPr>
            <p:cNvPr id="32" name="Text Box 30">
              <a:extLst>
                <a:ext uri="{FF2B5EF4-FFF2-40B4-BE49-F238E27FC236}">
                  <a16:creationId xmlns:a16="http://schemas.microsoft.com/office/drawing/2014/main" id="{F6A31615-F16F-C14C-B26D-7AD35ACD8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110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ko-KR" sz="2000" b="1" dirty="0">
                  <a:solidFill>
                    <a:srgbClr val="0000FF"/>
                  </a:solidFill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M4</a:t>
              </a:r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91D741BF-A206-C44B-AE77-F9134F170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B09CC0E3-0028-7348-BF83-5212CBFEB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9A2BD2CD-5A7D-F840-BCC5-72C5262CB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7F2C8BE4-D852-454E-A533-4F352403B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832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35">
            <a:extLst>
              <a:ext uri="{FF2B5EF4-FFF2-40B4-BE49-F238E27FC236}">
                <a16:creationId xmlns:a16="http://schemas.microsoft.com/office/drawing/2014/main" id="{1748F604-F30F-E44E-A5C5-1404B38E60F1}"/>
              </a:ext>
            </a:extLst>
          </p:cNvPr>
          <p:cNvGrpSpPr>
            <a:grpSpLocks/>
          </p:cNvGrpSpPr>
          <p:nvPr/>
        </p:nvGrpSpPr>
        <p:grpSpPr bwMode="auto">
          <a:xfrm>
            <a:off x="2211917" y="5331468"/>
            <a:ext cx="7620000" cy="754063"/>
            <a:chOff x="480" y="3408"/>
            <a:chExt cx="4800" cy="475"/>
          </a:xfrm>
        </p:grpSpPr>
        <p:sp>
          <p:nvSpPr>
            <p:cNvPr id="38" name="AutoShape 36">
              <a:extLst>
                <a:ext uri="{FF2B5EF4-FFF2-40B4-BE49-F238E27FC236}">
                  <a16:creationId xmlns:a16="http://schemas.microsoft.com/office/drawing/2014/main" id="{130FF286-5928-FD45-90CE-6FBBD98400E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2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AutoShape 37">
              <a:extLst>
                <a:ext uri="{FF2B5EF4-FFF2-40B4-BE49-F238E27FC236}">
                  <a16:creationId xmlns:a16="http://schemas.microsoft.com/office/drawing/2014/main" id="{60E382EE-4C8B-A54B-BF34-4DAF09B2D8C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416" y="2736"/>
              <a:ext cx="192" cy="1536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400">
              <a:solidFill>
                <a:srgbClr val="1C5A6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38">
              <a:extLst>
                <a:ext uri="{FF2B5EF4-FFF2-40B4-BE49-F238E27FC236}">
                  <a16:creationId xmlns:a16="http://schemas.microsoft.com/office/drawing/2014/main" id="{8EFE5FCA-9573-7F40-AB10-AB58D194B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650"/>
              <a:ext cx="9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ko-KR" alt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불순도 </a:t>
              </a:r>
              <a:r>
                <a:rPr kumimoji="1" lang="en-US" altLang="ko-KR" b="1" dirty="0">
                  <a:solidFill>
                    <a:srgbClr val="FF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M12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7EEE1A-E76A-2245-8AD5-CE3DE51F96E3}"/>
              </a:ext>
            </a:extLst>
          </p:cNvPr>
          <p:cNvGrpSpPr/>
          <p:nvPr/>
        </p:nvGrpSpPr>
        <p:grpSpPr>
          <a:xfrm>
            <a:off x="3829050" y="6126322"/>
            <a:ext cx="4536440" cy="569912"/>
            <a:chOff x="2491899" y="6059092"/>
            <a:chExt cx="4536440" cy="56991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FFE40B0-B1C8-C24F-9EE4-38EC068BC34A}"/>
                </a:ext>
              </a:extLst>
            </p:cNvPr>
            <p:cNvSpPr/>
            <p:nvPr/>
          </p:nvSpPr>
          <p:spPr>
            <a:xfrm>
              <a:off x="2805303" y="6059092"/>
              <a:ext cx="3891694" cy="5699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 Box 40">
              <a:extLst>
                <a:ext uri="{FF2B5EF4-FFF2-40B4-BE49-F238E27FC236}">
                  <a16:creationId xmlns:a16="http://schemas.microsoft.com/office/drawing/2014/main" id="{BB21081E-D8A3-2D41-A6BA-8FFA32B7E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1899" y="6135291"/>
              <a:ext cx="45364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ko-KR" sz="2000" b="1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Gain = M0 – M12 vs.  M0 – M34</a:t>
              </a:r>
            </a:p>
          </p:txBody>
        </p:sp>
      </p:grpSp>
      <p:graphicFrame>
        <p:nvGraphicFramePr>
          <p:cNvPr id="45" name="Object 21">
            <a:extLst>
              <a:ext uri="{FF2B5EF4-FFF2-40B4-BE49-F238E27FC236}">
                <a16:creationId xmlns:a16="http://schemas.microsoft.com/office/drawing/2014/main" id="{95A0B091-7196-8A45-8595-87FEB134D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481444"/>
              </p:ext>
            </p:extLst>
          </p:nvPr>
        </p:nvGraphicFramePr>
        <p:xfrm>
          <a:off x="8788400" y="3682904"/>
          <a:ext cx="163512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Document" r:id="rId11" imgW="3332642" imgH="1394657" progId="Word.Document.8">
                  <p:embed/>
                </p:oleObj>
              </mc:Choice>
              <mc:Fallback>
                <p:oleObj name="Document" r:id="rId11" imgW="3332642" imgH="1394657" progId="Word.Document.8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8400" y="3682904"/>
                        <a:ext cx="163512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0C179E0-512C-9643-9EE2-C5E404445268}"/>
              </a:ext>
            </a:extLst>
          </p:cNvPr>
          <p:cNvSpPr txBox="1"/>
          <p:nvPr/>
        </p:nvSpPr>
        <p:spPr>
          <a:xfrm>
            <a:off x="903817" y="6220004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불순도가</a:t>
            </a:r>
            <a:r>
              <a:rPr kumimoji="1" lang="ko-KR" altLang="en-US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얼만큼 낮아졌는가</a:t>
            </a:r>
            <a:r>
              <a:rPr kumimoji="1" lang="en-US" altLang="ko-KR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?</a:t>
            </a:r>
            <a:endParaRPr kumimoji="1" lang="ko-KR" altLang="en-US" b="1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84896215-BDA0-E946-9398-9EE62A265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5732576"/>
            <a:ext cx="145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ko-KR" altLang="en-US" b="1" dirty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불순도 </a:t>
            </a:r>
            <a:r>
              <a:rPr kumimoji="1" lang="en-US" altLang="ko-KR" b="1" dirty="0">
                <a:solidFill>
                  <a:srgbClr val="FF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M34</a:t>
            </a:r>
          </a:p>
        </p:txBody>
      </p:sp>
    </p:spTree>
    <p:extLst>
      <p:ext uri="{BB962C8B-B14F-4D97-AF65-F5344CB8AC3E}">
        <p14:creationId xmlns:p14="http://schemas.microsoft.com/office/powerpoint/2010/main" val="15693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22866B59-3E4D-4A4C-A3A2-35B0D0CC7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ea typeface="+mn-ea"/>
                  </a:rPr>
                  <a:t>지니계수</a:t>
                </a:r>
                <a:r>
                  <a:rPr lang="en-US" altLang="ko-KR" dirty="0">
                    <a:ea typeface="+mn-ea"/>
                  </a:rPr>
                  <a:t>:</a:t>
                </a:r>
                <a:r>
                  <a:rPr lang="ko-KR" altLang="en-US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>
                        <a:latin typeface="Cambria Math" panose="02040503050406030204" pitchFamily="18" charset="0"/>
                      </a:rPr>
                      <m:t>GINI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ko-KR" altLang="en-US" dirty="0">
                    <a:ea typeface="+mj-ea"/>
                  </a:rPr>
                  <a:t>엔트로피</a:t>
                </a:r>
                <a:r>
                  <a:rPr lang="en-US" altLang="ko-KR" dirty="0">
                    <a:ea typeface="+mj-ea"/>
                  </a:rPr>
                  <a:t>:</a:t>
                </a:r>
                <a:r>
                  <a:rPr lang="ko-KR" altLang="en-US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>
                        <a:latin typeface="Cambria Math" panose="02040503050406030204" pitchFamily="18" charset="0"/>
                        <a:ea typeface="+mj-ea"/>
                      </a:rPr>
                      <m:t>Entropy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  <m:r>
                      <a:rPr lang="en-US" altLang="ko-KR" b="0" i="1">
                        <a:latin typeface="Cambria Math" panose="02040503050406030204" pitchFamily="18" charset="0"/>
                        <a:ea typeface="+mj-ea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</m:e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>
                                <a:latin typeface="Cambria Math" panose="02040503050406030204" pitchFamily="18" charset="0"/>
                                <a:ea typeface="+mj-ea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𝑝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(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|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ko-KR" altLang="en-US" dirty="0">
                    <a:ea typeface="+mj-ea"/>
                  </a:rPr>
                  <a:t> </a:t>
                </a:r>
                <a:endParaRPr lang="en-US" altLang="ko-KR" dirty="0">
                  <a:ea typeface="+mj-ea"/>
                </a:endParaRPr>
              </a:p>
              <a:p>
                <a:pPr marL="685811" lvl="1"/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</m:e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+mj-ea"/>
                    <a:ea typeface="+mj-ea"/>
                  </a:rPr>
                  <a:t>:</a:t>
                </a:r>
                <a:r>
                  <a:rPr lang="ko-KR" altLang="en-US" b="0" dirty="0">
                    <a:latin typeface="+mj-ea"/>
                    <a:ea typeface="+mj-ea"/>
                  </a:rPr>
                  <a:t> 노드 𝑡에서 범주 𝑗의 빈도 </a:t>
                </a:r>
                <a:endParaRPr lang="en-US" altLang="ko-KR" b="0" dirty="0">
                  <a:latin typeface="+mj-ea"/>
                  <a:ea typeface="+mj-ea"/>
                </a:endParaRPr>
              </a:p>
              <a:p>
                <a:pPr marL="685811" lvl="1"/>
                <a:r>
                  <a:rPr lang="ko-KR" altLang="en-US" b="0" dirty="0">
                    <a:latin typeface="+mj-ea"/>
                  </a:rPr>
                  <a:t>모든 샘플이 하나의 범주에 속해 있을 때 최소</a:t>
                </a:r>
                <a:r>
                  <a:rPr lang="en-US" altLang="ko-KR" b="0" dirty="0">
                    <a:latin typeface="+mj-ea"/>
                  </a:rPr>
                  <a:t>;</a:t>
                </a:r>
                <a:r>
                  <a:rPr lang="ko-KR" altLang="en-US" b="0" dirty="0">
                    <a:latin typeface="+mj-ea"/>
                  </a:rPr>
                  <a:t> 불순도 최소</a:t>
                </a:r>
                <a:r>
                  <a:rPr lang="en-US" altLang="ko-KR" b="0" dirty="0">
                    <a:latin typeface="+mj-ea"/>
                  </a:rPr>
                  <a:t>;</a:t>
                </a:r>
                <a:r>
                  <a:rPr lang="ko-KR" altLang="en-US" b="0" dirty="0">
                    <a:latin typeface="+mj-ea"/>
                  </a:rPr>
                  <a:t> 정보량 최소</a:t>
                </a:r>
              </a:p>
              <a:p>
                <a:pPr marL="685811" lvl="1"/>
                <a:r>
                  <a:rPr lang="ko-KR" altLang="en-US" b="0" dirty="0">
                    <a:latin typeface="+mj-ea"/>
                    <a:ea typeface="+mj-ea"/>
                  </a:rPr>
                  <a:t>모든 범주에 샘플이 균등하게 분포되어 있을 때 최대</a:t>
                </a:r>
                <a:r>
                  <a:rPr lang="en-US" altLang="ko-KR" b="0" dirty="0">
                    <a:latin typeface="+mj-ea"/>
                    <a:ea typeface="+mj-ea"/>
                  </a:rPr>
                  <a:t>;</a:t>
                </a:r>
                <a:r>
                  <a:rPr lang="ko-KR" altLang="en-US" b="0" dirty="0">
                    <a:latin typeface="+mj-ea"/>
                    <a:ea typeface="+mj-ea"/>
                  </a:rPr>
                  <a:t> 불순도 최대</a:t>
                </a:r>
                <a:r>
                  <a:rPr lang="en-US" altLang="ko-KR" b="0" dirty="0">
                    <a:latin typeface="+mj-ea"/>
                    <a:ea typeface="+mj-ea"/>
                  </a:rPr>
                  <a:t>;</a:t>
                </a:r>
                <a:r>
                  <a:rPr lang="ko-KR" altLang="en-US" b="0" dirty="0">
                    <a:latin typeface="+mj-ea"/>
                    <a:ea typeface="+mj-ea"/>
                  </a:rPr>
                  <a:t> 정보량 최대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22866B59-3E4D-4A4C-A3A2-35B0D0CC7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6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E5D34B-2FFD-0C48-917D-28015EB1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970F31-FD76-6041-9360-5A150449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8CDC3EE-2B4A-FA47-BBEA-E41B5D7CA6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802752"/>
              </p:ext>
            </p:extLst>
          </p:nvPr>
        </p:nvGraphicFramePr>
        <p:xfrm>
          <a:off x="2544587" y="3365544"/>
          <a:ext cx="22860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Document" r:id="rId4" imgW="3240536" imgH="1357226" progId="Word.Document.8">
                  <p:embed/>
                </p:oleObj>
              </mc:Choice>
              <mc:Fallback>
                <p:oleObj name="Document" r:id="rId4" imgW="3240536" imgH="1357226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87" y="3365544"/>
                        <a:ext cx="22860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1C08EC1-E854-5B42-AB9D-825C3D9DA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86959"/>
              </p:ext>
            </p:extLst>
          </p:nvPr>
        </p:nvGraphicFramePr>
        <p:xfrm>
          <a:off x="2544587" y="5554667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Document" r:id="rId6" imgW="3239280" imgH="1381680" progId="Word.Document.8">
                  <p:embed/>
                </p:oleObj>
              </mc:Choice>
              <mc:Fallback>
                <p:oleObj name="Document" r:id="rId6" imgW="3239280" imgH="1381680" progId="Word.Document.8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87" y="5554667"/>
                        <a:ext cx="2286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CC08EC2-FD77-A242-983D-D47A94C786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253948"/>
              </p:ext>
            </p:extLst>
          </p:nvPr>
        </p:nvGraphicFramePr>
        <p:xfrm>
          <a:off x="2544587" y="4475187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Document" r:id="rId8" imgW="3239280" imgH="1357560" progId="Word.Document.8">
                  <p:embed/>
                </p:oleObj>
              </mc:Choice>
              <mc:Fallback>
                <p:oleObj name="Document" r:id="rId8" imgW="3239280" imgH="1357560" progId="Word.Document.8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587" y="4475187"/>
                        <a:ext cx="2286000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DD9AA176-051B-A84F-BB2B-917ED4D57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87" y="3365544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P(C1) = 0/6 = 0     P(C2) = 6/6 = 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Gini = 1 – P(C1)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 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– P(C2)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= 1 – 0 – 1 = 0 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585B3AED-3394-DD49-8B74-F46F97ADD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87" y="4460105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P(C1) = 1/6          P(C2) = 5/6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Gini = 1 – (1/6)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 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– (5/6)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= 0.278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0220FCC-8E06-F442-89B8-259538DA8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87" y="5554667"/>
            <a:ext cx="5181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P(C1) = 2/6          P(C2) = 4/6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Gini = 1 – (2/6)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 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– (4/6)</a:t>
            </a:r>
            <a:r>
              <a:rPr lang="en-US" altLang="ko-KR" sz="2000" baseline="30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r>
              <a:rPr lang="en-US" altLang="ko-KR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= 0.444</a:t>
            </a:r>
          </a:p>
        </p:txBody>
      </p:sp>
    </p:spTree>
    <p:extLst>
      <p:ext uri="{BB962C8B-B14F-4D97-AF65-F5344CB8AC3E}">
        <p14:creationId xmlns:p14="http://schemas.microsoft.com/office/powerpoint/2010/main" val="349207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13D5F761-5BC2-4C4A-A045-C510CE25D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24744"/>
                <a:ext cx="10972800" cy="511256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지니계수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GAI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ko-KR" altLang="en-US" b="0" i="0">
                            <a:latin typeface="Cambria Math" panose="02040503050406030204" pitchFamily="18" charset="0"/>
                          </a:rPr>
                          <m:t>분할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GINI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=1</m:t>
                        </m:r>
                      </m:sub>
                      <m:sup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 b="0" i="0">
                            <a:latin typeface="Cambria Math" panose="02040503050406030204" pitchFamily="18" charset="0"/>
                            <a:ea typeface="+mj-ea"/>
                          </a:rPr>
                          <m:t>GINI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dirty="0">
                  <a:ea typeface="+mj-ea"/>
                </a:endParaRPr>
              </a:p>
              <a:p>
                <a:r>
                  <a:rPr lang="ko-KR" altLang="en-US" dirty="0"/>
                  <a:t>엔트로피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  <a:ea typeface="+mj-ea"/>
                      </a:rPr>
                      <m:t>GAI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  <a:ea typeface="+mj-ea"/>
                          </a:rPr>
                          <m:t>N</m:t>
                        </m:r>
                      </m:e>
                      <m:sub>
                        <m:r>
                          <a:rPr lang="ko-KR" altLang="en-US" b="0" i="0">
                            <a:latin typeface="Cambria Math" panose="02040503050406030204" pitchFamily="18" charset="0"/>
                          </a:rPr>
                          <m:t>분할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  <a:ea typeface="+mj-ea"/>
                      </a:rPr>
                      <m:t>Entropy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+mj-ea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+mj-ea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+mj-ea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  <a:ea typeface="+mj-ea"/>
                          </a:rPr>
                          <m:t>Entropy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e>
                    </m:d>
                  </m:oMath>
                </a14:m>
                <a:endParaRPr kumimoji="1" lang="en-US" altLang="ko-KR" dirty="0">
                  <a:ea typeface="+mj-ea"/>
                </a:endParaRPr>
              </a:p>
              <a:p>
                <a:pPr marL="660400" lvl="2"/>
                <a:r>
                  <a:rPr lang="ko-KR" altLang="en-US" sz="1600" b="0" dirty="0">
                    <a:ea typeface="+mj-ea"/>
                  </a:rPr>
                  <a:t>부모 노드 </a:t>
                </a: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ea typeface="+mj-ea"/>
                  </a:rPr>
                  <a:t> </a:t>
                </a:r>
                <a:r>
                  <a:rPr lang="ko-KR" altLang="en-US" sz="1600" b="0" dirty="0">
                    <a:ea typeface="+mj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 panose="02040503050406030204" pitchFamily="18" charset="0"/>
                        <a:ea typeface="+mj-ea"/>
                      </a:rPr>
                      <m:t>𝑘</m:t>
                    </m:r>
                  </m:oMath>
                </a14:m>
                <a:r>
                  <a:rPr lang="en-US" altLang="ko-KR" sz="1600" b="0" dirty="0">
                    <a:ea typeface="+mj-ea"/>
                  </a:rPr>
                  <a:t> </a:t>
                </a:r>
                <a:r>
                  <a:rPr lang="ko-KR" altLang="en-US" sz="1600" b="0" dirty="0">
                    <a:ea typeface="+mj-ea"/>
                  </a:rPr>
                  <a:t>개의 분지 형성 </a:t>
                </a:r>
                <a:r>
                  <a:rPr lang="en-US" altLang="ko-KR" sz="1600" b="0" dirty="0">
                    <a:ea typeface="+mj-ea"/>
                  </a:rPr>
                  <a:t>(</a:t>
                </a:r>
                <a:r>
                  <a:rPr lang="ko-KR" altLang="en-US" sz="1600" b="0" dirty="0">
                    <a:ea typeface="+mj-ea"/>
                  </a:rPr>
                  <a:t>예시 </a:t>
                </a: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ko-KR" sz="1600" b="0" dirty="0">
                    <a:ea typeface="+mj-ea"/>
                  </a:rPr>
                  <a:t>)</a:t>
                </a:r>
              </a:p>
              <a:p>
                <a:pPr marL="660400"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+mj-ea"/>
                          </a:rPr>
                          <m:t>𝑛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b="0" dirty="0">
                    <a:ea typeface="+mj-ea"/>
                  </a:rPr>
                  <a:t>:</a:t>
                </a:r>
                <a:r>
                  <a:rPr lang="ko-KR" altLang="en-US" sz="1600" b="0" dirty="0">
                    <a:ea typeface="+mj-ea"/>
                  </a:rPr>
                  <a:t> 분지</a:t>
                </a:r>
                <a:r>
                  <a:rPr lang="en-US" altLang="ko-KR" sz="1600" b="0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>
                        <a:latin typeface="Cambria Math" panose="02040503050406030204" pitchFamily="18" charset="0"/>
                        <a:ea typeface="+mj-ea"/>
                      </a:rPr>
                      <m:t>𝑖</m:t>
                    </m:r>
                  </m:oMath>
                </a14:m>
                <a:r>
                  <a:rPr lang="ko-KR" altLang="en-US" sz="1600" b="0" dirty="0">
                    <a:ea typeface="+mj-ea"/>
                  </a:rPr>
                  <a:t>에서의 샘플 개수</a:t>
                </a:r>
                <a:r>
                  <a:rPr lang="en-US" altLang="ko-KR" sz="1600" b="0" dirty="0">
                    <a:ea typeface="+mj-ea"/>
                  </a:rPr>
                  <a:t>(</a:t>
                </a:r>
                <a:r>
                  <a:rPr lang="ko-KR" altLang="en-US" sz="1600" b="0" dirty="0">
                    <a:ea typeface="+mj-ea"/>
                  </a:rPr>
                  <a:t>예시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=7,</m:t>
                    </m:r>
                    <m:sSub>
                      <m:sSubPr>
                        <m:ctrlPr>
                          <a:rPr lang="en-US" altLang="ko-KR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1600" b="0" dirty="0">
                    <a:ea typeface="+mj-ea"/>
                  </a:rPr>
                  <a:t>)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13D5F761-5BC2-4C4A-A045-C510CE25D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24744"/>
                <a:ext cx="10972800" cy="5112568"/>
              </a:xfrm>
              <a:blipFill>
                <a:blip r:embed="rId3"/>
                <a:stretch>
                  <a:fillRect l="-463" t="-6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858AD1-904F-074D-87EE-562B4C71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9168B12-EF91-304D-BE5D-C4CCC469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graphicFrame>
        <p:nvGraphicFramePr>
          <p:cNvPr id="5" name="Object 11">
            <a:extLst>
              <a:ext uri="{FF2B5EF4-FFF2-40B4-BE49-F238E27FC236}">
                <a16:creationId xmlns:a16="http://schemas.microsoft.com/office/drawing/2014/main" id="{20CD42E7-F6AE-DC43-900D-77BDDCED9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12188"/>
              </p:ext>
            </p:extLst>
          </p:nvPr>
        </p:nvGraphicFramePr>
        <p:xfrm>
          <a:off x="8279450" y="2839219"/>
          <a:ext cx="19812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Document" r:id="rId4" imgW="3177000" imgH="3053520" progId="Word.Document.8">
                  <p:embed/>
                </p:oleObj>
              </mc:Choice>
              <mc:Fallback>
                <p:oleObj name="Document" r:id="rId4" imgW="3177000" imgH="3053520" progId="Word.Document.8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450" y="2839219"/>
                        <a:ext cx="1981200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D44A27E2-2FA7-A649-A142-7EEB52AC5B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4843"/>
              </p:ext>
            </p:extLst>
          </p:nvPr>
        </p:nvGraphicFramePr>
        <p:xfrm>
          <a:off x="5190914" y="5205626"/>
          <a:ext cx="19050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Document" r:id="rId6" imgW="3268797" imgH="2551155" progId="Word.Document.8">
                  <p:embed/>
                </p:oleObj>
              </mc:Choice>
              <mc:Fallback>
                <p:oleObj name="Document" r:id="rId6" imgW="3268797" imgH="2551155" progId="Word.Document.8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914" y="5205626"/>
                        <a:ext cx="1905000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3">
            <a:extLst>
              <a:ext uri="{FF2B5EF4-FFF2-40B4-BE49-F238E27FC236}">
                <a16:creationId xmlns:a16="http://schemas.microsoft.com/office/drawing/2014/main" id="{F0F1E1AB-6E8E-5745-BA8D-AD6BD0F93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933" y="4555406"/>
            <a:ext cx="2438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Gini(N1) </a:t>
            </a:r>
            <a:b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= 1 – (5/7)</a:t>
            </a:r>
            <a:r>
              <a:rPr lang="en-US" altLang="ko-KR" baseline="300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2 </a:t>
            </a: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– (2/7)</a:t>
            </a:r>
            <a:r>
              <a:rPr lang="en-US" altLang="ko-KR" baseline="300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b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= 0.408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0B7307-8458-4341-9AEB-71447AF5D7B4}"/>
              </a:ext>
            </a:extLst>
          </p:cNvPr>
          <p:cNvGrpSpPr/>
          <p:nvPr/>
        </p:nvGrpSpPr>
        <p:grpSpPr>
          <a:xfrm>
            <a:off x="7443893" y="5615418"/>
            <a:ext cx="3515360" cy="1076743"/>
            <a:chOff x="5344159" y="5424943"/>
            <a:chExt cx="3515360" cy="107674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18070C-A163-1549-87B7-2D11BFD7B7B3}"/>
                </a:ext>
              </a:extLst>
            </p:cNvPr>
            <p:cNvSpPr/>
            <p:nvPr/>
          </p:nvSpPr>
          <p:spPr>
            <a:xfrm>
              <a:off x="5344159" y="5424943"/>
              <a:ext cx="3515360" cy="107674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005F214B-EC00-E541-9BDA-DF760BE0C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963" y="5455482"/>
              <a:ext cx="3393721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Gini(Children) </a:t>
              </a:r>
              <a:b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= 7/12 * 0.408 + 5/12 * 0.32</a:t>
              </a:r>
              <a:b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= 0.371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84136B-96C1-DC4D-9F12-3B0BE1585A23}"/>
              </a:ext>
            </a:extLst>
          </p:cNvPr>
          <p:cNvGrpSpPr/>
          <p:nvPr/>
        </p:nvGrpSpPr>
        <p:grpSpPr>
          <a:xfrm>
            <a:off x="4619414" y="2914625"/>
            <a:ext cx="3124200" cy="1524000"/>
            <a:chOff x="609600" y="1864360"/>
            <a:chExt cx="3124200" cy="1524000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FE3BAC5F-ADBD-B141-A152-E90357BBA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1864360"/>
              <a:ext cx="1009650" cy="45402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ko-KR" sz="2000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B?</a:t>
              </a:r>
              <a:endParaRPr lang="en-US" altLang="ko-KR" sz="24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4C15DE34-8D25-084B-87AA-6D065441D3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5525" y="2321560"/>
              <a:ext cx="1108075" cy="725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6995CB52-6CB7-5442-AF22-B28C61EED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2321560"/>
              <a:ext cx="1184275" cy="725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F8F8CA48-862C-1A40-99F6-E6A074740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91" y="2436138"/>
              <a:ext cx="48551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ko-KR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Yes</a:t>
              </a: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ACA2D80A-AF8F-D844-8C4E-9C1FA4E21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5664" y="2436138"/>
              <a:ext cx="45557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ko-KR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No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6684D0DC-66A0-774C-B5A8-51D768926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047048"/>
              <a:ext cx="936625" cy="3413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ko-KR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Node N1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9058878B-5C36-B147-BE31-4EFADE820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175" y="3047048"/>
              <a:ext cx="936625" cy="34131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ko-KR" dirty="0">
                  <a:latin typeface="Calibri" panose="020F0502020204030204" pitchFamily="34" charset="0"/>
                  <a:ea typeface="굴림" panose="020B0600000101010101" pitchFamily="50" charset="-127"/>
                  <a:cs typeface="Calibri" panose="020F0502020204030204" pitchFamily="34" charset="0"/>
                </a:rPr>
                <a:t>Node N2</a:t>
              </a:r>
            </a:p>
          </p:txBody>
        </p:sp>
      </p:grp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7185ABC6-5ABE-1341-9042-E4E5BF9FB39E}"/>
              </a:ext>
            </a:extLst>
          </p:cNvPr>
          <p:cNvCxnSpPr>
            <a:cxnSpLocks/>
          </p:cNvCxnSpPr>
          <p:nvPr/>
        </p:nvCxnSpPr>
        <p:spPr>
          <a:xfrm>
            <a:off x="6664114" y="3065755"/>
            <a:ext cx="1615336" cy="1135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5">
            <a:extLst>
              <a:ext uri="{FF2B5EF4-FFF2-40B4-BE49-F238E27FC236}">
                <a16:creationId xmlns:a16="http://schemas.microsoft.com/office/drawing/2014/main" id="{73777E1E-429B-6B44-8B96-55694E9D3519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5087727" y="4438625"/>
            <a:ext cx="1131888" cy="71636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7">
            <a:extLst>
              <a:ext uri="{FF2B5EF4-FFF2-40B4-BE49-F238E27FC236}">
                <a16:creationId xmlns:a16="http://schemas.microsoft.com/office/drawing/2014/main" id="{1EA4A33E-3FDE-4C49-844B-79EF90759D96}"/>
              </a:ext>
            </a:extLst>
          </p:cNvPr>
          <p:cNvCxnSpPr>
            <a:cxnSpLocks/>
          </p:cNvCxnSpPr>
          <p:nvPr/>
        </p:nvCxnSpPr>
        <p:spPr>
          <a:xfrm flipV="1">
            <a:off x="6877051" y="4470376"/>
            <a:ext cx="468313" cy="70485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D24D8C-E20C-F84E-B12B-6BEDD25D37CF}"/>
              </a:ext>
            </a:extLst>
          </p:cNvPr>
          <p:cNvSpPr/>
          <p:nvPr/>
        </p:nvSpPr>
        <p:spPr>
          <a:xfrm>
            <a:off x="5892800" y="5535361"/>
            <a:ext cx="631371" cy="70031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BD8532-3AD7-964F-9ECB-DC6DD2FE33BB}"/>
              </a:ext>
            </a:extLst>
          </p:cNvPr>
          <p:cNvSpPr/>
          <p:nvPr/>
        </p:nvSpPr>
        <p:spPr>
          <a:xfrm>
            <a:off x="6485468" y="5535362"/>
            <a:ext cx="597920" cy="70031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1BCE5F-909C-264A-AA5F-C93D31B23053}"/>
              </a:ext>
            </a:extLst>
          </p:cNvPr>
          <p:cNvSpPr/>
          <p:nvPr/>
        </p:nvSpPr>
        <p:spPr>
          <a:xfrm>
            <a:off x="2839298" y="4537607"/>
            <a:ext cx="2147759" cy="95892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94DF7D-2333-E04E-B527-1F2DC69B0A58}"/>
              </a:ext>
            </a:extLst>
          </p:cNvPr>
          <p:cNvSpPr/>
          <p:nvPr/>
        </p:nvSpPr>
        <p:spPr>
          <a:xfrm>
            <a:off x="7537697" y="4500621"/>
            <a:ext cx="2090420" cy="99591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1A047C-46C5-4E4A-B110-A34DC0F69514}"/>
              </a:ext>
            </a:extLst>
          </p:cNvPr>
          <p:cNvSpPr/>
          <p:nvPr/>
        </p:nvSpPr>
        <p:spPr>
          <a:xfrm>
            <a:off x="7643580" y="4526809"/>
            <a:ext cx="226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Gini(N2) </a:t>
            </a:r>
            <a:b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= 1 – (1/5)</a:t>
            </a:r>
            <a:r>
              <a:rPr lang="en-US" altLang="ko-KR" baseline="300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2 </a:t>
            </a: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– (4/5)</a:t>
            </a:r>
            <a:r>
              <a:rPr lang="en-US" altLang="ko-KR" baseline="300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 </a:t>
            </a:r>
            <a:b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= 0.32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내용 개체 틀 1">
                <a:extLst>
                  <a:ext uri="{FF2B5EF4-FFF2-40B4-BE49-F238E27FC236}">
                    <a16:creationId xmlns:a16="http://schemas.microsoft.com/office/drawing/2014/main" id="{E1F4A2FA-F2C7-584B-BE94-9D14061DB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229" y="1024335"/>
                <a:ext cx="5336452" cy="13599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891" indent="-342891" algn="l" defTabSz="914377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  <a:buFont typeface="Wingdings" charset="2"/>
                  <a:buChar char="§"/>
                  <a:defRPr sz="18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lvl1pPr>
                <a:lvl2pPr marL="742932" indent="-285744" algn="l" defTabSz="914377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tx2">
                      <a:lumMod val="50000"/>
                    </a:schemeClr>
                  </a:buClr>
                  <a:buSzPct val="110000"/>
                  <a:buFont typeface="Arial" charset="0"/>
                  <a:buChar char="•"/>
                  <a:defRPr sz="16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SzPct val="110000"/>
                  <a:buFont typeface=".AppleSystemUIFont" charset="-120"/>
                  <a:buChar char="-"/>
                  <a:defRPr sz="1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lvl3pPr>
                <a:lvl4pPr marL="1600160" indent="-228594" algn="l" defTabSz="914377" rtl="0" eaLnBrk="1" latinLnBrk="1" hangingPunct="1">
                  <a:lnSpc>
                    <a:spcPct val="120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1200" b="1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 pitchFamily="34" charset="0"/>
                  <a:buChar char="»"/>
                  <a:defRPr sz="12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lvl5pPr>
                <a:lvl6pPr marL="2514537" indent="-228594" algn="l" defTabSz="914377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분산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GAI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분할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ko-KR" altLang="en-US" dirty="0">
                  <a:ea typeface="+mj-ea"/>
                </a:endParaRPr>
              </a:p>
              <a:p>
                <a:r>
                  <a:rPr lang="ko-KR" altLang="en-US" dirty="0"/>
                  <a:t>오차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>
                        <a:latin typeface="Cambria Math" panose="02040503050406030204" pitchFamily="18" charset="0"/>
                      </a:rPr>
                      <m:t>GAI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분할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MSE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MSE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1600" b="0" dirty="0">
                  <a:ea typeface="+mj-ea"/>
                </a:endParaRPr>
              </a:p>
            </p:txBody>
          </p:sp>
        </mc:Choice>
        <mc:Fallback xmlns="">
          <p:sp>
            <p:nvSpPr>
              <p:cNvPr id="29" name="내용 개체 틀 1">
                <a:extLst>
                  <a:ext uri="{FF2B5EF4-FFF2-40B4-BE49-F238E27FC236}">
                    <a16:creationId xmlns:a16="http://schemas.microsoft.com/office/drawing/2014/main" id="{E1F4A2FA-F2C7-584B-BE94-9D14061D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229" y="1024335"/>
                <a:ext cx="5336452" cy="1359913"/>
              </a:xfrm>
              <a:prstGeom prst="rect">
                <a:avLst/>
              </a:prstGeom>
              <a:blipFill>
                <a:blip r:embed="rId8"/>
                <a:stretch>
                  <a:fillRect l="-713" t="-15741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DB7EE4-4A14-2B48-AAB8-BD57D3A7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카테고리에 따라 분할 기준을 구성</a:t>
            </a:r>
            <a:endParaRPr kumimoji="1" lang="en-US" altLang="ko-KR" dirty="0"/>
          </a:p>
          <a:p>
            <a:pPr lvl="1"/>
            <a:r>
              <a:rPr kumimoji="1" lang="ko-KR" altLang="en-US" b="0" dirty="0"/>
              <a:t>다중 분할 </a:t>
            </a:r>
            <a:r>
              <a:rPr kumimoji="1" lang="en-US" altLang="ko-KR" b="0" dirty="0"/>
              <a:t>vs. </a:t>
            </a:r>
            <a:r>
              <a:rPr kumimoji="1" lang="ko-KR" altLang="en-US" b="0" dirty="0"/>
              <a:t>이중 분할</a:t>
            </a:r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  <a:p>
            <a:pPr lvl="1"/>
            <a:endParaRPr kumimoji="1" lang="en-US" altLang="ko-KR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82D74C-5AB4-7F43-B4A3-8E6CC8F9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6B9A2A4-95F1-D748-A9B8-42C1861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이산형</a:t>
            </a:r>
            <a:r>
              <a:rPr lang="ko-KR" altLang="en-US" dirty="0"/>
              <a:t> 변수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EB7728-65F3-E346-9E96-3304397D63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47465"/>
              </p:ext>
            </p:extLst>
          </p:nvPr>
        </p:nvGraphicFramePr>
        <p:xfrm>
          <a:off x="5420360" y="3125152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Document" r:id="rId4" imgW="5848560" imgH="4005360" progId="Word.Document.8">
                  <p:embed/>
                </p:oleObj>
              </mc:Choice>
              <mc:Fallback>
                <p:oleObj name="Document" r:id="rId4" imgW="5848560" imgH="4005360" progId="Word.Document.8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0360" y="3125152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D02348-1288-E04F-A615-238A2F3DDE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300602"/>
              </p:ext>
            </p:extLst>
          </p:nvPr>
        </p:nvGraphicFramePr>
        <p:xfrm>
          <a:off x="7915910" y="3125152"/>
          <a:ext cx="260985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Document" r:id="rId6" imgW="5848560" imgH="4005360" progId="Word.Document.8">
                  <p:embed/>
                </p:oleObj>
              </mc:Choice>
              <mc:Fallback>
                <p:oleObj name="Document" r:id="rId6" imgW="5848560" imgH="4005360" progId="Word.Document.8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910" y="3125152"/>
                        <a:ext cx="260985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6846994-CF6A-E54F-A213-806A1F6E4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15646"/>
              </p:ext>
            </p:extLst>
          </p:nvPr>
        </p:nvGraphicFramePr>
        <p:xfrm>
          <a:off x="1237932" y="3125152"/>
          <a:ext cx="27447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Document" r:id="rId8" imgW="6205680" imgH="3191040" progId="Word.Document.8">
                  <p:embed/>
                </p:oleObj>
              </mc:Choice>
              <mc:Fallback>
                <p:oleObj name="Document" r:id="rId8" imgW="6205680" imgH="3191040" progId="Word.Document.8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7932" y="3125152"/>
                        <a:ext cx="27447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7">
            <a:extLst>
              <a:ext uri="{FF2B5EF4-FFF2-40B4-BE49-F238E27FC236}">
                <a16:creationId xmlns:a16="http://schemas.microsoft.com/office/drawing/2014/main" id="{E00FEBE2-9723-4E4A-A5E3-D894173DF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9360" y="2783840"/>
            <a:ext cx="13142" cy="308864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4C9B06E-4608-174B-B411-DF212B663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58" y="4774516"/>
            <a:ext cx="268054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다중 분할</a:t>
            </a:r>
            <a:endParaRPr kumimoji="1"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카테고리 개수</a:t>
            </a:r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ko-K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1"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만큼 분지</a:t>
            </a:r>
            <a:r>
              <a:rPr kumimoji="1"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2979C9D8-0A73-544C-94D5-78F5A303A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1851" y="4774516"/>
            <a:ext cx="43934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kumimoji="1"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이중 분할 </a:t>
            </a:r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0" algn="ctr" eaLnBrk="0" hangingPunct="0"/>
            <a:r>
              <a:rPr kumimoji="1"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ko-KR" sz="1600" b="1" i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kumimoji="1"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6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ko-KR" altLang="en-US" sz="1600" b="1" baseline="-25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ko-KR" altLang="en-US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개의 분할 기준 중 불순도 최소인 기준 선택</a:t>
            </a:r>
            <a:r>
              <a:rPr kumimoji="1"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13007F0-FE8B-F04B-8FF5-1F73899B0371}"/>
                  </a:ext>
                </a:extLst>
              </p:cNvPr>
              <p:cNvSpPr/>
              <p:nvPr/>
            </p:nvSpPr>
            <p:spPr>
              <a:xfrm>
                <a:off x="1431573" y="5523584"/>
                <a:ext cx="2357505" cy="841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INFO</m:t>
                        </m:r>
                      </m:e>
                      <m:sub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분할</m:t>
                        </m:r>
                      </m:sub>
                    </m:sSub>
                  </m:oMath>
                </a14:m>
                <a:r>
                  <a:rPr lang="ko-KR" alt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endParaRPr lang="en-US" altLang="ko-KR" sz="1200" dirty="0"/>
              </a:p>
              <a:p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GAIN</m:t>
                          </m:r>
                        </m:e>
                        <m:sub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분할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 panose="02040503050406030204" pitchFamily="18" charset="0"/>
                            </a:rPr>
                            <m:t>INFO</m:t>
                          </m:r>
                        </m:e>
                        <m:sub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분할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13007F0-FE8B-F04B-8FF5-1F73899B0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73" y="5523584"/>
                <a:ext cx="2357505" cy="841512"/>
              </a:xfrm>
              <a:prstGeom prst="rect">
                <a:avLst/>
              </a:prstGeom>
              <a:blipFill>
                <a:blip r:embed="rId10"/>
                <a:stretch>
                  <a:fillRect t="-40299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32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어떻게 분할하는가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연속형</a:t>
            </a:r>
            <a:r>
              <a:rPr lang="ko-KR" altLang="en-US" dirty="0"/>
              <a:t> 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1982" y="2119951"/>
            <a:ext cx="12041189" cy="3444875"/>
            <a:chOff x="-208" y="2621"/>
            <a:chExt cx="7585" cy="2170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6231620"/>
                </p:ext>
              </p:extLst>
            </p:nvPr>
          </p:nvGraphicFramePr>
          <p:xfrm>
            <a:off x="846" y="2621"/>
            <a:ext cx="6531" cy="2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" name="Document" r:id="rId3" imgW="10585440" imgH="3557880" progId="Word.Document.8">
                    <p:embed/>
                  </p:oleObj>
                </mc:Choice>
                <mc:Fallback>
                  <p:oleObj name="Document" r:id="rId3" imgW="10585440" imgH="3557880" progId="Word.Document.8">
                    <p:embed/>
                    <p:pic>
                      <p:nvPicPr>
                        <p:cNvPr id="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" y="2621"/>
                          <a:ext cx="6531" cy="2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211" y="3229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337" y="3345"/>
              <a:ext cx="1066" cy="194"/>
              <a:chOff x="337" y="3249"/>
              <a:chExt cx="1066" cy="194"/>
            </a:xfrm>
          </p:grpSpPr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337" y="3249"/>
                <a:ext cx="8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9271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917575" defTabSz="9271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31875" defTabSz="9271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9271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9271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9271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9271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9271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9271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hangingPunct="0">
                  <a:spcBef>
                    <a:spcPct val="20000"/>
                  </a:spcBef>
                  <a:buClr>
                    <a:schemeClr val="accent2"/>
                  </a:buClr>
                  <a:buFont typeface="Monotype Sorts" pitchFamily="2" charset="2"/>
                  <a:buNone/>
                </a:pPr>
                <a:r>
                  <a:rPr lang="ko-KR" altLang="en-US" sz="1400" b="1" dirty="0">
                    <a:latin typeface="+mj-ea"/>
                    <a:ea typeface="+mj-ea"/>
                  </a:rPr>
                  <a:t>분할 기준 대상</a:t>
                </a:r>
                <a:endParaRPr lang="en-US" altLang="ko-KR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>
                <a:off x="1211" y="3331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-208" y="3041"/>
              <a:ext cx="141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 eaLnBrk="0" hangingPunct="0">
                <a:spcBef>
                  <a:spcPct val="50000"/>
                </a:spcBef>
              </a:pPr>
              <a:r>
                <a:rPr lang="ko-KR" altLang="en-US" sz="1400" b="1" dirty="0">
                  <a:latin typeface="+mj-ea"/>
                  <a:ea typeface="+mj-ea"/>
                </a:rPr>
                <a:t>학습 데이터에 있던 값들을 오름차순으로 정렬</a:t>
              </a:r>
              <a:endParaRPr lang="en-US" altLang="ko-KR" sz="14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994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17487-135D-5C41-A8EF-BF4F78BD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13650A-56BB-A34C-811A-2C7DCE78E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4"/>
          <a:stretch/>
        </p:blipFill>
        <p:spPr>
          <a:xfrm>
            <a:off x="6879587" y="1696277"/>
            <a:ext cx="4372053" cy="45882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D3660B-0958-C445-B25A-F326B7192076}"/>
              </a:ext>
            </a:extLst>
          </p:cNvPr>
          <p:cNvSpPr/>
          <p:nvPr/>
        </p:nvSpPr>
        <p:spPr>
          <a:xfrm>
            <a:off x="6264205" y="1139537"/>
            <a:ext cx="5602816" cy="317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여러 개의 의사결정나무의 집합체로 숲을 만들어보자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6F4848-3BC4-404D-9866-9BD935F83ECD}"/>
              </a:ext>
            </a:extLst>
          </p:cNvPr>
          <p:cNvSpPr/>
          <p:nvPr/>
        </p:nvSpPr>
        <p:spPr>
          <a:xfrm>
            <a:off x="590214" y="1139536"/>
            <a:ext cx="4857420" cy="317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하나의 의사결정나무는 데이터에 너무 민감해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D5A249-EA34-3C4E-83BA-7E5AE9BD6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35"/>
          <a:stretch/>
        </p:blipFill>
        <p:spPr>
          <a:xfrm>
            <a:off x="1276652" y="1862123"/>
            <a:ext cx="3887957" cy="4588231"/>
          </a:xfrm>
          <a:prstGeom prst="rect">
            <a:avLst/>
          </a:prstGeom>
        </p:spPr>
      </p:pic>
      <p:sp>
        <p:nvSpPr>
          <p:cNvPr id="10" name="Line 7">
            <a:extLst>
              <a:ext uri="{FF2B5EF4-FFF2-40B4-BE49-F238E27FC236}">
                <a16:creationId xmlns:a16="http://schemas.microsoft.com/office/drawing/2014/main" id="{6A40480B-5973-7245-8FF1-999FC2884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4817" y="1139535"/>
            <a:ext cx="0" cy="5310819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692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331F6A-4C74-E843-BD95-C7DB379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7CA164-D5CF-464F-AF91-EFA5C2AA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어떻게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(Bagging;</a:t>
            </a:r>
            <a:r>
              <a:rPr lang="ko-KR" altLang="en-US" dirty="0"/>
              <a:t> </a:t>
            </a:r>
            <a:r>
              <a:rPr lang="en-US" altLang="ko-KR" dirty="0"/>
              <a:t>Bootstrap Aggregating)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67151-67BB-1440-B07E-DFFC9B896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8"/>
          <a:stretch/>
        </p:blipFill>
        <p:spPr>
          <a:xfrm>
            <a:off x="1185725" y="1988214"/>
            <a:ext cx="3807852" cy="45046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699B1E-D41B-424E-A3A4-D90C6DAC9578}"/>
              </a:ext>
            </a:extLst>
          </p:cNvPr>
          <p:cNvSpPr/>
          <p:nvPr/>
        </p:nvSpPr>
        <p:spPr>
          <a:xfrm>
            <a:off x="5676623" y="1147006"/>
            <a:ext cx="6186309" cy="594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하나의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에서 중복을 허용하여 랜덤 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샘플링하여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여러개의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구성해보자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4C50C0-BEFB-B747-B866-F2750E57EFDD}"/>
              </a:ext>
            </a:extLst>
          </p:cNvPr>
          <p:cNvSpPr/>
          <p:nvPr/>
        </p:nvSpPr>
        <p:spPr>
          <a:xfrm>
            <a:off x="1076921" y="1285506"/>
            <a:ext cx="4025461" cy="317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하나의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만 사용해서 그래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AA67C4-239B-6646-BAB7-92EC7E28A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8"/>
          <a:stretch/>
        </p:blipFill>
        <p:spPr>
          <a:xfrm>
            <a:off x="6530501" y="1947873"/>
            <a:ext cx="4478552" cy="450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3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D22DE6-8B71-DE42-95A1-A745F9B6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069579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sz="2200" dirty="0"/>
              <a:t>이론 강의</a:t>
            </a:r>
            <a:endParaRPr kumimoji="1" lang="en-US" altLang="ko-KR" sz="2200" dirty="0"/>
          </a:p>
          <a:p>
            <a:pPr lvl="1"/>
            <a:r>
              <a:rPr kumimoji="1" lang="en-US" altLang="ko-KR" sz="2000" b="0" dirty="0"/>
              <a:t>Chapter 0:</a:t>
            </a:r>
            <a:r>
              <a:rPr kumimoji="1" lang="ko-KR" altLang="en-US" sz="2000" b="0" dirty="0"/>
              <a:t> 데이터 마이닝 개요 및 데이터베이스에서 지식 탐사 개요 </a:t>
            </a:r>
            <a:endParaRPr kumimoji="1" lang="en-US" altLang="ko-KR" sz="2000" b="0" dirty="0"/>
          </a:p>
          <a:p>
            <a:pPr lvl="1"/>
            <a:r>
              <a:rPr kumimoji="1" lang="en-US" altLang="ko-KR" sz="2000" b="0" dirty="0"/>
              <a:t>Chapter</a:t>
            </a:r>
            <a:r>
              <a:rPr kumimoji="1" lang="ko-KR" altLang="en-US" sz="2000" b="0" dirty="0"/>
              <a:t> </a:t>
            </a:r>
            <a:r>
              <a:rPr kumimoji="1" lang="en-US" altLang="ko-KR" sz="2000" b="0" dirty="0"/>
              <a:t>1:</a:t>
            </a:r>
            <a:r>
              <a:rPr kumimoji="1" lang="ko-KR" altLang="en-US" sz="2000" b="0" dirty="0"/>
              <a:t> 데이터 탐색</a:t>
            </a:r>
            <a:endParaRPr kumimoji="1" lang="en-US" altLang="ko-KR" sz="2000" b="0" dirty="0"/>
          </a:p>
          <a:p>
            <a:pPr lvl="1"/>
            <a:r>
              <a:rPr kumimoji="1" lang="en-US" altLang="ko-KR" sz="2000" b="0" dirty="0"/>
              <a:t>Chapter 2: </a:t>
            </a:r>
            <a:r>
              <a:rPr kumimoji="1" lang="ko-KR" altLang="en-US" sz="2000" b="0" dirty="0"/>
              <a:t>데이터 전처리</a:t>
            </a:r>
            <a:endParaRPr kumimoji="1" lang="en-US" altLang="ko-KR" sz="2000" b="0" dirty="0"/>
          </a:p>
          <a:p>
            <a:pPr lvl="1"/>
            <a:r>
              <a:rPr kumimoji="1" lang="en-US" altLang="ko-KR" sz="2000" b="0" dirty="0"/>
              <a:t>Chapter 3: </a:t>
            </a:r>
            <a:r>
              <a:rPr kumimoji="1" lang="ko-KR" altLang="en-US" sz="2000" b="0" dirty="0"/>
              <a:t>데이터 모델링</a:t>
            </a:r>
            <a:r>
              <a:rPr kumimoji="1" lang="en-US" altLang="ko-KR" sz="2000" b="0" dirty="0"/>
              <a:t>(</a:t>
            </a:r>
            <a:r>
              <a:rPr kumimoji="1" lang="ko-KR" altLang="en-US" sz="2000" b="0" dirty="0"/>
              <a:t>앙상블 기법</a:t>
            </a:r>
            <a:r>
              <a:rPr kumimoji="1" lang="en-US" altLang="ko-KR" sz="2000" b="0" dirty="0"/>
              <a:t>)</a:t>
            </a:r>
          </a:p>
          <a:p>
            <a:pPr lvl="1"/>
            <a:r>
              <a:rPr kumimoji="1" lang="en-US" altLang="ko-KR" sz="2000" b="0" dirty="0"/>
              <a:t>Chapter 4: </a:t>
            </a:r>
            <a:r>
              <a:rPr kumimoji="1" lang="ko-KR" altLang="en-US" sz="2000" b="0" dirty="0"/>
              <a:t>데이터 분석 평가</a:t>
            </a:r>
            <a:endParaRPr kumimoji="1" lang="en-US" altLang="ko-KR" sz="2000" b="0" dirty="0"/>
          </a:p>
          <a:p>
            <a:endParaRPr kumimoji="1" lang="en-US" altLang="ko-KR" sz="2200" dirty="0"/>
          </a:p>
          <a:p>
            <a:r>
              <a:rPr kumimoji="1" lang="ko-KR" altLang="en-US" sz="2200" dirty="0"/>
              <a:t>리얼월드 데이터 분석 예시</a:t>
            </a:r>
            <a:endParaRPr kumimoji="1" lang="en-US" altLang="ko-KR" sz="2200" dirty="0"/>
          </a:p>
          <a:p>
            <a:pPr lvl="1"/>
            <a:r>
              <a:rPr kumimoji="1" lang="ko-KR" altLang="en-US" sz="2000" b="0" dirty="0"/>
              <a:t>압연 공정 </a:t>
            </a:r>
            <a:r>
              <a:rPr kumimoji="1" lang="ko-KR" altLang="en-US" sz="2000" b="0" dirty="0" err="1"/>
              <a:t>롤토크</a:t>
            </a:r>
            <a:r>
              <a:rPr kumimoji="1" lang="ko-KR" altLang="en-US" sz="2000" b="0" dirty="0"/>
              <a:t> 제어</a:t>
            </a:r>
            <a:endParaRPr kumimoji="1" lang="en-US" altLang="ko-KR" sz="2000" b="0" dirty="0"/>
          </a:p>
          <a:p>
            <a:pPr lvl="1"/>
            <a:r>
              <a:rPr kumimoji="1" lang="ko-KR" altLang="en-US" sz="2000" b="0" dirty="0"/>
              <a:t>윤활기유 품질 예측</a:t>
            </a:r>
            <a:endParaRPr kumimoji="1" lang="en-US" altLang="ko-KR" sz="2000" b="0" dirty="0"/>
          </a:p>
          <a:p>
            <a:pPr lvl="1"/>
            <a:r>
              <a:rPr lang="ko-KR" altLang="en-US" sz="2000" b="0" dirty="0">
                <a:latin typeface="+mj-ea"/>
              </a:rPr>
              <a:t>센서 기반 혼합 </a:t>
            </a:r>
            <a:r>
              <a:rPr kumimoji="1" lang="ko-KR" altLang="en-US" sz="2000" b="0" dirty="0">
                <a:latin typeface="+mj-ea"/>
              </a:rPr>
              <a:t>가스 탐지</a:t>
            </a:r>
            <a:r>
              <a:rPr kumimoji="1" lang="ko-KR" altLang="en-US" sz="2000" b="0" dirty="0"/>
              <a:t> </a:t>
            </a:r>
            <a:endParaRPr kumimoji="1" lang="en-US" altLang="ko-KR" sz="2000" b="0" dirty="0"/>
          </a:p>
          <a:p>
            <a:pPr lvl="1"/>
            <a:endParaRPr kumimoji="1" lang="en-US" altLang="ko-KR" dirty="0"/>
          </a:p>
          <a:p>
            <a:r>
              <a:rPr kumimoji="1" lang="ko-KR" altLang="en-US" sz="2200" dirty="0"/>
              <a:t>실습 강의</a:t>
            </a:r>
            <a:endParaRPr kumimoji="1" lang="en-US" altLang="ko-KR" sz="2200" dirty="0"/>
          </a:p>
          <a:p>
            <a:pPr lvl="1"/>
            <a:r>
              <a:rPr kumimoji="1" lang="ko-KR" altLang="en-US" sz="2000" b="0" dirty="0"/>
              <a:t>리얼월드 데이터 예시에 대한 전처리 및 분석 </a:t>
            </a:r>
            <a:endParaRPr kumimoji="1" lang="en-US" altLang="ko-KR" sz="2000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E536DF-D6DF-A242-B190-4A4370D1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C1213E-A4DB-0843-A589-D03F9D6B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리얼월드 데이터 전처리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r>
              <a:rPr lang="en-US" altLang="ko-KR" dirty="0"/>
              <a:t> – </a:t>
            </a:r>
            <a:r>
              <a:rPr lang="ko-KR" altLang="en-US" dirty="0"/>
              <a:t>오늘의 학습 내용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197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331F6A-4C74-E843-BD95-C7DB3795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7CA164-D5CF-464F-AF91-EFA5C2AA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어떻게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배깅</a:t>
            </a:r>
            <a:r>
              <a:rPr lang="en-US" altLang="ko-KR" dirty="0"/>
              <a:t>(Bagging;</a:t>
            </a:r>
            <a:r>
              <a:rPr lang="ko-KR" altLang="en-US" dirty="0"/>
              <a:t> </a:t>
            </a:r>
            <a:r>
              <a:rPr lang="en-US" altLang="ko-KR" dirty="0"/>
              <a:t>Bootstrap Aggregating)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67151-67BB-1440-B07E-DFFC9B896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8"/>
          <a:stretch/>
        </p:blipFill>
        <p:spPr>
          <a:xfrm>
            <a:off x="1185725" y="1988214"/>
            <a:ext cx="3807852" cy="45046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699B1E-D41B-424E-A3A4-D90C6DAC9578}"/>
              </a:ext>
            </a:extLst>
          </p:cNvPr>
          <p:cNvSpPr/>
          <p:nvPr/>
        </p:nvSpPr>
        <p:spPr>
          <a:xfrm>
            <a:off x="5676623" y="1147006"/>
            <a:ext cx="6186309" cy="594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하나의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에서 중복을 허용하여 랜덤 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샘플링하여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여러개의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구성해보자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4C50C0-BEFB-B747-B866-F2750E57EFDD}"/>
              </a:ext>
            </a:extLst>
          </p:cNvPr>
          <p:cNvSpPr/>
          <p:nvPr/>
        </p:nvSpPr>
        <p:spPr>
          <a:xfrm>
            <a:off x="1076921" y="1285506"/>
            <a:ext cx="4025461" cy="317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하나의 데이터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세트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만 사용해서 그래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C9F9E-6ACF-5442-A8E0-489C5DA7C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3"/>
          <a:stretch/>
        </p:blipFill>
        <p:spPr>
          <a:xfrm>
            <a:off x="6481392" y="1994434"/>
            <a:ext cx="4576770" cy="46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3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F990F6-395F-A540-9FD3-633FB16A1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모델의 </a:t>
            </a:r>
            <a:r>
              <a:rPr lang="ko-KR" altLang="ko-KR" dirty="0"/>
              <a:t>예측 결과를 평균</a:t>
            </a:r>
            <a:r>
              <a:rPr lang="ko-KR" altLang="en-US" dirty="0"/>
              <a:t> 취</a:t>
            </a:r>
            <a:r>
              <a:rPr lang="ko-KR" altLang="ko-KR" dirty="0"/>
              <a:t>하여 최종 예측 값으로 정하는 분석 기법</a:t>
            </a:r>
            <a:endParaRPr lang="en-US" altLang="ko-KR" dirty="0"/>
          </a:p>
          <a:p>
            <a:pPr lvl="1"/>
            <a:r>
              <a:rPr lang="en-US" altLang="ko-KR" dirty="0"/>
              <a:t>a.k.a. </a:t>
            </a:r>
            <a:r>
              <a:rPr lang="ko-KR" altLang="ko-KR" dirty="0"/>
              <a:t>모델 결합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4E0623-E67C-0F4D-BACC-FD341D72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9A2E3-394B-D74D-A77C-DBB630A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3.4. </a:t>
            </a:r>
            <a:r>
              <a:rPr lang="ko-KR" altLang="ko-KR" dirty="0"/>
              <a:t>앙상블</a:t>
            </a:r>
            <a:r>
              <a:rPr lang="en-US" altLang="ko-KR" dirty="0"/>
              <a:t>(Ensembles)</a:t>
            </a:r>
            <a:r>
              <a:rPr lang="ko-KR" altLang="ko-KR" dirty="0"/>
              <a:t>이란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0EEC1B-2F1A-794F-984B-FC07B107D962}"/>
              </a:ext>
            </a:extLst>
          </p:cNvPr>
          <p:cNvSpPr/>
          <p:nvPr/>
        </p:nvSpPr>
        <p:spPr>
          <a:xfrm>
            <a:off x="2829779" y="2791175"/>
            <a:ext cx="822145" cy="14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내용 개체 틀 9">
            <a:extLst>
              <a:ext uri="{FF2B5EF4-FFF2-40B4-BE49-F238E27FC236}">
                <a16:creationId xmlns:a16="http://schemas.microsoft.com/office/drawing/2014/main" id="{E4128331-32E8-BD45-9FC6-55951082F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42603" r="11262" b="2109"/>
          <a:stretch/>
        </p:blipFill>
        <p:spPr>
          <a:xfrm>
            <a:off x="1617735" y="2116375"/>
            <a:ext cx="9099034" cy="39561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9DEB1-2A6C-864C-A543-5C57E407F6B3}"/>
              </a:ext>
            </a:extLst>
          </p:cNvPr>
          <p:cNvSpPr/>
          <p:nvPr/>
        </p:nvSpPr>
        <p:spPr>
          <a:xfrm>
            <a:off x="3220377" y="6270638"/>
            <a:ext cx="6276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배깅을</a:t>
            </a:r>
            <a:r>
              <a:rPr lang="ko-KR" altLang="en-US" b="1" dirty="0"/>
              <a:t> 활용한 앙상블</a:t>
            </a:r>
            <a:r>
              <a:rPr lang="en-US" altLang="ko-KR" b="1" dirty="0"/>
              <a:t>:</a:t>
            </a:r>
            <a:r>
              <a:rPr lang="ko-KR" altLang="en-US" b="1" dirty="0"/>
              <a:t> 랜덤 </a:t>
            </a:r>
            <a:r>
              <a:rPr lang="ko-KR" altLang="en-US" b="1" dirty="0" err="1"/>
              <a:t>포레스트가</a:t>
            </a:r>
            <a:r>
              <a:rPr lang="ko-KR" altLang="en-US" b="1" dirty="0"/>
              <a:t> 대표적인 알고리즘</a:t>
            </a:r>
          </a:p>
        </p:txBody>
      </p:sp>
    </p:spTree>
    <p:extLst>
      <p:ext uri="{BB962C8B-B14F-4D97-AF65-F5344CB8AC3E}">
        <p14:creationId xmlns:p14="http://schemas.microsoft.com/office/powerpoint/2010/main" val="2167413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F990F6-395F-A540-9FD3-633FB16A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24744"/>
            <a:ext cx="11274749" cy="55689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ko-KR" altLang="ko-KR" dirty="0" err="1"/>
              <a:t>배깅과</a:t>
            </a:r>
            <a:r>
              <a:rPr lang="ko-KR" altLang="ko-KR" dirty="0"/>
              <a:t> 같이 예측 결과들을 취합하는 것은 동일하지만</a:t>
            </a:r>
            <a:r>
              <a:rPr lang="en-US" altLang="ko-KR" dirty="0"/>
              <a:t>, </a:t>
            </a:r>
            <a:r>
              <a:rPr lang="ko-KR" altLang="en-US" dirty="0"/>
              <a:t>여러 데이터를 구성하여 학습한 모델의 결과를 </a:t>
            </a:r>
            <a:r>
              <a:rPr lang="ko-KR" altLang="ko-KR" dirty="0"/>
              <a:t>한번에 합치는 것이 아니라</a:t>
            </a:r>
            <a:r>
              <a:rPr lang="ko-KR" altLang="en-US" dirty="0"/>
              <a:t> 하나의 모델에서 </a:t>
            </a:r>
            <a:r>
              <a:rPr lang="ko-KR" altLang="en-US" dirty="0">
                <a:solidFill>
                  <a:srgbClr val="FF0000"/>
                </a:solidFill>
              </a:rPr>
              <a:t>순차적으로 나온 결과를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활용하여 </a:t>
            </a:r>
            <a:r>
              <a:rPr lang="ko-KR" altLang="ko-KR" dirty="0"/>
              <a:t>모델을 구성함</a:t>
            </a:r>
            <a:r>
              <a:rPr lang="en-US" altLang="ko-KR" dirty="0"/>
              <a:t>.</a:t>
            </a:r>
            <a:endParaRPr lang="ko-KR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r>
              <a:rPr lang="ko-KR" altLang="ko-KR" dirty="0"/>
              <a:t>잘 분류된 데이터의 가중치는 낮추고</a:t>
            </a:r>
            <a:r>
              <a:rPr lang="en-US" altLang="ko-KR" dirty="0"/>
              <a:t>, </a:t>
            </a:r>
            <a:r>
              <a:rPr lang="ko-KR" altLang="ko-KR" dirty="0"/>
              <a:t>잘못 분류된 데이터의 가중치를 높여가며 샘플 분포를 변화시키면서 모델</a:t>
            </a:r>
            <a:r>
              <a:rPr lang="ko-KR" altLang="en-US" dirty="0"/>
              <a:t> 구성 하는 방식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ko-KR" dirty="0" err="1"/>
              <a:t>에이다부스트</a:t>
            </a:r>
            <a:r>
              <a:rPr lang="en-US" altLang="ko-KR" dirty="0"/>
              <a:t> (AdaBoost)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ko-KR" altLang="en-US" dirty="0"/>
              <a:t>샘플링 시 가중치 활용</a:t>
            </a: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4E0623-E67C-0F4D-BACC-FD341D72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9A2E3-394B-D74D-A77C-DBB630A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3.5.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을 활용한 앙상블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A3192F-0C0B-C946-AE34-FD52F0F0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73" y="3120913"/>
            <a:ext cx="7477108" cy="307492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A87AF04-C3E5-2E4C-9364-939DE2ED5342}"/>
              </a:ext>
            </a:extLst>
          </p:cNvPr>
          <p:cNvGrpSpPr/>
          <p:nvPr/>
        </p:nvGrpSpPr>
        <p:grpSpPr>
          <a:xfrm>
            <a:off x="8190010" y="2834583"/>
            <a:ext cx="3797246" cy="3545925"/>
            <a:chOff x="8342410" y="3045277"/>
            <a:chExt cx="3797246" cy="35459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B18088-0AC0-E549-9E37-1AE87C4AC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282"/>
            <a:stretch/>
          </p:blipFill>
          <p:spPr>
            <a:xfrm>
              <a:off x="8342410" y="3045277"/>
              <a:ext cx="3696288" cy="3070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47CD12-304E-3643-9144-96E0CD4ECDAA}"/>
                </a:ext>
              </a:extLst>
            </p:cNvPr>
            <p:cNvSpPr txBox="1"/>
            <p:nvPr/>
          </p:nvSpPr>
          <p:spPr>
            <a:xfrm>
              <a:off x="8673145" y="6221870"/>
              <a:ext cx="3466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Sequential and Additive Model</a:t>
              </a:r>
              <a:endParaRPr kumimoji="1" lang="ko-KR" altLang="en-US" b="1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01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F990F6-395F-A540-9FD3-633FB16A1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24744"/>
            <a:ext cx="11274749" cy="55689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ko-KR" altLang="ko-KR" dirty="0" err="1"/>
              <a:t>배깅과</a:t>
            </a:r>
            <a:r>
              <a:rPr lang="ko-KR" altLang="ko-KR" dirty="0"/>
              <a:t> 같이 예측 결과들을 취합하는 것은 동일하지만</a:t>
            </a:r>
            <a:r>
              <a:rPr lang="en-US" altLang="ko-KR" dirty="0"/>
              <a:t>, </a:t>
            </a:r>
            <a:r>
              <a:rPr lang="ko-KR" altLang="en-US" dirty="0"/>
              <a:t>여러 데이터를 구성하여 학습한 모델의 결과를 </a:t>
            </a:r>
            <a:r>
              <a:rPr lang="ko-KR" altLang="ko-KR" dirty="0"/>
              <a:t>한번에 합치는 것이 아니라</a:t>
            </a:r>
            <a:r>
              <a:rPr lang="ko-KR" altLang="en-US" dirty="0"/>
              <a:t> 하나의 모델에서 </a:t>
            </a:r>
            <a:r>
              <a:rPr lang="ko-KR" altLang="en-US" dirty="0">
                <a:solidFill>
                  <a:srgbClr val="FF0000"/>
                </a:solidFill>
              </a:rPr>
              <a:t>순차적으로 나온 결과를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활용하여 </a:t>
            </a:r>
            <a:r>
              <a:rPr lang="ko-KR" altLang="ko-KR" dirty="0"/>
              <a:t>모델을 구성함</a:t>
            </a:r>
            <a:r>
              <a:rPr lang="en-US" altLang="ko-KR" dirty="0"/>
              <a:t>.</a:t>
            </a:r>
            <a:endParaRPr lang="ko-KR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r>
              <a:rPr lang="ko-KR" altLang="en-US" dirty="0"/>
              <a:t>선행 모델에서의 에러</a:t>
            </a:r>
            <a:r>
              <a:rPr lang="en-US" altLang="ko-KR" dirty="0"/>
              <a:t>(</a:t>
            </a:r>
            <a:r>
              <a:rPr lang="ko-KR" altLang="en-US" dirty="0" err="1"/>
              <a:t>잔차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입력으로 모델 학습을 반복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그래디언트부스팅</a:t>
            </a:r>
            <a:r>
              <a:rPr lang="en-US" altLang="ko-KR" dirty="0"/>
              <a:t> (Gradient</a:t>
            </a:r>
            <a:r>
              <a:rPr lang="ko-KR" altLang="en-US" dirty="0"/>
              <a:t> </a:t>
            </a:r>
            <a:r>
              <a:rPr lang="en-US" altLang="ko-KR" dirty="0"/>
              <a:t>Boosting)</a:t>
            </a:r>
          </a:p>
          <a:p>
            <a:pPr marL="457188" lvl="1" indent="0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  <a:p>
            <a:pPr lvl="1">
              <a:spcBef>
                <a:spcPts val="0"/>
              </a:spcBef>
              <a:spcAft>
                <a:spcPts val="500"/>
              </a:spcAft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4E0623-E67C-0F4D-BACC-FD341D72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9A2E3-394B-D74D-A77C-DBB630A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3.5. </a:t>
            </a:r>
            <a:r>
              <a:rPr lang="ko-KR" altLang="en-US" dirty="0" err="1"/>
              <a:t>부스팅</a:t>
            </a:r>
            <a:r>
              <a:rPr lang="en-US" altLang="ko-KR" dirty="0"/>
              <a:t>(Boosting)</a:t>
            </a:r>
            <a:r>
              <a:rPr lang="ko-KR" altLang="en-US" dirty="0"/>
              <a:t>을 활용한 앙상블</a:t>
            </a:r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10C55A-EF96-7941-97C9-A38E23DBA57E}"/>
              </a:ext>
            </a:extLst>
          </p:cNvPr>
          <p:cNvGrpSpPr/>
          <p:nvPr/>
        </p:nvGrpSpPr>
        <p:grpSpPr>
          <a:xfrm>
            <a:off x="2700030" y="2614285"/>
            <a:ext cx="7421859" cy="3766223"/>
            <a:chOff x="970301" y="1488298"/>
            <a:chExt cx="9588500" cy="50045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EC68623-8D8E-D048-BE0A-4FE24B443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277"/>
            <a:stretch/>
          </p:blipFill>
          <p:spPr>
            <a:xfrm>
              <a:off x="970301" y="1488298"/>
              <a:ext cx="9588500" cy="492423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0D88CA-A4D1-0141-AA46-BD619700988C}"/>
                </a:ext>
              </a:extLst>
            </p:cNvPr>
            <p:cNvSpPr/>
            <p:nvPr/>
          </p:nvSpPr>
          <p:spPr>
            <a:xfrm>
              <a:off x="1026160" y="4744720"/>
              <a:ext cx="3688080" cy="1748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2FF972-C522-614A-8D31-24B41BE746CF}"/>
              </a:ext>
            </a:extLst>
          </p:cNvPr>
          <p:cNvSpPr txBox="1"/>
          <p:nvPr/>
        </p:nvSpPr>
        <p:spPr>
          <a:xfrm>
            <a:off x="1845625" y="5538049"/>
            <a:ext cx="346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Sequential and Additive Model</a:t>
            </a:r>
            <a:endParaRPr kumimoji="1" lang="ko-KR" altLang="en-US" b="1" dirty="0" err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42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4E0623-E67C-0F4D-BACC-FD341D72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C9A2E3-394B-D74D-A77C-DBB630A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3.6. </a:t>
            </a:r>
            <a:r>
              <a:rPr lang="ko-KR" altLang="en-US" dirty="0"/>
              <a:t>같은 데이터에 다른 기법을 활용한 앙상블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F03DD0-7B2D-BA45-9F02-4B3E801315CC}"/>
              </a:ext>
            </a:extLst>
          </p:cNvPr>
          <p:cNvSpPr/>
          <p:nvPr/>
        </p:nvSpPr>
        <p:spPr>
          <a:xfrm>
            <a:off x="1316980" y="6092770"/>
            <a:ext cx="9546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딥러닝에도</a:t>
            </a:r>
            <a:r>
              <a:rPr lang="ko-KR" altLang="en-US" sz="2000" b="1" dirty="0"/>
              <a:t> 앙상블을 활용하면 정확도를 높일 수 있다는 것이 입증되어 오고 있음</a:t>
            </a:r>
            <a:r>
              <a:rPr lang="en-US" altLang="ko-KR" sz="2000" b="1" dirty="0"/>
              <a:t>!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7544B5-4109-4040-94B2-BC63945B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300"/>
            <a:ext cx="10515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7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lang="en-US" altLang="ko-KR" sz="4000" dirty="0"/>
              <a:t>Chapter 4: </a:t>
            </a:r>
          </a:p>
          <a:p>
            <a:pPr marL="14288" indent="0" algn="ctr">
              <a:lnSpc>
                <a:spcPct val="100000"/>
              </a:lnSpc>
              <a:buNone/>
            </a:pPr>
            <a:r>
              <a:rPr lang="ko-KR" altLang="en-US" sz="4000" dirty="0"/>
              <a:t>데이터 분석 평가</a:t>
            </a: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0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D8231-BD60-7543-9F07-7729A8D9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EA3C9A-0A0A-2B45-9F89-B2F30713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일반적인 분석 평가 프레임워크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70D50-4F6A-3342-9B84-F71AA07C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519618"/>
            <a:ext cx="9128977" cy="48454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9E84FA-29D3-4F46-8844-DE027C693697}"/>
              </a:ext>
            </a:extLst>
          </p:cNvPr>
          <p:cNvSpPr/>
          <p:nvPr/>
        </p:nvSpPr>
        <p:spPr>
          <a:xfrm>
            <a:off x="7121352" y="2976063"/>
            <a:ext cx="1066801" cy="42758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EFEEE-DD56-EC4B-A27C-4BC2D147C66E}"/>
              </a:ext>
            </a:extLst>
          </p:cNvPr>
          <p:cNvSpPr/>
          <p:nvPr/>
        </p:nvSpPr>
        <p:spPr>
          <a:xfrm>
            <a:off x="9047688" y="4317182"/>
            <a:ext cx="1413048" cy="6205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115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D5AD66-10C9-2B47-9324-D8142974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F13B873-8971-CF4E-A382-0D4C147C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간소화된 분석 평가 프레임워크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61D8C-E94D-DA4E-ABF2-DF5F21B6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88" y="1608114"/>
            <a:ext cx="8792025" cy="4176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713599-D51B-0B43-9822-66D9C7C4DCB0}"/>
              </a:ext>
            </a:extLst>
          </p:cNvPr>
          <p:cNvSpPr/>
          <p:nvPr/>
        </p:nvSpPr>
        <p:spPr>
          <a:xfrm>
            <a:off x="8035752" y="3396687"/>
            <a:ext cx="1066801" cy="42758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06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088F82-DD43-C344-B314-E226CA45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4B07E65-FDA3-874C-969F-56A31749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 모형의 성능 평가 척도</a:t>
            </a:r>
            <a:r>
              <a:rPr kumimoji="1" lang="en-US" altLang="ko-KR" dirty="0"/>
              <a:t> (1/3)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FF356DBB-72F5-1141-ABC0-09051F34B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793067"/>
                <a:ext cx="5588000" cy="31760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정확도</a:t>
                </a:r>
                <a:r>
                  <a:rPr lang="en-US" altLang="ko-KR" dirty="0"/>
                  <a:t>(Accuracy)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altLang="ko-KR" sz="2400" dirty="0"/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ko-KR" sz="1200" dirty="0"/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민감도</a:t>
                </a:r>
                <a:r>
                  <a:rPr lang="en-US" altLang="ko-KR" dirty="0"/>
                  <a:t>(Sensitivity)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재현률</a:t>
                </a:r>
                <a:r>
                  <a:rPr lang="en-US" altLang="ko-KR" dirty="0"/>
                  <a:t>(Recall)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altLang="ko-KR" sz="2400" dirty="0"/>
                  <a:t>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FF356DBB-72F5-1141-ABC0-09051F34B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793067"/>
                <a:ext cx="5588000" cy="3176057"/>
              </a:xfrm>
              <a:blipFill>
                <a:blip r:embed="rId3"/>
                <a:stretch>
                  <a:fillRect l="-907" t="-7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8CE4A6-CB40-C643-9E07-724A4CC92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594206"/>
              </p:ext>
            </p:extLst>
          </p:nvPr>
        </p:nvGraphicFramePr>
        <p:xfrm>
          <a:off x="1303867" y="1727646"/>
          <a:ext cx="9093199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1776">
                  <a:extLst>
                    <a:ext uri="{9D8B030D-6E8A-4147-A177-3AD203B41FA5}">
                      <a16:colId xmlns:a16="http://schemas.microsoft.com/office/drawing/2014/main" val="122656559"/>
                    </a:ext>
                  </a:extLst>
                </a:gridCol>
                <a:gridCol w="1055746">
                  <a:extLst>
                    <a:ext uri="{9D8B030D-6E8A-4147-A177-3AD203B41FA5}">
                      <a16:colId xmlns:a16="http://schemas.microsoft.com/office/drawing/2014/main" val="310322821"/>
                    </a:ext>
                  </a:extLst>
                </a:gridCol>
                <a:gridCol w="2447834">
                  <a:extLst>
                    <a:ext uri="{9D8B030D-6E8A-4147-A177-3AD203B41FA5}">
                      <a16:colId xmlns:a16="http://schemas.microsoft.com/office/drawing/2014/main" val="471117643"/>
                    </a:ext>
                  </a:extLst>
                </a:gridCol>
                <a:gridCol w="4667843">
                  <a:extLst>
                    <a:ext uri="{9D8B030D-6E8A-4147-A177-3AD203B41FA5}">
                      <a16:colId xmlns:a16="http://schemas.microsoft.com/office/drawing/2014/main" val="2397546836"/>
                    </a:ext>
                  </a:extLst>
                </a:gridCol>
              </a:tblGrid>
              <a:tr h="290230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CFC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CF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37014"/>
                  </a:ext>
                </a:extLst>
              </a:tr>
              <a:tr h="29023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스팸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스팸 아님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582589"/>
                  </a:ext>
                </a:extLst>
              </a:tr>
              <a:tr h="557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실제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CF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스팸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옳은 검출</a:t>
                      </a:r>
                      <a:endParaRPr lang="en-US" altLang="ko-K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검출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되어야 할 것이 검출되지 않음</a:t>
                      </a:r>
                      <a:endParaRPr lang="en-US" altLang="ko-K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Negative (FN)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841692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스팸 아님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틀린 검출</a:t>
                      </a:r>
                      <a:endParaRPr lang="en-US" altLang="ko-K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검출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되지 말아야할 것이 검출됨</a:t>
                      </a:r>
                      <a:endParaRPr lang="en-US" altLang="ko-K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Negative (TN)</a:t>
                      </a:r>
                      <a:endParaRPr lang="ko-KR" alt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301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502C892-94D6-074E-9167-D8D8871D75A4}"/>
                  </a:ext>
                </a:extLst>
              </p:cNvPr>
              <p:cNvSpPr/>
              <p:nvPr/>
            </p:nvSpPr>
            <p:spPr>
              <a:xfrm>
                <a:off x="6485466" y="3793067"/>
                <a:ext cx="5398883" cy="236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891" lvl="0" indent="-342891" defTabSz="914377" latinLnBrk="0">
                  <a:lnSpc>
                    <a:spcPct val="11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  <a:buFont typeface="Wingdings" charset="2"/>
                  <a:buChar char="§"/>
                </a:pPr>
                <a:r>
                  <a:rPr lang="ko-KR" altLang="en-US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특이도</a:t>
                </a:r>
                <a:r>
                  <a:rPr lang="en-US" altLang="ko-KR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(Specificity)</a:t>
                </a:r>
                <a:r>
                  <a:rPr lang="ko-KR" altLang="en-US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algn="ctr" defTabSz="914377" latinLnBrk="0">
                  <a:lnSpc>
                    <a:spcPct val="11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ko-KR" sz="20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891" lvl="0" indent="-342891" defTabSz="914377" latinLnBrk="0">
                  <a:lnSpc>
                    <a:spcPct val="11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  <a:buFont typeface="Wingdings" charset="2"/>
                  <a:buChar char="§"/>
                </a:pPr>
                <a:endParaRPr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891" lvl="0" indent="-342891" defTabSz="914377" latinLnBrk="0">
                  <a:lnSpc>
                    <a:spcPct val="11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  <a:buFont typeface="Wingdings" charset="2"/>
                  <a:buChar char="§"/>
                </a:pPr>
                <a:r>
                  <a:rPr lang="ko-KR" altLang="en-US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정밀도</a:t>
                </a:r>
                <a:r>
                  <a:rPr lang="en-US" altLang="ko-KR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(Precision)</a:t>
                </a:r>
              </a:p>
              <a:p>
                <a:pPr lvl="0" algn="ctr" defTabSz="914377" latinLnBrk="0">
                  <a:lnSpc>
                    <a:spcPct val="110000"/>
                  </a:lnSpc>
                  <a:spcBef>
                    <a:spcPct val="20000"/>
                  </a:spcBef>
                  <a:buClr>
                    <a:srgbClr val="11BFCB"/>
                  </a:buClr>
                  <a:buSzPct val="11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ko-KR" sz="24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502C892-94D6-074E-9167-D8D8871D7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6" y="3793067"/>
                <a:ext cx="5398883" cy="2360646"/>
              </a:xfrm>
              <a:prstGeom prst="rect">
                <a:avLst/>
              </a:prstGeom>
              <a:blipFill>
                <a:blip r:embed="rId4"/>
                <a:stretch>
                  <a:fillRect l="-937" t="-1070" b="-5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5328FD9F-C028-F34F-AC82-D82C62B7692A}"/>
              </a:ext>
            </a:extLst>
          </p:cNvPr>
          <p:cNvSpPr txBox="1">
            <a:spLocks/>
          </p:cNvSpPr>
          <p:nvPr/>
        </p:nvSpPr>
        <p:spPr>
          <a:xfrm>
            <a:off x="609600" y="1124744"/>
            <a:ext cx="4868883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분할표</a:t>
            </a:r>
            <a:r>
              <a:rPr kumimoji="1" lang="en-US" altLang="ko-KR" dirty="0"/>
              <a:t>(Contingency table)</a:t>
            </a:r>
            <a:endParaRPr kumimoji="1" lang="ko-KR" altLang="en-US" dirty="0"/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E2A960-79A1-5049-9F23-BF9855A55E05}"/>
              </a:ext>
            </a:extLst>
          </p:cNvPr>
          <p:cNvSpPr/>
          <p:nvPr/>
        </p:nvSpPr>
        <p:spPr>
          <a:xfrm>
            <a:off x="440266" y="6248408"/>
            <a:ext cx="8792988" cy="379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lvl="0" indent="-342891" algn="ctr" defTabSz="914377" latinLnBrk="0">
              <a:lnSpc>
                <a:spcPct val="11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pitchFamily="2" charset="2"/>
              <a:buChar char="§"/>
            </a:pP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클래스 별 샘플 수가 고르지 않은 경우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Contingency table, AUC, F1 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스코어 함께</a:t>
            </a:r>
            <a:r>
              <a:rPr lang="en-US" altLang="ko-KR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사용</a:t>
            </a:r>
            <a:endParaRPr lang="en-US" altLang="ko-KR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1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 모형의 성능 평가 척도</a:t>
            </a:r>
            <a:r>
              <a:rPr kumimoji="1" lang="en-US" altLang="ko-KR" dirty="0"/>
              <a:t> (2/3)</a:t>
            </a:r>
            <a:endParaRPr lang="ko-KR" altLang="en-US" b="1"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3D61255E-3C8A-104F-B8F5-B8DF5D9EA8FB}"/>
              </a:ext>
            </a:extLst>
          </p:cNvPr>
          <p:cNvSpPr txBox="1">
            <a:spLocks/>
          </p:cNvSpPr>
          <p:nvPr/>
        </p:nvSpPr>
        <p:spPr>
          <a:xfrm>
            <a:off x="609600" y="1124744"/>
            <a:ext cx="11345333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dirty="0"/>
              <a:t>Area Under the ROC Curve (AUC)</a:t>
            </a:r>
          </a:p>
          <a:p>
            <a:pPr lvl="1">
              <a:lnSpc>
                <a:spcPct val="130000"/>
              </a:lnSpc>
            </a:pPr>
            <a:r>
              <a:rPr lang="en-US" altLang="ko-KR" b="0" dirty="0"/>
              <a:t>1-</a:t>
            </a:r>
            <a:r>
              <a:rPr lang="ko-KR" altLang="en-US" b="0" dirty="0" err="1"/>
              <a:t>특이도를</a:t>
            </a:r>
            <a:r>
              <a:rPr lang="ko-KR" altLang="en-US" b="0" dirty="0"/>
              <a:t> </a:t>
            </a:r>
            <a:r>
              <a:rPr lang="en-US" altLang="ko-KR" b="0" dirty="0"/>
              <a:t>x</a:t>
            </a:r>
            <a:r>
              <a:rPr lang="ko-KR" altLang="en-US" b="0" dirty="0"/>
              <a:t>축</a:t>
            </a:r>
            <a:r>
              <a:rPr lang="en-US" altLang="ko-KR" b="0" dirty="0"/>
              <a:t>, </a:t>
            </a:r>
            <a:r>
              <a:rPr lang="ko-KR" altLang="en-US" b="0" dirty="0"/>
              <a:t>민감도를 </a:t>
            </a:r>
            <a:r>
              <a:rPr lang="en-US" altLang="ko-KR" b="0" dirty="0"/>
              <a:t>y</a:t>
            </a:r>
            <a:r>
              <a:rPr lang="ko-KR" altLang="en-US" b="0" dirty="0"/>
              <a:t>축으로 하는 </a:t>
            </a:r>
            <a:r>
              <a:rPr lang="en" altLang="ko-KR" b="0" dirty="0"/>
              <a:t>ROC (Receiver Operating Characteristic) </a:t>
            </a:r>
            <a:r>
              <a:rPr lang="ko-KR" altLang="en-US" b="0" dirty="0" err="1"/>
              <a:t>커브선</a:t>
            </a:r>
            <a:r>
              <a:rPr lang="ko-KR" altLang="en-US" b="0" dirty="0"/>
              <a:t> 아래 면적이란 뜻을 가지고 있음</a:t>
            </a:r>
            <a:r>
              <a:rPr lang="en-US" altLang="ko-KR" b="0" dirty="0"/>
              <a:t>.</a:t>
            </a:r>
          </a:p>
          <a:p>
            <a:pPr lvl="1">
              <a:lnSpc>
                <a:spcPct val="130000"/>
              </a:lnSpc>
            </a:pPr>
            <a:r>
              <a:rPr lang="ko-KR" altLang="en-US" b="0" dirty="0"/>
              <a:t>레퍼런스 라인이 </a:t>
            </a:r>
            <a:r>
              <a:rPr lang="en-US" altLang="ko-KR" b="0" dirty="0"/>
              <a:t>0.5</a:t>
            </a:r>
            <a:r>
              <a:rPr lang="ko-KR" altLang="en-US" b="0" dirty="0" err="1"/>
              <a:t>를</a:t>
            </a:r>
            <a:r>
              <a:rPr lang="ko-KR" altLang="en-US" b="0" dirty="0"/>
              <a:t> 나타내는데</a:t>
            </a:r>
            <a:r>
              <a:rPr lang="en-US" altLang="ko-KR" b="0" dirty="0"/>
              <a:t>, </a:t>
            </a:r>
            <a:r>
              <a:rPr lang="ko-KR" altLang="en-US" b="0" dirty="0"/>
              <a:t>이 레퍼런스 라인보다 왼쪽 위로 곡선이 형성되어야 의미 있는 모델 성능이며</a:t>
            </a:r>
            <a:r>
              <a:rPr lang="en-US" altLang="ko-KR" b="0" dirty="0"/>
              <a:t>, 1.0</a:t>
            </a:r>
            <a:r>
              <a:rPr lang="ko-KR" altLang="en-US" b="0" dirty="0"/>
              <a:t>일</a:t>
            </a:r>
            <a:r>
              <a:rPr lang="en-US" altLang="ko-KR" b="0" dirty="0"/>
              <a:t> </a:t>
            </a:r>
            <a:r>
              <a:rPr lang="ko-KR" altLang="en-US" b="0" dirty="0"/>
              <a:t>때 가장 완벽함</a:t>
            </a:r>
            <a:r>
              <a:rPr lang="en-US" altLang="ko-KR" b="0" dirty="0"/>
              <a:t>.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2CA84E-EB55-8A4E-A53C-354D58EA06D5}"/>
              </a:ext>
            </a:extLst>
          </p:cNvPr>
          <p:cNvGrpSpPr/>
          <p:nvPr/>
        </p:nvGrpSpPr>
        <p:grpSpPr>
          <a:xfrm>
            <a:off x="3637819" y="2521411"/>
            <a:ext cx="4761114" cy="4336589"/>
            <a:chOff x="3976486" y="2476966"/>
            <a:chExt cx="4642583" cy="433189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36BAFA-F95E-3D47-AA3F-FFD2ED088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46" r="7379"/>
            <a:stretch/>
          </p:blipFill>
          <p:spPr>
            <a:xfrm>
              <a:off x="3976486" y="2476966"/>
              <a:ext cx="4642583" cy="43318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0A2121-BF77-524C-B8AD-2728345BE0C3}"/>
                </a:ext>
              </a:extLst>
            </p:cNvPr>
            <p:cNvSpPr/>
            <p:nvPr/>
          </p:nvSpPr>
          <p:spPr>
            <a:xfrm>
              <a:off x="4415203" y="3042509"/>
              <a:ext cx="1579419" cy="1472541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   </a:t>
              </a:r>
              <a:endParaRPr kumimoji="1" lang="ko-KR" altLang="en-US" dirty="0"/>
            </a:p>
          </p:txBody>
        </p:sp>
        <p:sp>
          <p:nvSpPr>
            <p:cNvPr id="14" name="삼각형 13">
              <a:extLst>
                <a:ext uri="{FF2B5EF4-FFF2-40B4-BE49-F238E27FC236}">
                  <a16:creationId xmlns:a16="http://schemas.microsoft.com/office/drawing/2014/main" id="{0A21DDE9-576B-5547-B68F-25386DC9582C}"/>
                </a:ext>
              </a:extLst>
            </p:cNvPr>
            <p:cNvSpPr/>
            <p:nvPr/>
          </p:nvSpPr>
          <p:spPr>
            <a:xfrm rot="16200000">
              <a:off x="7044307" y="2978475"/>
              <a:ext cx="1403853" cy="1531919"/>
            </a:xfrm>
            <a:prstGeom prst="triangle">
              <a:avLst>
                <a:gd name="adj" fmla="val 0"/>
              </a:avLst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한쪽 모서리가 둥근 사각형 14">
              <a:extLst>
                <a:ext uri="{FF2B5EF4-FFF2-40B4-BE49-F238E27FC236}">
                  <a16:creationId xmlns:a16="http://schemas.microsoft.com/office/drawing/2014/main" id="{3DDC08CC-CC5F-6E44-986B-EE5964769A93}"/>
                </a:ext>
              </a:extLst>
            </p:cNvPr>
            <p:cNvSpPr/>
            <p:nvPr/>
          </p:nvSpPr>
          <p:spPr>
            <a:xfrm rot="16200000">
              <a:off x="4467632" y="4935066"/>
              <a:ext cx="1474561" cy="1579419"/>
            </a:xfrm>
            <a:prstGeom prst="round1Rect">
              <a:avLst>
                <a:gd name="adj" fmla="val 43932"/>
              </a:avLst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EE5429F5-9BE1-074F-BDBB-40BC9677E491}"/>
                </a:ext>
              </a:extLst>
            </p:cNvPr>
            <p:cNvSpPr/>
            <p:nvPr/>
          </p:nvSpPr>
          <p:spPr>
            <a:xfrm>
              <a:off x="6956523" y="4987497"/>
              <a:ext cx="1579418" cy="1425039"/>
            </a:xfrm>
            <a:custGeom>
              <a:avLst/>
              <a:gdLst>
                <a:gd name="connsiteX0" fmla="*/ 0 w 1579418"/>
                <a:gd name="connsiteY0" fmla="*/ 1413163 h 1425039"/>
                <a:gd name="connsiteX1" fmla="*/ 1579418 w 1579418"/>
                <a:gd name="connsiteY1" fmla="*/ 1425039 h 1425039"/>
                <a:gd name="connsiteX2" fmla="*/ 1579418 w 1579418"/>
                <a:gd name="connsiteY2" fmla="*/ 0 h 1425039"/>
                <a:gd name="connsiteX3" fmla="*/ 1045028 w 1579418"/>
                <a:gd name="connsiteY3" fmla="*/ 35626 h 1425039"/>
                <a:gd name="connsiteX4" fmla="*/ 605641 w 1579418"/>
                <a:gd name="connsiteY4" fmla="*/ 320633 h 1425039"/>
                <a:gd name="connsiteX5" fmla="*/ 225631 w 1579418"/>
                <a:gd name="connsiteY5" fmla="*/ 819397 h 1425039"/>
                <a:gd name="connsiteX6" fmla="*/ 0 w 1579418"/>
                <a:gd name="connsiteY6" fmla="*/ 1413163 h 14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9418" h="1425039">
                  <a:moveTo>
                    <a:pt x="0" y="1413163"/>
                  </a:moveTo>
                  <a:lnTo>
                    <a:pt x="1579418" y="1425039"/>
                  </a:lnTo>
                  <a:lnTo>
                    <a:pt x="1579418" y="0"/>
                  </a:lnTo>
                  <a:lnTo>
                    <a:pt x="1045028" y="35626"/>
                  </a:lnTo>
                  <a:lnTo>
                    <a:pt x="605641" y="320633"/>
                  </a:lnTo>
                  <a:lnTo>
                    <a:pt x="225631" y="819397"/>
                  </a:lnTo>
                  <a:lnTo>
                    <a:pt x="0" y="1413163"/>
                  </a:lnTo>
                  <a:close/>
                </a:path>
              </a:pathLst>
            </a:cu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81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E19556-CB66-9643-A297-F505287A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3626"/>
            <a:ext cx="11582400" cy="4785628"/>
          </a:xfrm>
        </p:spPr>
        <p:txBody>
          <a:bodyPr>
            <a:normAutofit/>
          </a:bodyPr>
          <a:lstStyle/>
          <a:p>
            <a:pPr marL="1524000" indent="-381000">
              <a:buNone/>
            </a:pPr>
            <a:r>
              <a:rPr kumimoji="1" lang="ko-KR" altLang="en-US" sz="2200" dirty="0"/>
              <a:t>강의를 마친 후 학습 목표</a:t>
            </a:r>
            <a:r>
              <a:rPr kumimoji="1" lang="en-US" altLang="ko-KR" sz="2200" dirty="0"/>
              <a:t>:</a:t>
            </a:r>
          </a:p>
          <a:p>
            <a:pPr marL="1524000" indent="-381000" algn="ctr"/>
            <a:endParaRPr kumimoji="1" lang="en-US" altLang="ko-KR" dirty="0"/>
          </a:p>
          <a:p>
            <a:pPr marL="1524000" indent="-381000">
              <a:buNone/>
            </a:pPr>
            <a:r>
              <a:rPr kumimoji="1" lang="ko-KR" altLang="en-US" dirty="0"/>
              <a:t>✅ 데이터가 주어진 상황에서 가치 있는 정보를 도출하는 전 과정에 대한 이해</a:t>
            </a:r>
            <a:endParaRPr kumimoji="1" lang="en-US" altLang="ko-KR" dirty="0"/>
          </a:p>
          <a:p>
            <a:pPr marL="1524000" indent="-381000">
              <a:buNone/>
            </a:pPr>
            <a:endParaRPr kumimoji="1" lang="ko-KR" altLang="en-US" dirty="0"/>
          </a:p>
          <a:p>
            <a:pPr marL="1524000" indent="-381000">
              <a:buNone/>
            </a:pPr>
            <a:r>
              <a:rPr kumimoji="1" lang="ko-KR" altLang="en-US" dirty="0"/>
              <a:t>✅ 탐색적 데이터 분석에 대한 이해</a:t>
            </a:r>
          </a:p>
          <a:p>
            <a:pPr marL="1143000" indent="0">
              <a:buNone/>
            </a:pPr>
            <a:endParaRPr kumimoji="1" lang="ko-KR" altLang="en-US" dirty="0"/>
          </a:p>
          <a:p>
            <a:pPr marL="1524000" indent="-381000">
              <a:buNone/>
            </a:pPr>
            <a:r>
              <a:rPr kumimoji="1" lang="ko-KR" altLang="en-US" dirty="0"/>
              <a:t>✅ 데이터 전처리 과정에 대한 이해</a:t>
            </a:r>
            <a:endParaRPr kumimoji="1" lang="en-US" altLang="ko-KR" dirty="0"/>
          </a:p>
          <a:p>
            <a:pPr marL="1524000" indent="-381000">
              <a:buNone/>
            </a:pPr>
            <a:endParaRPr kumimoji="1" lang="en-US" altLang="ko-KR" dirty="0"/>
          </a:p>
          <a:p>
            <a:pPr marL="1524000" indent="-381000">
              <a:buNone/>
            </a:pPr>
            <a:r>
              <a:rPr kumimoji="1" lang="ko-KR" altLang="en-US" dirty="0"/>
              <a:t>✅ 리얼월드 데이터 전처리 및 분석 사례를 듣고 본인이 풀고자 하는 문제에 대입해보는 연습</a:t>
            </a:r>
            <a:endParaRPr kumimoji="1" lang="en-US" altLang="ko-KR" dirty="0"/>
          </a:p>
          <a:p>
            <a:pPr marL="1524000" indent="-381000">
              <a:buNone/>
            </a:pPr>
            <a:endParaRPr kumimoji="1" lang="en-US" altLang="ko-KR" dirty="0"/>
          </a:p>
          <a:p>
            <a:pPr marL="1524000" indent="-381000">
              <a:buNone/>
            </a:pPr>
            <a:r>
              <a:rPr kumimoji="1" lang="ko-KR" altLang="en-US" dirty="0"/>
              <a:t>✅ 데이터 전처리 과정을 리얼월드 데이터에 대한 실습을 통해 학습</a:t>
            </a:r>
            <a:endParaRPr kumimoji="1" lang="en-US" altLang="ko-KR" dirty="0"/>
          </a:p>
          <a:p>
            <a:pPr marL="1524000" indent="-381000">
              <a:buNone/>
            </a:pPr>
            <a:endParaRPr kumimoji="1" lang="en-US" altLang="ko-KR" sz="2000" dirty="0"/>
          </a:p>
          <a:p>
            <a:pPr marL="1524000" indent="-381000">
              <a:buNone/>
            </a:pPr>
            <a:endParaRPr kumimoji="1"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A024FA-6054-2649-B027-CD0329B5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69F0BA-66A9-EB4A-B203-F0240169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리얼월드 데이터 전처리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r>
              <a:rPr lang="en-US" altLang="ko-KR" dirty="0"/>
              <a:t> – </a:t>
            </a:r>
            <a:r>
              <a:rPr lang="ko-KR" altLang="en-US" dirty="0"/>
              <a:t>오늘의 학습 내용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829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BDAB029-CCEE-C242-A48C-8DE3D74D9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/>
                  <a:t>F</a:t>
                </a:r>
                <a:r>
                  <a:rPr lang="ko-KR" altLang="en-US" dirty="0"/>
                  <a:t> 스코어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 민감도와 정밀도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사이의</a:t>
                </a:r>
                <a:r>
                  <a:rPr lang="en-US" altLang="ko-KR" dirty="0"/>
                  <a:t> trade-off </a:t>
                </a:r>
                <a:r>
                  <a:rPr lang="ko-KR" altLang="en-US" dirty="0"/>
                  <a:t>관계를 나타내는 지표</a:t>
                </a:r>
                <a:endParaRPr lang="en-US" altLang="ko-KR" sz="2000" dirty="0"/>
              </a:p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𝑅𝑒𝑐𝑎𝑙𝑙</m:t>
                              </m:r>
                            </m:den>
                          </m:f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</m:den>
                          </m:f>
                        </m:den>
                      </m:f>
                      <m:r>
                        <a:rPr lang="en-US" altLang="ko-KR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ko-KR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ko-KR" sz="20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800" dirty="0"/>
              </a:p>
              <a:p>
                <a:pPr>
                  <a:lnSpc>
                    <a:spcPct val="130000"/>
                  </a:lnSpc>
                </a:pPr>
                <a:endParaRPr lang="en-US" altLang="ko-KR" dirty="0"/>
              </a:p>
              <a:p>
                <a:pPr>
                  <a:lnSpc>
                    <a:spcPct val="130000"/>
                  </a:lnSpc>
                </a:pPr>
                <a:r>
                  <a:rPr lang="ko-KR" altLang="en-US" dirty="0"/>
                  <a:t>가장 대표적인 </a:t>
                </a:r>
                <a:r>
                  <a:rPr lang="en-US" altLang="ko-KR" dirty="0"/>
                  <a:t>F </a:t>
                </a:r>
                <a:r>
                  <a:rPr lang="ko-KR" altLang="en-US" dirty="0"/>
                  <a:t>스코어는 </a:t>
                </a:r>
                <a:endParaRPr lang="en-US" altLang="ko-KR" dirty="0"/>
              </a:p>
              <a:p>
                <a:pPr lvl="1">
                  <a:lnSpc>
                    <a:spcPct val="130000"/>
                  </a:lnSpc>
                </a:pPr>
                <a:r>
                  <a:rPr lang="ko-KR" altLang="en-US" b="0" dirty="0"/>
                  <a:t>민감도와 정밀도 사이의 조화 평균 </a:t>
                </a:r>
                <a:r>
                  <a:rPr lang="en-US" altLang="ko-KR" b="0" dirty="0"/>
                  <a:t>(i.e.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b="0" dirty="0"/>
                  <a:t>)</a:t>
                </a:r>
              </a:p>
              <a:p>
                <a:pPr marL="0" indent="0" algn="ctr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BDAB029-CCEE-C242-A48C-8DE3D74D9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D9770A-032E-F348-A684-51A0359A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FEB1A2-3E6C-F84A-BFFC-961FA9D9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 모형의 성능 평가 척도</a:t>
            </a:r>
            <a:r>
              <a:rPr kumimoji="1" lang="en-US" altLang="ko-KR" dirty="0"/>
              <a:t> (3/3)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777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ko-KR" altLang="en-US" sz="4000" dirty="0"/>
              <a:t>리얼월드 데이터 분석 예시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0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A6B101-86F5-D646-B57C-F2A06C68B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" altLang="ko-KR" dirty="0"/>
              <a:t>https://</a:t>
            </a:r>
            <a:r>
              <a:rPr kumimoji="1" lang="en" altLang="ko-KR" dirty="0" err="1"/>
              <a:t>drive.google.com</a:t>
            </a:r>
            <a:r>
              <a:rPr kumimoji="1" lang="en" altLang="ko-KR" dirty="0"/>
              <a:t>/drive/folders/1cZPKkGE4_NQQCtFNCV_Y11P4SGgzEL1V?usp=sharing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77B158-1A10-0048-ABBF-D5C6959D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50D71C-9803-594F-8E32-0ACDE7D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실습 코드 구글 드라이브</a:t>
            </a:r>
          </a:p>
        </p:txBody>
      </p:sp>
    </p:spTree>
    <p:extLst>
      <p:ext uri="{BB962C8B-B14F-4D97-AF65-F5344CB8AC3E}">
        <p14:creationId xmlns:p14="http://schemas.microsoft.com/office/powerpoint/2010/main" val="2441620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D22DE6-8B71-DE42-95A1-A745F9B6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069579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이론 강의</a:t>
            </a:r>
            <a:endParaRPr kumimoji="1" lang="en-US" altLang="ko-K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0: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데이터 마이닝 개요 및 데이터베이스에서 지식 탐사 개요 </a:t>
            </a:r>
            <a:endParaRPr kumimoji="1"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1: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데이터 탐색</a:t>
            </a:r>
            <a:endParaRPr kumimoji="1"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2: 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전처리</a:t>
            </a:r>
            <a:endParaRPr kumimoji="1"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3: 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모델링</a:t>
            </a:r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앙상블 기법</a:t>
            </a:r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4: </a:t>
            </a:r>
            <a:r>
              <a:rPr kumimoji="1"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분석 평가</a:t>
            </a:r>
            <a:endParaRPr kumimoji="1"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ko-KR" sz="2200" dirty="0"/>
          </a:p>
          <a:p>
            <a:r>
              <a:rPr kumimoji="1" lang="ko-KR" altLang="en-US" sz="2200" dirty="0"/>
              <a:t>리얼월드 데이터 분석 예시</a:t>
            </a:r>
            <a:endParaRPr kumimoji="1" lang="en-US" altLang="ko-KR" sz="2200" dirty="0"/>
          </a:p>
          <a:p>
            <a:pPr lvl="1"/>
            <a:r>
              <a:rPr kumimoji="1" lang="ko-KR" altLang="en-US" sz="2000" b="0" dirty="0"/>
              <a:t>압연 공정 </a:t>
            </a:r>
            <a:r>
              <a:rPr kumimoji="1" lang="ko-KR" altLang="en-US" sz="2000" b="0" dirty="0" err="1"/>
              <a:t>롤토크</a:t>
            </a:r>
            <a:r>
              <a:rPr kumimoji="1" lang="ko-KR" altLang="en-US" sz="2000" b="0" dirty="0"/>
              <a:t> 제어</a:t>
            </a:r>
            <a:r>
              <a:rPr kumimoji="1" lang="en-US" altLang="ko-KR" sz="2000" b="0" dirty="0"/>
              <a:t> </a:t>
            </a:r>
          </a:p>
          <a:p>
            <a:pPr lvl="1"/>
            <a:r>
              <a:rPr kumimoji="1" lang="ko-KR" altLang="en-US" sz="2000" b="0" dirty="0"/>
              <a:t>윤활기유 품질 예측</a:t>
            </a:r>
            <a:endParaRPr kumimoji="1" lang="en-US" altLang="ko-KR" sz="2000" b="0" dirty="0"/>
          </a:p>
          <a:p>
            <a:pPr lvl="1"/>
            <a:r>
              <a:rPr lang="ko-KR" altLang="en-US" sz="2000" b="0" dirty="0">
                <a:latin typeface="+mj-ea"/>
              </a:rPr>
              <a:t>센서 기반 혼합 </a:t>
            </a:r>
            <a:r>
              <a:rPr kumimoji="1" lang="ko-KR" altLang="en-US" sz="2000" b="0" dirty="0">
                <a:latin typeface="+mj-ea"/>
              </a:rPr>
              <a:t>가스 탐지</a:t>
            </a:r>
            <a:r>
              <a:rPr kumimoji="1" lang="ko-KR" altLang="en-US" sz="2000" b="0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sz="2200" dirty="0"/>
              <a:t>실습 강의</a:t>
            </a:r>
            <a:endParaRPr kumimoji="1" lang="en-US" altLang="ko-KR" sz="2200" dirty="0"/>
          </a:p>
          <a:p>
            <a:pPr lvl="1"/>
            <a:r>
              <a:rPr kumimoji="1" lang="ko-KR" altLang="en-US" sz="2000" b="0" dirty="0"/>
              <a:t>리얼월드 데이터 예시에 대한 전처리 및 분석 </a:t>
            </a:r>
            <a:endParaRPr kumimoji="1" lang="en-US" altLang="ko-KR" sz="2000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E536DF-D6DF-A242-B190-4A4370D1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C1213E-A4DB-0843-A589-D03F9D6B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리얼월드 데이터 전처리</a:t>
            </a:r>
            <a:r>
              <a:rPr lang="en-US" altLang="ko-KR" dirty="0"/>
              <a:t> </a:t>
            </a:r>
            <a:r>
              <a:rPr lang="ko-KR" altLang="en-US" dirty="0"/>
              <a:t>및 분석</a:t>
            </a:r>
            <a:r>
              <a:rPr lang="en-US" altLang="ko-KR" dirty="0"/>
              <a:t> – </a:t>
            </a:r>
            <a:r>
              <a:rPr lang="ko-KR" altLang="en-US" dirty="0"/>
              <a:t>오늘의 학습 내용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34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B95C3B-C166-1245-A529-014232FF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F8DE7E6-F2B6-4B42-A246-9F6B86F4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실제 데이터 분석 사례</a:t>
            </a:r>
            <a:r>
              <a:rPr kumimoji="1" lang="en-US" altLang="ko-KR" dirty="0"/>
              <a:t>(Real-world Applications)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AB163A-BEA8-E84C-8924-CF4FAB72CF90}"/>
              </a:ext>
            </a:extLst>
          </p:cNvPr>
          <p:cNvSpPr/>
          <p:nvPr/>
        </p:nvSpPr>
        <p:spPr>
          <a:xfrm>
            <a:off x="6119284" y="1465256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제조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lang="ko-KR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윤활기유 품질 예측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B84B45B-024A-0F4F-B9F2-9B3D25B5B069}"/>
              </a:ext>
            </a:extLst>
          </p:cNvPr>
          <p:cNvGrpSpPr/>
          <p:nvPr/>
        </p:nvGrpSpPr>
        <p:grpSpPr>
          <a:xfrm>
            <a:off x="6558777" y="2105963"/>
            <a:ext cx="4742839" cy="1463578"/>
            <a:chOff x="6113537" y="2181340"/>
            <a:chExt cx="4742839" cy="146357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A71636-61A2-E142-B2EF-7036DBC36D03}"/>
                </a:ext>
              </a:extLst>
            </p:cNvPr>
            <p:cNvGrpSpPr/>
            <p:nvPr/>
          </p:nvGrpSpPr>
          <p:grpSpPr>
            <a:xfrm>
              <a:off x="6113537" y="2181340"/>
              <a:ext cx="4524279" cy="1036209"/>
              <a:chOff x="1857789" y="3429000"/>
              <a:chExt cx="8011621" cy="2604042"/>
            </a:xfrm>
          </p:grpSpPr>
          <p:grpSp>
            <p:nvGrpSpPr>
              <p:cNvPr id="60" name="Group 40">
                <a:extLst>
                  <a:ext uri="{FF2B5EF4-FFF2-40B4-BE49-F238E27FC236}">
                    <a16:creationId xmlns:a16="http://schemas.microsoft.com/office/drawing/2014/main" id="{74FD2B36-F287-284A-A685-702BDEDFB3C8}"/>
                  </a:ext>
                </a:extLst>
              </p:cNvPr>
              <p:cNvGrpSpPr/>
              <p:nvPr/>
            </p:nvGrpSpPr>
            <p:grpSpPr>
              <a:xfrm>
                <a:off x="1857789" y="4375065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90" name="Rounded Rectangle 25">
                  <a:extLst>
                    <a:ext uri="{FF2B5EF4-FFF2-40B4-BE49-F238E27FC236}">
                      <a16:creationId xmlns:a16="http://schemas.microsoft.com/office/drawing/2014/main" id="{2978494A-C3A0-5948-96F4-31E8391145C7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Snip Same Side Corner Rectangle 29">
                  <a:extLst>
                    <a:ext uri="{FF2B5EF4-FFF2-40B4-BE49-F238E27FC236}">
                      <a16:creationId xmlns:a16="http://schemas.microsoft.com/office/drawing/2014/main" id="{E5DDCF72-7061-5D45-A101-C9318F5B8888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92" name="Straight Connector 35">
                  <a:extLst>
                    <a:ext uri="{FF2B5EF4-FFF2-40B4-BE49-F238E27FC236}">
                      <a16:creationId xmlns:a16="http://schemas.microsoft.com/office/drawing/2014/main" id="{B1F4727A-B134-2148-92C0-AC9A06AD8349}"/>
                    </a:ext>
                  </a:extLst>
                </p:cNvPr>
                <p:cNvCxnSpPr>
                  <a:cxnSpLocks/>
                  <a:stCxn id="91" idx="7"/>
                  <a:endCxn id="91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1" name="Group 77">
                <a:extLst>
                  <a:ext uri="{FF2B5EF4-FFF2-40B4-BE49-F238E27FC236}">
                    <a16:creationId xmlns:a16="http://schemas.microsoft.com/office/drawing/2014/main" id="{517C8FE7-AC05-B343-BE3F-5364AE18EE20}"/>
                  </a:ext>
                </a:extLst>
              </p:cNvPr>
              <p:cNvGrpSpPr/>
              <p:nvPr/>
            </p:nvGrpSpPr>
            <p:grpSpPr>
              <a:xfrm>
                <a:off x="2291451" y="4065654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87" name="Rounded Rectangle 79">
                  <a:extLst>
                    <a:ext uri="{FF2B5EF4-FFF2-40B4-BE49-F238E27FC236}">
                      <a16:creationId xmlns:a16="http://schemas.microsoft.com/office/drawing/2014/main" id="{278F0F4B-EB3A-3F40-9706-04D6406E9CD9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Snip Same Side Corner Rectangle 29">
                  <a:extLst>
                    <a:ext uri="{FF2B5EF4-FFF2-40B4-BE49-F238E27FC236}">
                      <a16:creationId xmlns:a16="http://schemas.microsoft.com/office/drawing/2014/main" id="{0AF934CC-F26B-824E-9DB7-8C54E244FD30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89" name="Straight Connector 93">
                  <a:extLst>
                    <a:ext uri="{FF2B5EF4-FFF2-40B4-BE49-F238E27FC236}">
                      <a16:creationId xmlns:a16="http://schemas.microsoft.com/office/drawing/2014/main" id="{DDE738B4-6641-0D45-9908-7E1C90EC58B6}"/>
                    </a:ext>
                  </a:extLst>
                </p:cNvPr>
                <p:cNvCxnSpPr>
                  <a:cxnSpLocks/>
                  <a:stCxn id="88" idx="7"/>
                  <a:endCxn id="88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2" name="Group 94">
                <a:extLst>
                  <a:ext uri="{FF2B5EF4-FFF2-40B4-BE49-F238E27FC236}">
                    <a16:creationId xmlns:a16="http://schemas.microsoft.com/office/drawing/2014/main" id="{6DAB4509-C4A0-BE46-9500-78179B3737F0}"/>
                  </a:ext>
                </a:extLst>
              </p:cNvPr>
              <p:cNvGrpSpPr/>
              <p:nvPr/>
            </p:nvGrpSpPr>
            <p:grpSpPr>
              <a:xfrm>
                <a:off x="2298157" y="4686049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84" name="Rounded Rectangle 95">
                  <a:extLst>
                    <a:ext uri="{FF2B5EF4-FFF2-40B4-BE49-F238E27FC236}">
                      <a16:creationId xmlns:a16="http://schemas.microsoft.com/office/drawing/2014/main" id="{EBE031AE-3030-9B4E-951A-1AB00FAC96ED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Snip Same Side Corner Rectangle 29">
                  <a:extLst>
                    <a:ext uri="{FF2B5EF4-FFF2-40B4-BE49-F238E27FC236}">
                      <a16:creationId xmlns:a16="http://schemas.microsoft.com/office/drawing/2014/main" id="{01F4F34B-550D-E04B-9678-CB88620784AE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86" name="Straight Connector 97">
                  <a:extLst>
                    <a:ext uri="{FF2B5EF4-FFF2-40B4-BE49-F238E27FC236}">
                      <a16:creationId xmlns:a16="http://schemas.microsoft.com/office/drawing/2014/main" id="{F9A52164-7C9A-F94D-8AED-FF14FE721B67}"/>
                    </a:ext>
                  </a:extLst>
                </p:cNvPr>
                <p:cNvCxnSpPr>
                  <a:cxnSpLocks/>
                  <a:stCxn id="85" idx="7"/>
                  <a:endCxn id="85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pic>
            <p:nvPicPr>
              <p:cNvPr id="63" name="Picture 138">
                <a:extLst>
                  <a:ext uri="{FF2B5EF4-FFF2-40B4-BE49-F238E27FC236}">
                    <a16:creationId xmlns:a16="http://schemas.microsoft.com/office/drawing/2014/main" id="{F99B417C-0208-8746-A14B-74AFD619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6440284" y="3522232"/>
                <a:ext cx="580859" cy="2510810"/>
              </a:xfrm>
              <a:prstGeom prst="rect">
                <a:avLst/>
              </a:prstGeom>
            </p:spPr>
          </p:pic>
          <p:pic>
            <p:nvPicPr>
              <p:cNvPr id="64" name="Picture 470">
                <a:extLst>
                  <a:ext uri="{FF2B5EF4-FFF2-40B4-BE49-F238E27FC236}">
                    <a16:creationId xmlns:a16="http://schemas.microsoft.com/office/drawing/2014/main" id="{15EAD6A3-98C2-C24A-926C-C819741B0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7701032" y="3429000"/>
                <a:ext cx="587295" cy="2538630"/>
              </a:xfrm>
              <a:prstGeom prst="rect">
                <a:avLst/>
              </a:prstGeom>
            </p:spPr>
          </p:pic>
          <p:pic>
            <p:nvPicPr>
              <p:cNvPr id="65" name="Picture 139">
                <a:extLst>
                  <a:ext uri="{FF2B5EF4-FFF2-40B4-BE49-F238E27FC236}">
                    <a16:creationId xmlns:a16="http://schemas.microsoft.com/office/drawing/2014/main" id="{35C592A8-F714-554C-8D48-D70E0E0FC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943270" y="3555903"/>
                <a:ext cx="580859" cy="2207264"/>
              </a:xfrm>
              <a:prstGeom prst="rect">
                <a:avLst/>
              </a:prstGeom>
            </p:spPr>
          </p:pic>
          <p:pic>
            <p:nvPicPr>
              <p:cNvPr id="66" name="Picture 480">
                <a:extLst>
                  <a:ext uri="{FF2B5EF4-FFF2-40B4-BE49-F238E27FC236}">
                    <a16:creationId xmlns:a16="http://schemas.microsoft.com/office/drawing/2014/main" id="{54D637A0-F93F-774A-B3D9-A0FB05A0E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3584567" y="3555903"/>
                <a:ext cx="580859" cy="2207264"/>
              </a:xfrm>
              <a:prstGeom prst="rect">
                <a:avLst/>
              </a:prstGeom>
            </p:spPr>
          </p:pic>
          <p:grpSp>
            <p:nvGrpSpPr>
              <p:cNvPr id="67" name="Group 491">
                <a:extLst>
                  <a:ext uri="{FF2B5EF4-FFF2-40B4-BE49-F238E27FC236}">
                    <a16:creationId xmlns:a16="http://schemas.microsoft.com/office/drawing/2014/main" id="{85DD823B-19ED-244C-BC3E-3165AFB1708C}"/>
                  </a:ext>
                </a:extLst>
              </p:cNvPr>
              <p:cNvGrpSpPr/>
              <p:nvPr/>
            </p:nvGrpSpPr>
            <p:grpSpPr>
              <a:xfrm>
                <a:off x="9038164" y="4371015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81" name="Rounded Rectangle 492">
                  <a:extLst>
                    <a:ext uri="{FF2B5EF4-FFF2-40B4-BE49-F238E27FC236}">
                      <a16:creationId xmlns:a16="http://schemas.microsoft.com/office/drawing/2014/main" id="{2E908931-D14C-6E40-9549-303470811AB8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Snip Same Side Corner Rectangle 29">
                  <a:extLst>
                    <a:ext uri="{FF2B5EF4-FFF2-40B4-BE49-F238E27FC236}">
                      <a16:creationId xmlns:a16="http://schemas.microsoft.com/office/drawing/2014/main" id="{46956CF3-1709-0546-98BD-A7F217C828F0}"/>
                    </a:ext>
                  </a:extLst>
                </p:cNvPr>
                <p:cNvSpPr/>
                <p:nvPr/>
              </p:nvSpPr>
              <p:spPr>
                <a:xfrm>
                  <a:off x="808690" y="1884066"/>
                  <a:ext cx="334312" cy="306933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83" name="Straight Connector 494">
                  <a:extLst>
                    <a:ext uri="{FF2B5EF4-FFF2-40B4-BE49-F238E27FC236}">
                      <a16:creationId xmlns:a16="http://schemas.microsoft.com/office/drawing/2014/main" id="{72C3C7CB-703B-0141-A626-66D2E47F4451}"/>
                    </a:ext>
                  </a:extLst>
                </p:cNvPr>
                <p:cNvCxnSpPr>
                  <a:cxnSpLocks/>
                  <a:stCxn id="82" idx="7"/>
                  <a:endCxn id="82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8" name="Group 495">
                <a:extLst>
                  <a:ext uri="{FF2B5EF4-FFF2-40B4-BE49-F238E27FC236}">
                    <a16:creationId xmlns:a16="http://schemas.microsoft.com/office/drawing/2014/main" id="{B65B78FB-99D4-EE40-AD5D-8ABB89116DEF}"/>
                  </a:ext>
                </a:extLst>
              </p:cNvPr>
              <p:cNvGrpSpPr/>
              <p:nvPr/>
            </p:nvGrpSpPr>
            <p:grpSpPr>
              <a:xfrm>
                <a:off x="9471826" y="4061604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78" name="Rounded Rectangle 496">
                  <a:extLst>
                    <a:ext uri="{FF2B5EF4-FFF2-40B4-BE49-F238E27FC236}">
                      <a16:creationId xmlns:a16="http://schemas.microsoft.com/office/drawing/2014/main" id="{01756712-D694-6A4D-9057-4B73A1F2D9A3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Snip Same Side Corner Rectangle 29">
                  <a:extLst>
                    <a:ext uri="{FF2B5EF4-FFF2-40B4-BE49-F238E27FC236}">
                      <a16:creationId xmlns:a16="http://schemas.microsoft.com/office/drawing/2014/main" id="{5A11E596-FA2D-FF49-B340-29B713D546C6}"/>
                    </a:ext>
                  </a:extLst>
                </p:cNvPr>
                <p:cNvSpPr/>
                <p:nvPr/>
              </p:nvSpPr>
              <p:spPr>
                <a:xfrm>
                  <a:off x="808690" y="1884066"/>
                  <a:ext cx="334311" cy="306933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80" name="Straight Connector 498">
                  <a:extLst>
                    <a:ext uri="{FF2B5EF4-FFF2-40B4-BE49-F238E27FC236}">
                      <a16:creationId xmlns:a16="http://schemas.microsoft.com/office/drawing/2014/main" id="{DD2AFA42-3D8D-E545-8E95-D9AC01298D62}"/>
                    </a:ext>
                  </a:extLst>
                </p:cNvPr>
                <p:cNvCxnSpPr>
                  <a:cxnSpLocks/>
                  <a:stCxn id="79" idx="7"/>
                  <a:endCxn id="79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499">
                <a:extLst>
                  <a:ext uri="{FF2B5EF4-FFF2-40B4-BE49-F238E27FC236}">
                    <a16:creationId xmlns:a16="http://schemas.microsoft.com/office/drawing/2014/main" id="{CFA65DEE-2C37-D243-9153-2589B0DC88FF}"/>
                  </a:ext>
                </a:extLst>
              </p:cNvPr>
              <p:cNvGrpSpPr/>
              <p:nvPr/>
            </p:nvGrpSpPr>
            <p:grpSpPr>
              <a:xfrm>
                <a:off x="9478532" y="4681999"/>
                <a:ext cx="390878" cy="352653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75" name="Rounded Rectangle 500">
                  <a:extLst>
                    <a:ext uri="{FF2B5EF4-FFF2-40B4-BE49-F238E27FC236}">
                      <a16:creationId xmlns:a16="http://schemas.microsoft.com/office/drawing/2014/main" id="{1C51DC04-C574-C242-A0D8-1D8F76E2E9E3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" name="Snip Same Side Corner Rectangle 29">
                  <a:extLst>
                    <a:ext uri="{FF2B5EF4-FFF2-40B4-BE49-F238E27FC236}">
                      <a16:creationId xmlns:a16="http://schemas.microsoft.com/office/drawing/2014/main" id="{E61D6187-3677-D843-8EDB-DE161D382354}"/>
                    </a:ext>
                  </a:extLst>
                </p:cNvPr>
                <p:cNvSpPr/>
                <p:nvPr/>
              </p:nvSpPr>
              <p:spPr>
                <a:xfrm>
                  <a:off x="808691" y="1884066"/>
                  <a:ext cx="334312" cy="306933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7" name="Straight Connector 502">
                  <a:extLst>
                    <a:ext uri="{FF2B5EF4-FFF2-40B4-BE49-F238E27FC236}">
                      <a16:creationId xmlns:a16="http://schemas.microsoft.com/office/drawing/2014/main" id="{B8DE9FBA-C6E2-D34A-8E3A-26C838408E06}"/>
                    </a:ext>
                  </a:extLst>
                </p:cNvPr>
                <p:cNvCxnSpPr>
                  <a:cxnSpLocks/>
                  <a:stCxn id="76" idx="7"/>
                  <a:endCxn id="76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70" name="Right Arrow 147">
                <a:extLst>
                  <a:ext uri="{FF2B5EF4-FFF2-40B4-BE49-F238E27FC236}">
                    <a16:creationId xmlns:a16="http://schemas.microsoft.com/office/drawing/2014/main" id="{25E105FF-35A1-8D4C-8D6D-4C3ACE877785}"/>
                  </a:ext>
                </a:extLst>
              </p:cNvPr>
              <p:cNvSpPr/>
              <p:nvPr/>
            </p:nvSpPr>
            <p:spPr>
              <a:xfrm>
                <a:off x="2989677" y="4495536"/>
                <a:ext cx="346784" cy="190513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ight Arrow 505">
                <a:extLst>
                  <a:ext uri="{FF2B5EF4-FFF2-40B4-BE49-F238E27FC236}">
                    <a16:creationId xmlns:a16="http://schemas.microsoft.com/office/drawing/2014/main" id="{A0CFE6C4-5E95-3C46-9E88-007244328A75}"/>
                  </a:ext>
                </a:extLst>
              </p:cNvPr>
              <p:cNvSpPr/>
              <p:nvPr/>
            </p:nvSpPr>
            <p:spPr>
              <a:xfrm>
                <a:off x="5819779" y="4495536"/>
                <a:ext cx="346784" cy="190513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Elbow Connector 155">
                <a:extLst>
                  <a:ext uri="{FF2B5EF4-FFF2-40B4-BE49-F238E27FC236}">
                    <a16:creationId xmlns:a16="http://schemas.microsoft.com/office/drawing/2014/main" id="{BD398C9A-E2FF-2A4F-A3FE-9C2D1527DDE8}"/>
                  </a:ext>
                </a:extLst>
              </p:cNvPr>
              <p:cNvCxnSpPr>
                <a:cxnSpLocks/>
                <a:stCxn id="66" idx="2"/>
                <a:endCxn id="65" idx="0"/>
              </p:cNvCxnSpPr>
              <p:nvPr/>
            </p:nvCxnSpPr>
            <p:spPr>
              <a:xfrm rot="5400000" flipH="1" flipV="1">
                <a:off x="3450716" y="3980183"/>
                <a:ext cx="2207264" cy="1358703"/>
              </a:xfrm>
              <a:prstGeom prst="bentConnector5">
                <a:avLst>
                  <a:gd name="adj1" fmla="val -6591"/>
                  <a:gd name="adj2" fmla="val 53332"/>
                  <a:gd name="adj3" fmla="val 105754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3" name="Right Arrow 575">
                <a:extLst>
                  <a:ext uri="{FF2B5EF4-FFF2-40B4-BE49-F238E27FC236}">
                    <a16:creationId xmlns:a16="http://schemas.microsoft.com/office/drawing/2014/main" id="{BE7ABA5B-7758-AC44-A81F-D5B66DCB7D35}"/>
                  </a:ext>
                </a:extLst>
              </p:cNvPr>
              <p:cNvSpPr/>
              <p:nvPr/>
            </p:nvSpPr>
            <p:spPr>
              <a:xfrm>
                <a:off x="8501750" y="4495536"/>
                <a:ext cx="346784" cy="190513"/>
              </a:xfrm>
              <a:prstGeom prst="rightArrow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x-non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Elbow Connector 576">
                <a:extLst>
                  <a:ext uri="{FF2B5EF4-FFF2-40B4-BE49-F238E27FC236}">
                    <a16:creationId xmlns:a16="http://schemas.microsoft.com/office/drawing/2014/main" id="{39F51FFD-21A5-4942-A184-C0877D779638}"/>
                  </a:ext>
                </a:extLst>
              </p:cNvPr>
              <p:cNvCxnSpPr>
                <a:cxnSpLocks/>
                <a:stCxn id="63" idx="2"/>
                <a:endCxn id="64" idx="0"/>
              </p:cNvCxnSpPr>
              <p:nvPr/>
            </p:nvCxnSpPr>
            <p:spPr>
              <a:xfrm rot="5400000" flipH="1" flipV="1">
                <a:off x="6060676" y="4099038"/>
                <a:ext cx="2604042" cy="1263966"/>
              </a:xfrm>
              <a:prstGeom prst="bentConnector5">
                <a:avLst>
                  <a:gd name="adj1" fmla="val -4955"/>
                  <a:gd name="adj2" fmla="val 49873"/>
                  <a:gd name="adj3" fmla="val 10565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9E899C-311D-E047-94C7-9856C4C59D09}"/>
                </a:ext>
              </a:extLst>
            </p:cNvPr>
            <p:cNvSpPr txBox="1"/>
            <p:nvPr/>
          </p:nvSpPr>
          <p:spPr>
            <a:xfrm>
              <a:off x="7290739" y="3306132"/>
              <a:ext cx="900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kumimoji="1" lang="ko-KR" altLang="en-US" sz="1200" b="1" dirty="0">
                  <a:solidFill>
                    <a:prstClr val="black"/>
                  </a:solidFill>
                  <a:latin typeface="Calibri" panose="020F0502020204030204"/>
                </a:rPr>
                <a:t>반응 타워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3324A2-96E5-E44C-A786-5CA014ACB61A}"/>
                </a:ext>
              </a:extLst>
            </p:cNvPr>
            <p:cNvSpPr txBox="1"/>
            <p:nvPr/>
          </p:nvSpPr>
          <p:spPr>
            <a:xfrm>
              <a:off x="8469655" y="3306132"/>
              <a:ext cx="1527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kumimoji="1" lang="ko-KR" altLang="en-US" sz="1200" b="1" dirty="0">
                  <a:solidFill>
                    <a:prstClr val="black"/>
                  </a:solidFill>
                  <a:latin typeface="Calibri" panose="020F0502020204030204"/>
                </a:rPr>
                <a:t>증류 타워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B18EA4-A9FC-E24E-AFD7-28A9610067A2}"/>
                </a:ext>
              </a:extLst>
            </p:cNvPr>
            <p:cNvSpPr txBox="1"/>
            <p:nvPr/>
          </p:nvSpPr>
          <p:spPr>
            <a:xfrm>
              <a:off x="9953364" y="3183253"/>
              <a:ext cx="903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kumimoji="1" lang="ko-KR" altLang="en-US" sz="1200" b="1" dirty="0">
                  <a:solidFill>
                    <a:prstClr val="black"/>
                  </a:solidFill>
                  <a:latin typeface="Calibri" panose="020F0502020204030204"/>
                </a:rPr>
                <a:t>최종 제품 </a:t>
              </a:r>
              <a:endParaRPr kumimoji="1" lang="en-US" altLang="ko-KR" sz="1200" b="1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ctr" latinLnBrk="0"/>
              <a:r>
                <a:rPr kumimoji="1" lang="en-US" altLang="ko-KR" sz="1200" b="1" dirty="0">
                  <a:solidFill>
                    <a:prstClr val="black"/>
                  </a:solidFill>
                  <a:latin typeface="Calibri" panose="020F0502020204030204"/>
                </a:rPr>
                <a:t>(</a:t>
              </a:r>
              <a:r>
                <a:rPr kumimoji="1" lang="ko-KR" altLang="en-US" sz="1200" b="1" dirty="0">
                  <a:solidFill>
                    <a:prstClr val="black"/>
                  </a:solidFill>
                  <a:latin typeface="Calibri" panose="020F0502020204030204"/>
                </a:rPr>
                <a:t>윤활기유</a:t>
              </a:r>
              <a:r>
                <a:rPr kumimoji="1" lang="en-US" altLang="ko-KR" sz="1200" b="1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kumimoji="1" lang="ko-KR" altLang="en-US" sz="12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04F232-47F9-014E-8C82-DD8589304E28}"/>
                </a:ext>
              </a:extLst>
            </p:cNvPr>
            <p:cNvSpPr/>
            <p:nvPr/>
          </p:nvSpPr>
          <p:spPr>
            <a:xfrm>
              <a:off x="6129909" y="3290743"/>
              <a:ext cx="5815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200" b="1" dirty="0" err="1">
                  <a:solidFill>
                    <a:prstClr val="black"/>
                  </a:solidFill>
                  <a:latin typeface="Calibri" panose="020F0502020204030204"/>
                </a:rPr>
                <a:t>피드</a:t>
              </a:r>
              <a:endParaRPr lang="ko-Kore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FCF4AC-B9DA-C746-B167-17908090F391}"/>
              </a:ext>
            </a:extLst>
          </p:cNvPr>
          <p:cNvGrpSpPr/>
          <p:nvPr/>
        </p:nvGrpSpPr>
        <p:grpSpPr>
          <a:xfrm>
            <a:off x="393517" y="1400722"/>
            <a:ext cx="5610050" cy="2432608"/>
            <a:chOff x="576397" y="1400722"/>
            <a:chExt cx="5610050" cy="24326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815810-79A0-9B4D-A31C-5337A42734AA}"/>
                </a:ext>
              </a:extLst>
            </p:cNvPr>
            <p:cNvSpPr/>
            <p:nvPr/>
          </p:nvSpPr>
          <p:spPr>
            <a:xfrm>
              <a:off x="576397" y="1465325"/>
              <a:ext cx="56100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제조 </a:t>
              </a:r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 철판 압연 공정에서의 </a:t>
              </a:r>
              <a:r>
                <a:rPr lang="ko-KR" altLang="en-US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롤토크</a:t>
              </a:r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 제어</a:t>
              </a:r>
              <a:endPara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702953-7262-2E46-B6EF-2A0A44C7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3642" y="1953351"/>
              <a:ext cx="4719381" cy="1699489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D009978-3557-8B40-BE4D-F3E9EF918DF3}"/>
                </a:ext>
              </a:extLst>
            </p:cNvPr>
            <p:cNvSpPr/>
            <p:nvPr/>
          </p:nvSpPr>
          <p:spPr>
            <a:xfrm>
              <a:off x="634063" y="1400722"/>
              <a:ext cx="5494719" cy="2432608"/>
            </a:xfrm>
            <a:prstGeom prst="rect">
              <a:avLst/>
            </a:prstGeom>
            <a:noFill/>
            <a:ln>
              <a:solidFill>
                <a:srgbClr val="00285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52770D4-C38E-2B4C-8A9A-0612CC4FCD2D}"/>
              </a:ext>
            </a:extLst>
          </p:cNvPr>
          <p:cNvSpPr/>
          <p:nvPr/>
        </p:nvSpPr>
        <p:spPr>
          <a:xfrm>
            <a:off x="6115125" y="1404838"/>
            <a:ext cx="5494719" cy="2432608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9101BB-87F0-4C4C-84E6-B2312E8BA3AA}"/>
              </a:ext>
            </a:extLst>
          </p:cNvPr>
          <p:cNvGrpSpPr/>
          <p:nvPr/>
        </p:nvGrpSpPr>
        <p:grpSpPr>
          <a:xfrm>
            <a:off x="3377684" y="4028217"/>
            <a:ext cx="5494719" cy="2432608"/>
            <a:chOff x="3420176" y="3955160"/>
            <a:chExt cx="5494719" cy="243260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814BFC-628C-9749-84B2-BD3E927DF9CB}"/>
                </a:ext>
              </a:extLst>
            </p:cNvPr>
            <p:cNvSpPr/>
            <p:nvPr/>
          </p:nvSpPr>
          <p:spPr>
            <a:xfrm>
              <a:off x="3615214" y="4014070"/>
              <a:ext cx="5201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제조 </a:t>
              </a:r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3:</a:t>
              </a:r>
              <a:r>
                <a:rPr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 센서 기반 혼합 </a:t>
              </a:r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가스 탐지</a:t>
              </a:r>
              <a:endParaRPr lang="ko-KR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227391E3-6597-7A42-94C9-1AD48E34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7227" y="4675718"/>
              <a:ext cx="1471950" cy="1471950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B368E0D9-AC2B-5C43-8DAE-0892204DC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630" t="10635" r="28852" b="10523"/>
            <a:stretch/>
          </p:blipFill>
          <p:spPr>
            <a:xfrm>
              <a:off x="7670893" y="4527567"/>
              <a:ext cx="839449" cy="163508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E7377445-9993-DD48-9049-4529FBDEF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7535" y="4459319"/>
              <a:ext cx="1905000" cy="1828800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227016C-D4CB-0446-A00B-B12564FE3335}"/>
                </a:ext>
              </a:extLst>
            </p:cNvPr>
            <p:cNvSpPr/>
            <p:nvPr/>
          </p:nvSpPr>
          <p:spPr>
            <a:xfrm>
              <a:off x="3420176" y="3955160"/>
              <a:ext cx="5494719" cy="2432608"/>
            </a:xfrm>
            <a:prstGeom prst="rect">
              <a:avLst/>
            </a:prstGeom>
            <a:noFill/>
            <a:ln>
              <a:solidFill>
                <a:srgbClr val="00285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887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ko-KR" altLang="en-US" sz="4000" dirty="0"/>
              <a:t>실습 </a:t>
            </a:r>
            <a:r>
              <a:rPr kumimoji="1" lang="en-US" altLang="ko-KR" sz="4000" dirty="0"/>
              <a:t>1:</a:t>
            </a:r>
            <a:r>
              <a:rPr kumimoji="1" lang="ko-KR" altLang="en-US" sz="4000" dirty="0"/>
              <a:t> </a:t>
            </a:r>
            <a:r>
              <a:rPr lang="ko-KR" altLang="en-US" sz="4000" dirty="0">
                <a:latin typeface="+mj-ea"/>
              </a:rPr>
              <a:t>압연 공정에서의 </a:t>
            </a:r>
            <a:r>
              <a:rPr lang="ko-KR" altLang="en-US" sz="4000" dirty="0" err="1">
                <a:latin typeface="+mj-ea"/>
              </a:rPr>
              <a:t>롤토크</a:t>
            </a:r>
            <a:r>
              <a:rPr lang="ko-KR" altLang="en-US" sz="4000" dirty="0">
                <a:latin typeface="+mj-ea"/>
              </a:rPr>
              <a:t> 제어</a:t>
            </a:r>
            <a:r>
              <a:rPr kumimoji="1" lang="ko-KR" altLang="en-US" sz="4000" dirty="0"/>
              <a:t> 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5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DDC00C-06AE-9544-A5FF-A4083BF5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BD8B0B-91BD-EA4C-9D75-DDFA3AE8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철판 제조 공정 내 압연 공정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5B20ED-C5B5-0544-9551-4CDAA7FC472E}"/>
              </a:ext>
            </a:extLst>
          </p:cNvPr>
          <p:cNvGrpSpPr/>
          <p:nvPr/>
        </p:nvGrpSpPr>
        <p:grpSpPr>
          <a:xfrm>
            <a:off x="436295" y="1347703"/>
            <a:ext cx="5634886" cy="3472400"/>
            <a:chOff x="683570" y="3245262"/>
            <a:chExt cx="4859390" cy="32476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1C30438-B239-174B-BFDC-BE2A9C5ADD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147" y="3712318"/>
              <a:ext cx="4612394" cy="2646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F5D83A-E30D-124D-A04F-73E2D0BC940F}"/>
                </a:ext>
              </a:extLst>
            </p:cNvPr>
            <p:cNvSpPr txBox="1"/>
            <p:nvPr/>
          </p:nvSpPr>
          <p:spPr>
            <a:xfrm>
              <a:off x="2265720" y="3245262"/>
              <a:ext cx="1888623" cy="34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전체 철판 제조 과정</a:t>
              </a:r>
              <a:endParaRPr kumimoji="1" lang="ko-Kore-KR" altLang="en-US" b="1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8DE4A7-8B06-7D42-8BE2-66617C740044}"/>
                </a:ext>
              </a:extLst>
            </p:cNvPr>
            <p:cNvSpPr/>
            <p:nvPr/>
          </p:nvSpPr>
          <p:spPr>
            <a:xfrm>
              <a:off x="683570" y="3626799"/>
              <a:ext cx="4859390" cy="2866083"/>
            </a:xfrm>
            <a:prstGeom prst="rect">
              <a:avLst/>
            </a:prstGeom>
            <a:noFill/>
            <a:ln>
              <a:solidFill>
                <a:srgbClr val="00285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8EA822-CA54-194E-9E35-D720A9196588}"/>
                </a:ext>
              </a:extLst>
            </p:cNvPr>
            <p:cNvSpPr/>
            <p:nvPr/>
          </p:nvSpPr>
          <p:spPr>
            <a:xfrm>
              <a:off x="763147" y="5474048"/>
              <a:ext cx="872282" cy="8844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A9D112-2269-F948-9531-DAAD13E610BE}"/>
              </a:ext>
            </a:extLst>
          </p:cNvPr>
          <p:cNvGrpSpPr/>
          <p:nvPr/>
        </p:nvGrpSpPr>
        <p:grpSpPr>
          <a:xfrm>
            <a:off x="6211725" y="1347704"/>
            <a:ext cx="5682682" cy="3472400"/>
            <a:chOff x="6347384" y="3229917"/>
            <a:chExt cx="4993141" cy="324761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3D26DC6-F032-9D4C-8504-C00DA99D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730" y="4306057"/>
              <a:ext cx="4589387" cy="1683254"/>
            </a:xfrm>
            <a:prstGeom prst="rect">
              <a:avLst/>
            </a:prstGeom>
            <a:noFill/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6E97C2-F22D-DE4E-A0D4-AEF01C475E38}"/>
                </a:ext>
              </a:extLst>
            </p:cNvPr>
            <p:cNvSpPr/>
            <p:nvPr/>
          </p:nvSpPr>
          <p:spPr>
            <a:xfrm>
              <a:off x="6347384" y="3611454"/>
              <a:ext cx="4993141" cy="2866082"/>
            </a:xfrm>
            <a:prstGeom prst="rect">
              <a:avLst/>
            </a:prstGeom>
            <a:noFill/>
            <a:ln>
              <a:solidFill>
                <a:srgbClr val="00285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203AC2-0483-854C-AE7D-AB232FC062D5}"/>
                </a:ext>
              </a:extLst>
            </p:cNvPr>
            <p:cNvSpPr txBox="1"/>
            <p:nvPr/>
          </p:nvSpPr>
          <p:spPr>
            <a:xfrm>
              <a:off x="8381827" y="3229917"/>
              <a:ext cx="1020031" cy="345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1600" b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ko-KR" altLang="en-US" sz="1800" dirty="0"/>
                <a:t>압연 공정</a:t>
              </a:r>
              <a:endParaRPr lang="ko-Kore-KR" altLang="en-US" sz="1800" dirty="0" err="1"/>
            </a:p>
          </p:txBody>
        </p:sp>
      </p:grp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8F365435-C86C-0047-9081-C6BB3744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5416824"/>
            <a:ext cx="11274749" cy="64547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압연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소재를 회전하는 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롤 사이로 통과시키면서 압축을 가해 소재의 단면 감소 및 형상 변화 유발</a:t>
            </a:r>
          </a:p>
        </p:txBody>
      </p:sp>
    </p:spTree>
    <p:extLst>
      <p:ext uri="{BB962C8B-B14F-4D97-AF65-F5344CB8AC3E}">
        <p14:creationId xmlns:p14="http://schemas.microsoft.com/office/powerpoint/2010/main" val="3092246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FA0BBF-76BF-5C4A-BE6E-A00429A6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24744"/>
            <a:ext cx="11274749" cy="4928584"/>
          </a:xfrm>
        </p:spPr>
        <p:txBody>
          <a:bodyPr>
            <a:normAutofit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 소재를 여러 번 롤에 통과시키며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 </a:t>
            </a:r>
            <a:r>
              <a:rPr kumimoji="1" lang="ko-KR" altLang="en-US" dirty="0" err="1"/>
              <a:t>패스마다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롤토크를</a:t>
            </a:r>
            <a:r>
              <a:rPr kumimoji="1" lang="ko-KR" altLang="en-US" dirty="0"/>
              <a:t> 정확히 조절해야 고품질 제품 생산이 가능</a:t>
            </a:r>
          </a:p>
          <a:p>
            <a:r>
              <a:rPr kumimoji="1" lang="ko-KR" altLang="en-US" dirty="0" err="1"/>
              <a:t>롤토크</a:t>
            </a:r>
            <a:r>
              <a:rPr kumimoji="1" lang="ko-KR" altLang="en-US" dirty="0"/>
              <a:t> 정밀 제어를 위해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물리적 특성을 반영하는 모델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사용하여 계산된 </a:t>
            </a:r>
            <a:r>
              <a:rPr kumimoji="1" lang="ko-KR" altLang="en-US" dirty="0" err="1"/>
              <a:t>롤토크로</a:t>
            </a:r>
            <a:r>
              <a:rPr kumimoji="1" lang="ko-KR" altLang="en-US" dirty="0"/>
              <a:t> 공정 운영</a:t>
            </a:r>
            <a:endParaRPr kumimoji="1" lang="en-US" altLang="ko-KR" dirty="0"/>
          </a:p>
          <a:p>
            <a:pPr lvl="1"/>
            <a:r>
              <a:rPr kumimoji="1" lang="ko-KR" altLang="en-US" b="0" dirty="0" err="1"/>
              <a:t>고객사가</a:t>
            </a:r>
            <a:r>
              <a:rPr kumimoji="1" lang="ko-KR" altLang="en-US" b="0" dirty="0"/>
              <a:t> 주문하는 두께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길이를 달성하기 위해 필요한 </a:t>
            </a:r>
            <a:r>
              <a:rPr kumimoji="1" lang="ko-KR" altLang="en-US" b="0" dirty="0" err="1"/>
              <a:t>롤토크를</a:t>
            </a:r>
            <a:r>
              <a:rPr kumimoji="1" lang="ko-KR" altLang="en-US" b="0" dirty="0"/>
              <a:t> 철판의 원자재 혼합 비율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습도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온도 등 현재 철판의 상태를 고려하여 물리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화학 지식을 기반으로 계산하는 수식 모델 </a:t>
            </a:r>
            <a:endParaRPr kumimoji="1" lang="en-US" altLang="ko-KR" b="0" dirty="0"/>
          </a:p>
          <a:p>
            <a:pPr lvl="1"/>
            <a:endParaRPr kumimoji="1" lang="en-US" altLang="ko-KR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E4A1E1-00D7-0C40-8AEA-CEBC0885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1766B1-4282-C343-8D5F-EAF63D0B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압연 공정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672FF-B0CE-BB42-A2DD-B755912B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654892"/>
            <a:ext cx="69342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3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ea typeface="+mj-ea"/>
              </a:rPr>
              <a:t>압연 공정 </a:t>
            </a:r>
            <a:r>
              <a:rPr lang="ko-KR" altLang="en-US" dirty="0" err="1">
                <a:ea typeface="+mj-ea"/>
              </a:rPr>
              <a:t>롤토크</a:t>
            </a:r>
            <a:r>
              <a:rPr lang="ko-KR" altLang="en-US" dirty="0">
                <a:ea typeface="+mj-ea"/>
              </a:rPr>
              <a:t> 제어의 </a:t>
            </a:r>
            <a:r>
              <a:rPr lang="en-US" altLang="ko-KR" dirty="0">
                <a:ea typeface="+mj-ea"/>
              </a:rPr>
              <a:t>As-is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&amp;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To-be</a:t>
            </a:r>
            <a:endParaRPr kumimoji="1" lang="ko-Kore-KR" altLang="en-US" dirty="0">
              <a:ea typeface="+mj-ea"/>
            </a:endParaRPr>
          </a:p>
        </p:txBody>
      </p:sp>
      <p:cxnSp>
        <p:nvCxnSpPr>
          <p:cNvPr id="101" name="직선 연결선 35">
            <a:extLst>
              <a:ext uri="{FF2B5EF4-FFF2-40B4-BE49-F238E27FC236}">
                <a16:creationId xmlns:a16="http://schemas.microsoft.com/office/drawing/2014/main" id="{D048443A-1012-8A49-93A4-B10D60009EB8}"/>
              </a:ext>
            </a:extLst>
          </p:cNvPr>
          <p:cNvCxnSpPr>
            <a:cxnSpLocks/>
          </p:cNvCxnSpPr>
          <p:nvPr/>
        </p:nvCxnSpPr>
        <p:spPr>
          <a:xfrm>
            <a:off x="6167195" y="1179793"/>
            <a:ext cx="0" cy="54525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AD9C371-2CDB-8E4E-879F-A3931AFB2A89}"/>
              </a:ext>
            </a:extLst>
          </p:cNvPr>
          <p:cNvSpPr/>
          <p:nvPr/>
        </p:nvSpPr>
        <p:spPr>
          <a:xfrm>
            <a:off x="768832" y="4964218"/>
            <a:ext cx="5050419" cy="1178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200" b="1" dirty="0" err="1">
                <a:solidFill>
                  <a:prstClr val="black"/>
                </a:solidFill>
                <a:latin typeface="+mn-ea"/>
              </a:rPr>
              <a:t>롤토크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 예측 정합성 미흡에 따른 과 토크로 인한 판 물림 발생</a:t>
            </a:r>
            <a:endParaRPr lang="en-US" altLang="ko-KR" sz="1200" b="1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200" b="1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200" b="1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200" b="1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현재 예측 정확도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</a:rPr>
              <a:t>70%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</a:rPr>
              <a:t> 수준으로 인하여 생산성 감소 및 비용 손해</a:t>
            </a:r>
            <a:endParaRPr lang="en-US" altLang="ko-KR" sz="1200" b="1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48" name="Picture 5">
            <a:extLst>
              <a:ext uri="{FF2B5EF4-FFF2-40B4-BE49-F238E27FC236}">
                <a16:creationId xmlns:a16="http://schemas.microsoft.com/office/drawing/2014/main" id="{C98EDF30-3035-224F-9A63-9E4C31FD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995" y="2805487"/>
            <a:ext cx="1456581" cy="121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0E7DF79-7ADB-0943-90C5-E7DBA1016741}"/>
              </a:ext>
            </a:extLst>
          </p:cNvPr>
          <p:cNvSpPr txBox="1"/>
          <p:nvPr/>
        </p:nvSpPr>
        <p:spPr>
          <a:xfrm>
            <a:off x="1031752" y="4004045"/>
            <a:ext cx="816478" cy="3281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100" b="1" dirty="0">
                <a:solidFill>
                  <a:prstClr val="black"/>
                </a:solidFill>
                <a:ea typeface="+mj-ea"/>
              </a:rPr>
              <a:t>수식모델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0C99425-4E95-D54B-833B-30E59A2776E9}"/>
              </a:ext>
            </a:extLst>
          </p:cNvPr>
          <p:cNvSpPr/>
          <p:nvPr/>
        </p:nvSpPr>
        <p:spPr>
          <a:xfrm>
            <a:off x="3845854" y="2372900"/>
            <a:ext cx="1480517" cy="3281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prstClr val="black"/>
                </a:solidFill>
                <a:ea typeface="+mj-ea"/>
              </a:rPr>
              <a:t>[</a:t>
            </a:r>
            <a:r>
              <a:rPr lang="ko-KR" altLang="en-US" sz="1100" b="1" dirty="0">
                <a:solidFill>
                  <a:prstClr val="black"/>
                </a:solidFill>
                <a:ea typeface="+mj-ea"/>
              </a:rPr>
              <a:t>현재 기술의 한계</a:t>
            </a:r>
            <a:r>
              <a:rPr lang="en-US" altLang="ko-KR" sz="1100" b="1" dirty="0">
                <a:solidFill>
                  <a:prstClr val="black"/>
                </a:solidFill>
                <a:ea typeface="+mj-ea"/>
              </a:rPr>
              <a:t>]</a:t>
            </a: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41507FF2-8483-2E43-8169-3B4106FB3A73}"/>
              </a:ext>
            </a:extLst>
          </p:cNvPr>
          <p:cNvSpPr/>
          <p:nvPr/>
        </p:nvSpPr>
        <p:spPr>
          <a:xfrm>
            <a:off x="3577399" y="2719107"/>
            <a:ext cx="2017426" cy="368903"/>
          </a:xfrm>
          <a:prstGeom prst="roundRect">
            <a:avLst>
              <a:gd name="adj" fmla="val 784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87313" indent="-87313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1050" dirty="0">
                <a:solidFill>
                  <a:prstClr val="black"/>
                </a:solidFill>
                <a:ea typeface="+mj-ea"/>
              </a:rPr>
              <a:t>모델 예측의 정합성 미흡</a:t>
            </a:r>
            <a:endParaRPr lang="en-US" altLang="ko-KR" sz="1050" dirty="0">
              <a:solidFill>
                <a:prstClr val="black"/>
              </a:solidFill>
              <a:ea typeface="+mj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6AC2F52-45B1-4C42-9A58-76F347C7D480}"/>
              </a:ext>
            </a:extLst>
          </p:cNvPr>
          <p:cNvSpPr txBox="1"/>
          <p:nvPr/>
        </p:nvSpPr>
        <p:spPr>
          <a:xfrm>
            <a:off x="3114576" y="3774794"/>
            <a:ext cx="101096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endParaRPr lang="ko-KR" altLang="en-US" sz="1100" b="1" dirty="0">
              <a:solidFill>
                <a:srgbClr val="0000CC"/>
              </a:solidFill>
              <a:ea typeface="+mj-ea"/>
            </a:endParaRPr>
          </a:p>
        </p:txBody>
      </p:sp>
      <p:sp>
        <p:nvSpPr>
          <p:cNvPr id="153" name="오른쪽 화살표 4">
            <a:extLst>
              <a:ext uri="{FF2B5EF4-FFF2-40B4-BE49-F238E27FC236}">
                <a16:creationId xmlns:a16="http://schemas.microsoft.com/office/drawing/2014/main" id="{EF42CA78-E45E-C443-8447-72C0734382F2}"/>
              </a:ext>
            </a:extLst>
          </p:cNvPr>
          <p:cNvSpPr/>
          <p:nvPr/>
        </p:nvSpPr>
        <p:spPr>
          <a:xfrm>
            <a:off x="2460578" y="2953354"/>
            <a:ext cx="833463" cy="940722"/>
          </a:xfrm>
          <a:prstGeom prst="rightArrow">
            <a:avLst/>
          </a:prstGeom>
          <a:solidFill>
            <a:srgbClr val="1CCFC9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100" b="1" dirty="0">
                <a:solidFill>
                  <a:schemeClr val="bg1"/>
                </a:solidFill>
              </a:rPr>
              <a:t>   모델 예측</a:t>
            </a:r>
          </a:p>
        </p:txBody>
      </p:sp>
      <p:pic>
        <p:nvPicPr>
          <p:cNvPr id="160" name="Picture 2">
            <a:extLst>
              <a:ext uri="{FF2B5EF4-FFF2-40B4-BE49-F238E27FC236}">
                <a16:creationId xmlns:a16="http://schemas.microsoft.com/office/drawing/2014/main" id="{FEF7FF4F-C574-8B47-8853-D43DD147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4608" y="3150686"/>
            <a:ext cx="1825515" cy="101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3A6E70-1C30-CB4A-91D4-9B27C2987153}"/>
              </a:ext>
            </a:extLst>
          </p:cNvPr>
          <p:cNvSpPr/>
          <p:nvPr/>
        </p:nvSpPr>
        <p:spPr>
          <a:xfrm>
            <a:off x="515639" y="1466796"/>
            <a:ext cx="5294136" cy="5026084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032778-C77D-F949-98D4-F6BD77EB4874}"/>
              </a:ext>
            </a:extLst>
          </p:cNvPr>
          <p:cNvSpPr/>
          <p:nvPr/>
        </p:nvSpPr>
        <p:spPr>
          <a:xfrm>
            <a:off x="1137070" y="1178796"/>
            <a:ext cx="4051274" cy="576000"/>
          </a:xfrm>
          <a:prstGeom prst="rect">
            <a:avLst/>
          </a:prstGeom>
          <a:solidFill>
            <a:srgbClr val="41B5B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5334093-8250-B54B-809C-90D6D0565265}"/>
              </a:ext>
            </a:extLst>
          </p:cNvPr>
          <p:cNvSpPr/>
          <p:nvPr/>
        </p:nvSpPr>
        <p:spPr>
          <a:xfrm>
            <a:off x="1031752" y="5292494"/>
            <a:ext cx="3923126" cy="47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 - </a:t>
            </a:r>
            <a:r>
              <a:rPr lang="ko-KR" altLang="en-US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토크 예측 대비 실적 과다로 </a:t>
            </a: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Motor Stop</a:t>
            </a:r>
          </a:p>
          <a:p>
            <a:pPr lvl="0">
              <a:lnSpc>
                <a:spcPct val="120000"/>
              </a:lnSpc>
            </a:pP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 - </a:t>
            </a:r>
            <a:r>
              <a:rPr lang="ko-KR" altLang="en-US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판 물림에 따른 소재 처리로 정지 시간 발생 </a:t>
            </a: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(1</a:t>
            </a:r>
            <a:r>
              <a:rPr lang="ko-KR" altLang="en-US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시간</a:t>
            </a: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건</a:t>
            </a:r>
            <a:r>
              <a:rPr lang="en-US" altLang="ko-KR" sz="1100" dirty="0">
                <a:solidFill>
                  <a:prstClr val="black"/>
                </a:solidFill>
                <a:cs typeface="Arial" pitchFamily="34" charset="0"/>
                <a:sym typeface="Wingdings"/>
              </a:rPr>
              <a:t>)</a:t>
            </a:r>
            <a:endParaRPr lang="ko-KR" altLang="en-US" sz="1100" dirty="0">
              <a:solidFill>
                <a:prstClr val="black"/>
              </a:solidFill>
              <a:cs typeface="Arial" pitchFamily="34" charset="0"/>
              <a:sym typeface="Wingdings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04F4FE-1875-AB45-818F-84EAB7923C3D}"/>
              </a:ext>
            </a:extLst>
          </p:cNvPr>
          <p:cNvSpPr/>
          <p:nvPr/>
        </p:nvSpPr>
        <p:spPr>
          <a:xfrm>
            <a:off x="6521716" y="1466795"/>
            <a:ext cx="5294136" cy="5026085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F271DD1-12F0-1643-A4F9-4AD96F14174C}"/>
              </a:ext>
            </a:extLst>
          </p:cNvPr>
          <p:cNvSpPr/>
          <p:nvPr/>
        </p:nvSpPr>
        <p:spPr>
          <a:xfrm>
            <a:off x="7143147" y="1178796"/>
            <a:ext cx="4051274" cy="576000"/>
          </a:xfrm>
          <a:prstGeom prst="rect">
            <a:avLst/>
          </a:prstGeom>
          <a:solidFill>
            <a:srgbClr val="00275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To-be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E877458B-4E71-164B-9763-3CAAC8A5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283" y="1874122"/>
            <a:ext cx="4735888" cy="2833200"/>
          </a:xfrm>
          <a:prstGeom prst="rect">
            <a:avLst/>
          </a:prstGeom>
        </p:spPr>
      </p:pic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C76D8A6-75D8-4544-BE9F-92C7BD3E53B2}"/>
              </a:ext>
            </a:extLst>
          </p:cNvPr>
          <p:cNvSpPr/>
          <p:nvPr/>
        </p:nvSpPr>
        <p:spPr>
          <a:xfrm>
            <a:off x="6624932" y="4862280"/>
            <a:ext cx="31377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latinLnBrk="0">
              <a:buFont typeface="Wingdings" pitchFamily="2" charset="2"/>
              <a:buChar char="§"/>
            </a:pP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Big Data 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분석을 통한 </a:t>
            </a:r>
            <a:r>
              <a:rPr lang="ko-KR" altLang="en-US" sz="1200" b="1" dirty="0" err="1">
                <a:solidFill>
                  <a:prstClr val="black"/>
                </a:solidFill>
                <a:latin typeface="Calibri" panose="020F0502020204030204"/>
              </a:rPr>
              <a:t>롤토크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 예측 식 개선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749DEA9-9980-2A42-AB5B-1830D79A1A78}"/>
              </a:ext>
            </a:extLst>
          </p:cNvPr>
          <p:cNvSpPr txBox="1"/>
          <p:nvPr/>
        </p:nvSpPr>
        <p:spPr>
          <a:xfrm>
            <a:off x="6933027" y="5115556"/>
            <a:ext cx="4743334" cy="9405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ts val="1700"/>
              </a:lnSpc>
              <a:buSzPct val="80000"/>
              <a:buFontTx/>
              <a:buChar char="-"/>
            </a:pP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소재의 지시</a:t>
            </a: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패스 별 압연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실적</a:t>
            </a: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전 공정 실적 기반의 </a:t>
            </a: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Data</a:t>
            </a:r>
          </a:p>
          <a:p>
            <a:pPr defTabSz="914400">
              <a:lnSpc>
                <a:spcPts val="1700"/>
              </a:lnSpc>
              <a:buSzPct val="80000"/>
            </a:pP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   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활용 </a:t>
            </a:r>
            <a:r>
              <a:rPr lang="ko-KR" altLang="en-US" sz="1100" dirty="0" err="1">
                <a:solidFill>
                  <a:prstClr val="black"/>
                </a:solidFill>
                <a:ea typeface="+mj-ea"/>
              </a:rPr>
              <a:t>예측식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 개선</a:t>
            </a:r>
            <a:endParaRPr lang="en-US" altLang="ko-KR" sz="1100" dirty="0">
              <a:solidFill>
                <a:prstClr val="black"/>
              </a:solidFill>
              <a:ea typeface="+mj-ea"/>
            </a:endParaRPr>
          </a:p>
          <a:p>
            <a:pPr defTabSz="914400">
              <a:lnSpc>
                <a:spcPts val="1700"/>
              </a:lnSpc>
              <a:buSzPct val="80000"/>
            </a:pP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-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  </a:t>
            </a: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Big Data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 분석을 활용한 주요 인자 파악</a:t>
            </a:r>
            <a:br>
              <a:rPr lang="en-US" altLang="ko-KR" sz="1100" dirty="0">
                <a:solidFill>
                  <a:prstClr val="black"/>
                </a:solidFill>
                <a:ea typeface="+mj-ea"/>
              </a:rPr>
            </a:b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-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  </a:t>
            </a:r>
            <a:r>
              <a:rPr lang="ko-KR" altLang="en-US" sz="1100" dirty="0" err="1">
                <a:solidFill>
                  <a:prstClr val="black"/>
                </a:solidFill>
                <a:ea typeface="+mj-ea"/>
              </a:rPr>
              <a:t>롤토크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 예측 정도를 높이는 </a:t>
            </a:r>
            <a:r>
              <a:rPr lang="en-US" altLang="ko-KR" sz="1100" dirty="0">
                <a:solidFill>
                  <a:prstClr val="black"/>
                </a:solidFill>
                <a:ea typeface="+mj-ea"/>
              </a:rPr>
              <a:t>AI </a:t>
            </a:r>
            <a:r>
              <a:rPr lang="ko-KR" altLang="en-US" sz="1100" dirty="0">
                <a:solidFill>
                  <a:prstClr val="black"/>
                </a:solidFill>
                <a:ea typeface="+mj-ea"/>
              </a:rPr>
              <a:t>모델 개발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A292D5A-3842-0440-B458-10845795EDC8}"/>
              </a:ext>
            </a:extLst>
          </p:cNvPr>
          <p:cNvSpPr/>
          <p:nvPr/>
        </p:nvSpPr>
        <p:spPr>
          <a:xfrm>
            <a:off x="6644258" y="6136008"/>
            <a:ext cx="5174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 latinLnBrk="0">
              <a:buFont typeface="Wingdings" pitchFamily="2" charset="2"/>
              <a:buChar char="§"/>
            </a:pP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품질 안정화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,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 조업 중단 최소화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,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 정확도 개선 목표 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(0.6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억원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년 향상 효과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ko-KR" alt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909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FF498E-FFEF-2A46-85CB-58AD26D9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kumimoji="1" lang="ko-KR" altLang="en-US" dirty="0"/>
              <a:t>수집 데이터 기간</a:t>
            </a:r>
            <a:r>
              <a:rPr kumimoji="1" lang="en-US" altLang="ko-KR" dirty="0"/>
              <a:t>:</a:t>
            </a:r>
            <a:r>
              <a:rPr kumimoji="1" lang="en" altLang="ko-KR" dirty="0"/>
              <a:t> 18.03.01 ~ 19.05.31 (1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개월</a:t>
            </a:r>
            <a:r>
              <a:rPr kumimoji="1" lang="en-US" altLang="ko-KR" dirty="0"/>
              <a:t>)</a:t>
            </a:r>
            <a:endParaRPr kumimoji="1" lang="en" altLang="ko-KR" dirty="0"/>
          </a:p>
          <a:p>
            <a:pPr>
              <a:defRPr/>
            </a:pPr>
            <a:r>
              <a:rPr kumimoji="1" lang="ko-KR" altLang="en-US" dirty="0"/>
              <a:t>전체 슬라브 수</a:t>
            </a:r>
            <a:r>
              <a:rPr kumimoji="1" lang="en-US" altLang="ko-KR" dirty="0"/>
              <a:t>: 182,130, </a:t>
            </a:r>
            <a:r>
              <a:rPr kumimoji="1" lang="ko-KR" altLang="en-US" dirty="0"/>
              <a:t>전체 샘플 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1,614,268, </a:t>
            </a:r>
            <a:r>
              <a:rPr kumimoji="1" lang="ko-KR" altLang="en-US" dirty="0"/>
              <a:t>전체 변수 수</a:t>
            </a:r>
            <a:r>
              <a:rPr kumimoji="1" lang="en-US" altLang="ko-KR" dirty="0"/>
              <a:t>: 87</a:t>
            </a:r>
          </a:p>
          <a:p>
            <a:pPr>
              <a:defRPr/>
            </a:pPr>
            <a:r>
              <a:rPr kumimoji="1" lang="ko-KR" altLang="en-US" dirty="0"/>
              <a:t>변수 관점에서 데이터는 크게 세 가지 파트로 구성</a:t>
            </a: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pPr>
              <a:defRPr/>
            </a:pP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8E9BE9-7623-F04F-9908-27B78165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B2D8A6F-8743-D041-8740-5822C589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5302DC-B5FD-0145-8E9F-AC8FB29C9CE0}"/>
              </a:ext>
            </a:extLst>
          </p:cNvPr>
          <p:cNvGrpSpPr/>
          <p:nvPr/>
        </p:nvGrpSpPr>
        <p:grpSpPr>
          <a:xfrm>
            <a:off x="2139422" y="2766953"/>
            <a:ext cx="7913155" cy="3470359"/>
            <a:chOff x="2619378" y="2538354"/>
            <a:chExt cx="7146925" cy="3470359"/>
          </a:xfrm>
        </p:grpSpPr>
        <p:sp>
          <p:nvSpPr>
            <p:cNvPr id="5" name="슬라이드 번호 개체 틀 1">
              <a:extLst>
                <a:ext uri="{FF2B5EF4-FFF2-40B4-BE49-F238E27FC236}">
                  <a16:creationId xmlns:a16="http://schemas.microsoft.com/office/drawing/2014/main" id="{487A30B7-3EA6-D84D-9BBB-BB5C25C57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1778" y="4629153"/>
              <a:ext cx="550863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ko-KR"/>
              </a:defPPr>
              <a:lvl1pPr marL="0" algn="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1" kern="1200">
                  <a:solidFill>
                    <a:schemeClr val="tx1"/>
                  </a:solidFill>
                  <a:latin typeface="Calibri" panose="020F0502020204030204" pitchFamily="34" charset="0"/>
                  <a:ea typeface="나눔고딕" panose="020D0604000000000000" pitchFamily="50" charset="-127"/>
                  <a:cs typeface="Calibri" panose="020F0502020204030204" pitchFamily="34" charset="0"/>
                </a:defRPr>
              </a:lvl1pPr>
              <a:lvl2pPr marL="742950" indent="-28575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514600" indent="-228600" algn="l" defTabSz="457200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971800" indent="-228600" algn="l" defTabSz="457200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429000" indent="-228600" algn="l" defTabSz="457200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886200" indent="-228600" algn="l" defTabSz="457200" rtl="0" eaLnBrk="0" fontAlgn="base" latinLnBrk="1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fld id="{17B7B1DB-EFA0-40A7-82E7-F136A216F65C}" type="slidenum">
                <a:rPr lang="ko-KR" altLang="en-US" sz="1200" smtClean="0">
                  <a:ea typeface="+mn-ea"/>
                </a:rPr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t>59</a:t>
              </a:fld>
              <a:endParaRPr lang="ko-KR" altLang="en-US" sz="1200">
                <a:ea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5FD0350-4B00-F746-A2EA-CA5FEBE0C43C}"/>
                </a:ext>
              </a:extLst>
            </p:cNvPr>
            <p:cNvSpPr/>
            <p:nvPr/>
          </p:nvSpPr>
          <p:spPr>
            <a:xfrm>
              <a:off x="3937814" y="2538354"/>
              <a:ext cx="5828489" cy="3470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cs typeface="Calibri" panose="020F050202020403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283D95-3F97-DD4F-BD31-687C48479A27}"/>
                </a:ext>
              </a:extLst>
            </p:cNvPr>
            <p:cNvSpPr/>
            <p:nvPr/>
          </p:nvSpPr>
          <p:spPr>
            <a:xfrm>
              <a:off x="2619657" y="2699371"/>
              <a:ext cx="1116280" cy="3309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cs typeface="Calibri" panose="020F0502020204030204" pitchFamily="34" charset="0"/>
              </a:endParaRPr>
            </a:p>
          </p:txBody>
        </p:sp>
        <p:sp>
          <p:nvSpPr>
            <p:cNvPr id="8" name="슬라이드 번호 개체 틀 8">
              <a:extLst>
                <a:ext uri="{FF2B5EF4-FFF2-40B4-BE49-F238E27FC236}">
                  <a16:creationId xmlns:a16="http://schemas.microsoft.com/office/drawing/2014/main" id="{EECA3C6B-7355-2D4A-A673-768312EDB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378" y="4527553"/>
              <a:ext cx="550863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fld id="{9B1730DC-3873-4B07-86D5-2E6D9548F1B8}" type="slidenum">
                <a:rPr kumimoji="1" lang="ko-KR" altLang="en-US" sz="1000" b="1">
                  <a:solidFill>
                    <a:srgbClr val="203864"/>
                  </a:solidFill>
                  <a:cs typeface="Calibri" panose="020F0502020204030204" pitchFamily="34" charset="0"/>
                </a:rPr>
                <a:pPr algn="r" eaLnBrk="1" latinLnBrk="0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t>59</a:t>
              </a:fld>
              <a:endParaRPr kumimoji="1" lang="ko-KR" altLang="en-US" sz="1000" b="1">
                <a:solidFill>
                  <a:srgbClr val="203864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9" name="원통[C] 8">
              <a:extLst>
                <a:ext uri="{FF2B5EF4-FFF2-40B4-BE49-F238E27FC236}">
                  <a16:creationId xmlns:a16="http://schemas.microsoft.com/office/drawing/2014/main" id="{14C8812B-DECC-1045-B0FE-4AB774248207}"/>
                </a:ext>
              </a:extLst>
            </p:cNvPr>
            <p:cNvSpPr/>
            <p:nvPr/>
          </p:nvSpPr>
          <p:spPr>
            <a:xfrm>
              <a:off x="2712222" y="3924930"/>
              <a:ext cx="954186" cy="919842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 b="1">
                  <a:cs typeface="Calibri" panose="020F0502020204030204" pitchFamily="34" charset="0"/>
                </a:rPr>
                <a:t>가열로 정보</a:t>
              </a:r>
            </a:p>
          </p:txBody>
        </p:sp>
        <p:sp>
          <p:nvSpPr>
            <p:cNvPr id="10" name="원통[C] 9">
              <a:extLst>
                <a:ext uri="{FF2B5EF4-FFF2-40B4-BE49-F238E27FC236}">
                  <a16:creationId xmlns:a16="http://schemas.microsoft.com/office/drawing/2014/main" id="{10727F11-78A6-5647-9BE6-64293C4017B3}"/>
                </a:ext>
              </a:extLst>
            </p:cNvPr>
            <p:cNvSpPr/>
            <p:nvPr/>
          </p:nvSpPr>
          <p:spPr>
            <a:xfrm>
              <a:off x="2712222" y="2918287"/>
              <a:ext cx="954186" cy="973138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 b="1">
                  <a:cs typeface="Calibri" panose="020F0502020204030204" pitchFamily="34" charset="0"/>
                </a:rPr>
                <a:t>물리적 정보</a:t>
              </a:r>
              <a:endParaRPr kumimoji="1" lang="en-US" altLang="ko-KR" sz="1200" b="1">
                <a:cs typeface="Calibri" panose="020F0502020204030204" pitchFamily="34" charset="0"/>
              </a:endParaRPr>
            </a:p>
          </p:txBody>
        </p:sp>
        <p:sp>
          <p:nvSpPr>
            <p:cNvPr id="11" name="원통[C] 10">
              <a:extLst>
                <a:ext uri="{FF2B5EF4-FFF2-40B4-BE49-F238E27FC236}">
                  <a16:creationId xmlns:a16="http://schemas.microsoft.com/office/drawing/2014/main" id="{25FDB317-5A44-2D4D-B98F-ABA5962CAEA0}"/>
                </a:ext>
              </a:extLst>
            </p:cNvPr>
            <p:cNvSpPr/>
            <p:nvPr/>
          </p:nvSpPr>
          <p:spPr>
            <a:xfrm>
              <a:off x="2712222" y="4901330"/>
              <a:ext cx="954186" cy="976825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 b="1">
                  <a:cs typeface="Calibri" panose="020F0502020204030204" pitchFamily="34" charset="0"/>
                </a:rPr>
                <a:t>화학 성분</a:t>
              </a:r>
              <a:endParaRPr kumimoji="1" lang="ko-KR" altLang="ko-KR" sz="1200" b="1">
                <a:cs typeface="Calibri" panose="020F050202020403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671A80-6A71-6D47-AF05-C908430A5587}"/>
                </a:ext>
              </a:extLst>
            </p:cNvPr>
            <p:cNvSpPr/>
            <p:nvPr/>
          </p:nvSpPr>
          <p:spPr>
            <a:xfrm>
              <a:off x="2619657" y="2538356"/>
              <a:ext cx="1116280" cy="31342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400" b="1">
                  <a:solidFill>
                    <a:schemeClr val="bg1"/>
                  </a:solidFill>
                  <a:cs typeface="Calibri" panose="020F0502020204030204" pitchFamily="34" charset="0"/>
                </a:rPr>
                <a:t>데이터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0E3B06-7AB5-484A-92FD-F9D87036FEF5}"/>
                </a:ext>
              </a:extLst>
            </p:cNvPr>
            <p:cNvSpPr/>
            <p:nvPr/>
          </p:nvSpPr>
          <p:spPr>
            <a:xfrm>
              <a:off x="5342286" y="3962019"/>
              <a:ext cx="4335114" cy="86439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400" dirty="0">
                  <a:cs typeface="Calibri" panose="020F0502020204030204" pitchFamily="34" charset="0"/>
                </a:rPr>
                <a:t>Reheating furnace information, temperature, etc.</a:t>
              </a:r>
            </a:p>
            <a:p>
              <a:pPr algn="ctr" eaLnBrk="1" hangingPunct="1">
                <a:defRPr/>
              </a:pPr>
              <a:r>
                <a:rPr kumimoji="1" lang="en-US" altLang="ko-KR" sz="1400" dirty="0">
                  <a:cs typeface="Calibri" panose="020F0502020204030204" pitchFamily="34" charset="0"/>
                </a:rPr>
                <a:t>A slab is reheated to re-crystallization temperature </a:t>
              </a:r>
            </a:p>
            <a:p>
              <a:pPr algn="ctr" eaLnBrk="1" hangingPunct="1">
                <a:defRPr/>
              </a:pPr>
              <a:r>
                <a:rPr kumimoji="1" lang="en-US" altLang="ko-KR" sz="1400" dirty="0">
                  <a:cs typeface="Calibri" panose="020F0502020204030204" pitchFamily="34" charset="0"/>
                </a:rPr>
                <a:t>(about 1215~1230 ℃)</a:t>
              </a:r>
              <a:endParaRPr kumimoji="1" lang="ko-KR" altLang="en-US" sz="1400" dirty="0">
                <a:cs typeface="Calibri" panose="020F050202020403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218B4D-D06A-1145-8159-32CC90D04B48}"/>
                </a:ext>
              </a:extLst>
            </p:cNvPr>
            <p:cNvSpPr/>
            <p:nvPr/>
          </p:nvSpPr>
          <p:spPr>
            <a:xfrm>
              <a:off x="5345444" y="2918287"/>
              <a:ext cx="4331956" cy="9731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" altLang="ko-KR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Thickness, Work roll speed, Rolling force, Roll gap, </a:t>
              </a:r>
            </a:p>
            <a:p>
              <a:pPr algn="ctr">
                <a:defRPr/>
              </a:pPr>
              <a:r>
                <a:rPr lang="en" altLang="ko-KR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Rolling torque, etc. 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536A50-5AC6-EB45-BB67-2DDB0D14BB5B}"/>
                </a:ext>
              </a:extLst>
            </p:cNvPr>
            <p:cNvSpPr/>
            <p:nvPr/>
          </p:nvSpPr>
          <p:spPr>
            <a:xfrm>
              <a:off x="5338952" y="4908324"/>
              <a:ext cx="4338451" cy="96982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1400">
                  <a:cs typeface="Calibri" panose="020F0502020204030204" pitchFamily="34" charset="0"/>
                </a:rPr>
                <a:t>Material type, CEQ, Mn,</a:t>
              </a:r>
              <a:r>
                <a:rPr lang="ko-KR" altLang="en-US" sz="1400">
                  <a:cs typeface="Calibri" panose="020F0502020204030204" pitchFamily="34" charset="0"/>
                </a:rPr>
                <a:t> </a:t>
              </a:r>
              <a:r>
                <a:rPr lang="en-US" altLang="ko-KR" sz="1400">
                  <a:cs typeface="Calibri" panose="020F0502020204030204" pitchFamily="34" charset="0"/>
                </a:rPr>
                <a:t>C, Nb,</a:t>
              </a:r>
              <a:r>
                <a:rPr lang="ko-KR" altLang="en-US" sz="1400">
                  <a:cs typeface="Calibri" panose="020F0502020204030204" pitchFamily="34" charset="0"/>
                </a:rPr>
                <a:t> </a:t>
              </a:r>
              <a:r>
                <a:rPr lang="en-US" altLang="ko-KR" sz="1400">
                  <a:cs typeface="Calibri" panose="020F0502020204030204" pitchFamily="34" charset="0"/>
                </a:rPr>
                <a:t>etc.</a:t>
              </a:r>
              <a:endParaRPr lang="ko-KR" altLang="en-US" sz="1400">
                <a:cs typeface="Calibri" panose="020F050202020403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1509C4-F827-DE45-B701-25D98D27DD9F}"/>
                </a:ext>
              </a:extLst>
            </p:cNvPr>
            <p:cNvSpPr/>
            <p:nvPr/>
          </p:nvSpPr>
          <p:spPr>
            <a:xfrm>
              <a:off x="3937810" y="2562106"/>
              <a:ext cx="5828490" cy="31342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400" b="1">
                  <a:solidFill>
                    <a:schemeClr val="bg1"/>
                  </a:solidFill>
                  <a:cs typeface="Calibri" panose="020F0502020204030204" pitchFamily="34" charset="0"/>
                </a:rPr>
                <a:t>특징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9F6666E-0197-7643-9E19-EFD7549A458D}"/>
                </a:ext>
              </a:extLst>
            </p:cNvPr>
            <p:cNvSpPr/>
            <p:nvPr/>
          </p:nvSpPr>
          <p:spPr>
            <a:xfrm>
              <a:off x="3937813" y="2942390"/>
              <a:ext cx="190007" cy="175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000">
                  <a:cs typeface="Calibri" panose="020F0502020204030204" pitchFamily="34" charset="0"/>
                </a:rPr>
                <a:t>1</a:t>
              </a:r>
              <a:endParaRPr kumimoji="1" lang="ko-KR" altLang="en-US" sz="1000">
                <a:cs typeface="Calibri" panose="020F0502020204030204" pitchFamily="34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3E3F8E-1223-6D4A-83C2-B3B15A2AB4A2}"/>
                </a:ext>
              </a:extLst>
            </p:cNvPr>
            <p:cNvSpPr/>
            <p:nvPr/>
          </p:nvSpPr>
          <p:spPr>
            <a:xfrm>
              <a:off x="3937813" y="3990175"/>
              <a:ext cx="190007" cy="175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000">
                  <a:cs typeface="Calibri" panose="020F0502020204030204" pitchFamily="34" charset="0"/>
                </a:rPr>
                <a:t>2</a:t>
              </a:r>
              <a:endParaRPr kumimoji="1" lang="ko-KR" altLang="en-US" sz="1000">
                <a:cs typeface="Calibri" panose="020F0502020204030204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4A0E332-4AF5-4541-B680-90A41E269482}"/>
                </a:ext>
              </a:extLst>
            </p:cNvPr>
            <p:cNvSpPr/>
            <p:nvPr/>
          </p:nvSpPr>
          <p:spPr>
            <a:xfrm>
              <a:off x="3937812" y="4958566"/>
              <a:ext cx="190007" cy="175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000">
                  <a:cs typeface="Calibri" panose="020F0502020204030204" pitchFamily="34" charset="0"/>
                </a:rPr>
                <a:t>3</a:t>
              </a:r>
              <a:endParaRPr kumimoji="1" lang="ko-KR" altLang="en-US" sz="1000">
                <a:cs typeface="Calibri" panose="020F0502020204030204" pitchFamily="34" charset="0"/>
              </a:endParaRPr>
            </a:p>
          </p:txBody>
        </p:sp>
        <p:pic>
          <p:nvPicPr>
            <p:cNvPr id="20" name="그림 24">
              <a:extLst>
                <a:ext uri="{FF2B5EF4-FFF2-40B4-BE49-F238E27FC236}">
                  <a16:creationId xmlns:a16="http://schemas.microsoft.com/office/drawing/2014/main" id="{E14EB5EB-76B6-6344-9D47-A8CCE8681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213" y="2936875"/>
              <a:ext cx="1130300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그림 26">
              <a:extLst>
                <a:ext uri="{FF2B5EF4-FFF2-40B4-BE49-F238E27FC236}">
                  <a16:creationId xmlns:a16="http://schemas.microsoft.com/office/drawing/2014/main" id="{BA161215-9E0D-2746-90E8-33C5E0DB8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625" y="3976688"/>
              <a:ext cx="11303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그림 28">
              <a:extLst>
                <a:ext uri="{FF2B5EF4-FFF2-40B4-BE49-F238E27FC236}">
                  <a16:creationId xmlns:a16="http://schemas.microsoft.com/office/drawing/2014/main" id="{024D1E91-5361-DE49-9842-448BF9329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625" y="4941888"/>
              <a:ext cx="1130300" cy="97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545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lang="en-US" altLang="ko-KR" sz="4000" dirty="0"/>
              <a:t>Chapter 0: </a:t>
            </a:r>
          </a:p>
          <a:p>
            <a:pPr marL="14288" indent="0" algn="ctr">
              <a:lnSpc>
                <a:spcPct val="100000"/>
              </a:lnSpc>
              <a:buNone/>
            </a:pPr>
            <a:r>
              <a:rPr lang="ko-KR" altLang="en-US" sz="4000" dirty="0"/>
              <a:t>데이터 마이닝 및 데이터베이스에서 지식 탐사 개요</a:t>
            </a: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1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675E2B-CE48-2248-A028-4433E0B8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dirty="0"/>
              <a:t>탐색적 데이터 분석을 통한 데이터 가공 및 전처리</a:t>
            </a: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32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7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dirty="0"/>
              <a:t>모델링을 위한 데이터 가공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b="0" dirty="0"/>
              <a:t>‘</a:t>
            </a:r>
            <a:r>
              <a:rPr lang="ko-KR" altLang="en-US" b="0" dirty="0"/>
              <a:t>추출계산온도</a:t>
            </a:r>
            <a:r>
              <a:rPr lang="en-US" altLang="ko-KR" b="0" dirty="0"/>
              <a:t>’ </a:t>
            </a:r>
            <a:r>
              <a:rPr lang="ko-KR" altLang="en-US" b="0" dirty="0"/>
              <a:t>변수를 기준으로 다음과 같이 데이터를 총 다섯 그룹으로 분류</a:t>
            </a:r>
            <a:endParaRPr lang="en-US" altLang="ko-KR" b="0" dirty="0"/>
          </a:p>
          <a:p>
            <a:pPr marL="1142365" lvl="2" indent="-227965">
              <a:lnSpc>
                <a:spcPct val="130000"/>
              </a:lnSpc>
              <a:defRPr/>
            </a:pPr>
            <a:r>
              <a:rPr lang="en-US" altLang="ko-KR" b="0" dirty="0">
                <a:cs typeface="Calibri"/>
              </a:rPr>
              <a:t>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1100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1100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1120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1120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1140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1140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1160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1160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)</a:t>
            </a:r>
          </a:p>
          <a:p>
            <a:pPr marL="742315" lvl="1" indent="-285115">
              <a:lnSpc>
                <a:spcPct val="130000"/>
              </a:lnSpc>
              <a:defRPr/>
            </a:pPr>
            <a:r>
              <a:rPr lang="ko-KR" altLang="en-US" b="0" dirty="0" err="1">
                <a:cs typeface="Calibri"/>
              </a:rPr>
              <a:t>명목형</a:t>
            </a:r>
            <a:r>
              <a:rPr lang="ko-KR" altLang="en-US" b="0" dirty="0">
                <a:cs typeface="Calibri"/>
              </a:rPr>
              <a:t> 변수들은 </a:t>
            </a:r>
            <a:r>
              <a:rPr lang="en-US" altLang="ko-KR" b="0" dirty="0">
                <a:cs typeface="Calibri"/>
              </a:rPr>
              <a:t>binary encoding or</a:t>
            </a:r>
            <a:r>
              <a:rPr lang="ko-KR" altLang="en-US" b="0" dirty="0">
                <a:cs typeface="Calibri"/>
              </a:rPr>
              <a:t> </a:t>
            </a:r>
            <a:r>
              <a:rPr lang="en-US" altLang="ko-KR" b="0" dirty="0">
                <a:cs typeface="Calibri"/>
              </a:rPr>
              <a:t>target encoding</a:t>
            </a:r>
            <a:r>
              <a:rPr lang="ko-KR" altLang="en-US" b="0" dirty="0">
                <a:cs typeface="Calibri"/>
              </a:rPr>
              <a:t>을 통해 처리하고</a:t>
            </a:r>
            <a:r>
              <a:rPr lang="en-US" altLang="ko-KR" b="0" dirty="0">
                <a:cs typeface="Calibri"/>
              </a:rPr>
              <a:t>, </a:t>
            </a:r>
            <a:r>
              <a:rPr lang="ko-KR" altLang="en-US" b="0" dirty="0" err="1">
                <a:cs typeface="Calibri"/>
              </a:rPr>
              <a:t>연속형</a:t>
            </a:r>
            <a:r>
              <a:rPr lang="ko-KR" altLang="en-US" b="0" dirty="0">
                <a:cs typeface="Calibri"/>
              </a:rPr>
              <a:t> 변수들은 표준화를 통해 범위를 조정</a:t>
            </a:r>
            <a:endParaRPr lang="en-US" altLang="ko-KR" b="0" dirty="0">
              <a:cs typeface="Calibri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b="0" dirty="0"/>
              <a:t>훈련 및 테스트 데이터를 다음과 같이 분리</a:t>
            </a:r>
            <a:endParaRPr lang="en-US" altLang="ko-KR" b="0" dirty="0"/>
          </a:p>
          <a:p>
            <a:pPr marL="1142365" lvl="2" indent="-227965">
              <a:lnSpc>
                <a:spcPct val="130000"/>
              </a:lnSpc>
              <a:defRPr/>
            </a:pPr>
            <a:r>
              <a:rPr lang="ko-KR" altLang="en-US" b="0" dirty="0">
                <a:cs typeface="Calibri"/>
              </a:rPr>
              <a:t>다섯 가지의 온도 별 그룹마다 시간 순으로 </a:t>
            </a:r>
            <a:r>
              <a:rPr lang="en-US" altLang="ko-KR" b="0" dirty="0">
                <a:cs typeface="Calibri"/>
              </a:rPr>
              <a:t>4/5</a:t>
            </a:r>
            <a:r>
              <a:rPr lang="ko-KR" altLang="en-US" b="0" dirty="0">
                <a:cs typeface="Calibri"/>
              </a:rPr>
              <a:t>에 해당하는 데이터를 훈련 데이터로</a:t>
            </a:r>
            <a:r>
              <a:rPr lang="en-US" altLang="ko-KR" b="0" dirty="0">
                <a:cs typeface="Calibri"/>
              </a:rPr>
              <a:t>, </a:t>
            </a:r>
            <a:r>
              <a:rPr lang="ko-KR" altLang="en-US" b="0" dirty="0">
                <a:cs typeface="Calibri"/>
              </a:rPr>
              <a:t>나머지 </a:t>
            </a:r>
            <a:r>
              <a:rPr lang="en-US" altLang="ko-KR" b="0" dirty="0">
                <a:cs typeface="Calibri"/>
              </a:rPr>
              <a:t>1/5</a:t>
            </a:r>
            <a:r>
              <a:rPr lang="ko-KR" altLang="en-US" b="0" dirty="0">
                <a:cs typeface="Calibri"/>
              </a:rPr>
              <a:t>에 해당하는 데이터</a:t>
            </a:r>
            <a:r>
              <a:rPr lang="en-US" altLang="ko-KR" b="0" dirty="0">
                <a:cs typeface="Calibri"/>
              </a:rPr>
              <a:t>(4/5</a:t>
            </a:r>
            <a:r>
              <a:rPr lang="ko-KR" altLang="en-US" b="0" dirty="0">
                <a:cs typeface="Calibri"/>
              </a:rPr>
              <a:t>에 해당하는 데이터 보다 최근에 가까움</a:t>
            </a:r>
            <a:r>
              <a:rPr lang="en-US" altLang="ko-KR" b="0" dirty="0">
                <a:cs typeface="Calibri"/>
              </a:rPr>
              <a:t>)</a:t>
            </a:r>
            <a:r>
              <a:rPr lang="ko-KR" altLang="en-US" b="0" dirty="0" err="1">
                <a:cs typeface="Calibri"/>
              </a:rPr>
              <a:t>를</a:t>
            </a:r>
            <a:r>
              <a:rPr lang="ko-KR" altLang="en-US" b="0" dirty="0">
                <a:cs typeface="Calibri"/>
              </a:rPr>
              <a:t> 테스트 데이터로 하여 시간에 따른 영향을 반영하고자 함</a:t>
            </a:r>
            <a:endParaRPr lang="en-US" altLang="ko-KR" b="0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D71B84-F224-034D-8587-CA50F1CB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1AF202-A1C5-194F-BA5D-CDBE3086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D9A5-802A-9747-8CA5-12F7592E092F}"/>
              </a:ext>
            </a:extLst>
          </p:cNvPr>
          <p:cNvGrpSpPr>
            <a:grpSpLocks/>
          </p:cNvGrpSpPr>
          <p:nvPr/>
        </p:nvGrpSpPr>
        <p:grpSpPr bwMode="auto">
          <a:xfrm>
            <a:off x="3349979" y="1802123"/>
            <a:ext cx="5883275" cy="881062"/>
            <a:chOff x="871183" y="2041986"/>
            <a:chExt cx="7227565" cy="97313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E637B9-920E-B246-8393-ACDFA68510BE}"/>
                </a:ext>
              </a:extLst>
            </p:cNvPr>
            <p:cNvSpPr/>
            <p:nvPr/>
          </p:nvSpPr>
          <p:spPr>
            <a:xfrm>
              <a:off x="871183" y="2041986"/>
              <a:ext cx="20538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76213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 b="1" dirty="0">
                  <a:latin typeface="+mj-ea"/>
                  <a:ea typeface="+mj-ea"/>
                </a:rPr>
                <a:t>데이터 확인</a:t>
              </a:r>
              <a:endParaRPr lang="en-US" altLang="ko-KR" sz="1400" b="1" dirty="0">
                <a:latin typeface="+mj-ea"/>
                <a:ea typeface="+mj-ea"/>
              </a:endParaRPr>
            </a:p>
            <a:p>
              <a:pPr eaLnBrk="1" hangingPunct="1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latin typeface="+mj-ea"/>
                  <a:ea typeface="+mj-ea"/>
                </a:rPr>
                <a:t>변수 확인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eaLnBrk="1" hangingPunct="1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latin typeface="+mj-ea"/>
                  <a:ea typeface="+mj-ea"/>
                </a:rPr>
                <a:t>데이터 확인</a:t>
              </a:r>
              <a:endParaRPr lang="ko-KR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551375-3EBB-DD47-9327-76104944400B}"/>
                </a:ext>
              </a:extLst>
            </p:cNvPr>
            <p:cNvSpPr/>
            <p:nvPr/>
          </p:nvSpPr>
          <p:spPr>
            <a:xfrm>
              <a:off x="3439403" y="2041986"/>
              <a:ext cx="20880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400" b="1" dirty="0" err="1">
                  <a:latin typeface="+mj-ea"/>
                  <a:ea typeface="+mj-ea"/>
                </a:rPr>
                <a:t>결측치</a:t>
              </a:r>
              <a:r>
                <a:rPr lang="ko-KR" altLang="en-US" sz="1400" b="1" dirty="0">
                  <a:latin typeface="+mj-ea"/>
                  <a:ea typeface="+mj-ea"/>
                </a:rPr>
                <a:t> 처리</a:t>
              </a:r>
              <a:endParaRPr lang="ko-KR" altLang="ko-KR" sz="1400" b="1" dirty="0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3738C5-7053-8343-942B-9998EC7B0526}"/>
                </a:ext>
              </a:extLst>
            </p:cNvPr>
            <p:cNvSpPr/>
            <p:nvPr/>
          </p:nvSpPr>
          <p:spPr>
            <a:xfrm>
              <a:off x="6010748" y="2041986"/>
              <a:ext cx="20880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400" b="1">
                  <a:latin typeface="+mj-ea"/>
                  <a:ea typeface="+mj-ea"/>
                </a:rPr>
                <a:t>이상치 처리</a:t>
              </a:r>
              <a:endParaRPr lang="ko-KR" altLang="ko-KR" sz="1400" b="1">
                <a:latin typeface="+mj-ea"/>
                <a:ea typeface="+mj-ea"/>
              </a:endParaRPr>
            </a:p>
          </p:txBody>
        </p:sp>
        <p:sp>
          <p:nvSpPr>
            <p:cNvPr id="9" name="삼각형 10">
              <a:extLst>
                <a:ext uri="{FF2B5EF4-FFF2-40B4-BE49-F238E27FC236}">
                  <a16:creationId xmlns:a16="http://schemas.microsoft.com/office/drawing/2014/main" id="{097BB6EA-D5AB-4546-AA29-CA5734F80E67}"/>
                </a:ext>
              </a:extLst>
            </p:cNvPr>
            <p:cNvSpPr/>
            <p:nvPr/>
          </p:nvSpPr>
          <p:spPr>
            <a:xfrm rot="5400000">
              <a:off x="2991390" y="2401379"/>
              <a:ext cx="396466" cy="2419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latin typeface="+mj-ea"/>
                <a:ea typeface="+mj-ea"/>
              </a:endParaRPr>
            </a:p>
          </p:txBody>
        </p:sp>
        <p:sp>
          <p:nvSpPr>
            <p:cNvPr id="10" name="삼각형 12">
              <a:extLst>
                <a:ext uri="{FF2B5EF4-FFF2-40B4-BE49-F238E27FC236}">
                  <a16:creationId xmlns:a16="http://schemas.microsoft.com/office/drawing/2014/main" id="{B5ABD946-9F1A-6A49-968A-68D513E5DF55}"/>
                </a:ext>
              </a:extLst>
            </p:cNvPr>
            <p:cNvSpPr/>
            <p:nvPr/>
          </p:nvSpPr>
          <p:spPr>
            <a:xfrm rot="5400000">
              <a:off x="5587053" y="2401379"/>
              <a:ext cx="396466" cy="2419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10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92007D-17A6-524D-87C3-51C114CD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변수 설명 정리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cs typeface="Calibri"/>
              </a:rPr>
              <a:t>변수 데이터 타입</a:t>
            </a:r>
            <a:r>
              <a:rPr lang="en-US" altLang="ko-KR" dirty="0">
                <a:cs typeface="Calibri"/>
              </a:rPr>
              <a:t>(</a:t>
            </a:r>
            <a:r>
              <a:rPr lang="ko-KR" altLang="en-US" dirty="0" err="1">
                <a:cs typeface="Calibri"/>
              </a:rPr>
              <a:t>연속형</a:t>
            </a:r>
            <a:r>
              <a:rPr lang="en-US" altLang="ko-KR" dirty="0">
                <a:cs typeface="Calibri"/>
              </a:rPr>
              <a:t>,</a:t>
            </a:r>
            <a:r>
              <a:rPr lang="ko-KR" altLang="en-US" dirty="0">
                <a:cs typeface="Calibri"/>
              </a:rPr>
              <a:t> </a:t>
            </a:r>
            <a:r>
              <a:rPr lang="ko-KR" altLang="en-US" dirty="0" err="1">
                <a:cs typeface="Calibri"/>
              </a:rPr>
              <a:t>명목형</a:t>
            </a:r>
            <a:r>
              <a:rPr lang="en-US" altLang="ko-KR" dirty="0">
                <a:cs typeface="Calibri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단위</a:t>
            </a:r>
            <a:r>
              <a:rPr lang="en-US" altLang="ko-KR" dirty="0"/>
              <a:t>(</a:t>
            </a:r>
            <a:r>
              <a:rPr lang="ko-KR" altLang="en-US" dirty="0"/>
              <a:t>스케일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 err="1">
                <a:cs typeface="Calibri"/>
              </a:rPr>
              <a:t>재료번호당</a:t>
            </a:r>
            <a:r>
              <a:rPr lang="ko-KR" altLang="en-US" dirty="0">
                <a:cs typeface="Calibri"/>
              </a:rPr>
              <a:t> 같은 값을 가지는 수치인가</a:t>
            </a:r>
            <a:r>
              <a:rPr lang="en-US" altLang="ko-KR" dirty="0">
                <a:cs typeface="Calibri"/>
              </a:rPr>
              <a:t>?</a:t>
            </a:r>
            <a:r>
              <a:rPr lang="ko-KR" altLang="en-US" dirty="0">
                <a:cs typeface="Calibri"/>
              </a:rPr>
              <a:t>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매번 측정하는 수치인가</a:t>
            </a:r>
            <a:r>
              <a:rPr lang="en-US" altLang="ko-KR" dirty="0"/>
              <a:t> </a:t>
            </a:r>
            <a:r>
              <a:rPr lang="ko-KR" altLang="en-US" dirty="0" err="1"/>
              <a:t>고정값인가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사전 정보인가</a:t>
            </a:r>
            <a:r>
              <a:rPr lang="en-US" altLang="ko-KR" dirty="0"/>
              <a:t> </a:t>
            </a:r>
            <a:r>
              <a:rPr lang="ko-KR" altLang="en-US" dirty="0"/>
              <a:t>사후 정보인가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ko-KR" altLang="en-US" dirty="0">
                <a:cs typeface="Calibri"/>
              </a:rPr>
              <a:t>롤 토크 예측에 필요한 정보인가</a:t>
            </a:r>
            <a:r>
              <a:rPr kumimoji="1" lang="en-US" altLang="ko-KR" dirty="0">
                <a:cs typeface="Calibri"/>
              </a:rPr>
              <a:t>?</a:t>
            </a:r>
            <a:endParaRPr lang="en-US" altLang="ko-KR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dirty="0"/>
          </a:p>
          <a:p>
            <a:pPr marL="742941" lvl="1" indent="-342900">
              <a:lnSpc>
                <a:spcPct val="150000"/>
              </a:lnSpc>
              <a:buFont typeface="+mj-lt"/>
              <a:buAutoNum type="arabicParenR"/>
              <a:defRPr/>
            </a:pPr>
            <a:endParaRPr lang="en-US" altLang="ko-KR" dirty="0"/>
          </a:p>
          <a:p>
            <a:pPr>
              <a:lnSpc>
                <a:spcPct val="150000"/>
              </a:lnSpc>
              <a:defRPr/>
            </a:pPr>
            <a:endParaRPr kumimoji="1" lang="ko-KR" altLang="en-US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382DF2-6737-7443-BCF5-3CEDD816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6C5B0F-992E-014F-A095-E1F85A90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Process of Tidying Up Feature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644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슬라이드 번호 개체 틀 1">
            <a:extLst>
              <a:ext uri="{FF2B5EF4-FFF2-40B4-BE49-F238E27FC236}">
                <a16:creationId xmlns:a16="http://schemas.microsoft.com/office/drawing/2014/main" id="{5AC187DC-A63A-45BB-BD7F-4B81E4C2FC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A9AE088C-13C3-48C5-B004-574C00DA3B74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62</a:t>
            </a:fld>
            <a:endParaRPr lang="ko-KR" altLang="en-US" sz="1200"/>
          </a:p>
        </p:txBody>
      </p:sp>
      <p:pic>
        <p:nvPicPr>
          <p:cNvPr id="140291" name="그림 5">
            <a:extLst>
              <a:ext uri="{FF2B5EF4-FFF2-40B4-BE49-F238E27FC236}">
                <a16:creationId xmlns:a16="http://schemas.microsoft.com/office/drawing/2014/main" id="{211AF078-71D5-430C-AB15-CE822E47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41" y="1481138"/>
            <a:ext cx="89312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542A9CF-06FC-2343-8991-94E7F36C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Feature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292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슬라이드 번호 개체 틀 1">
            <a:extLst>
              <a:ext uri="{FF2B5EF4-FFF2-40B4-BE49-F238E27FC236}">
                <a16:creationId xmlns:a16="http://schemas.microsoft.com/office/drawing/2014/main" id="{BA76D1AF-8808-4CE3-96EF-2FABC26D46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C2C66DF-39BF-47E6-812B-24E2E4F938BB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63</a:t>
            </a:fld>
            <a:endParaRPr lang="ko-KR" altLang="en-US" sz="1200"/>
          </a:p>
        </p:txBody>
      </p:sp>
      <p:grpSp>
        <p:nvGrpSpPr>
          <p:cNvPr id="141315" name="그룹 3">
            <a:extLst>
              <a:ext uri="{FF2B5EF4-FFF2-40B4-BE49-F238E27FC236}">
                <a16:creationId xmlns:a16="http://schemas.microsoft.com/office/drawing/2014/main" id="{458F52F9-9956-4812-928E-EF152BC8D1CF}"/>
              </a:ext>
            </a:extLst>
          </p:cNvPr>
          <p:cNvGrpSpPr>
            <a:grpSpLocks/>
          </p:cNvGrpSpPr>
          <p:nvPr/>
        </p:nvGrpSpPr>
        <p:grpSpPr bwMode="auto">
          <a:xfrm>
            <a:off x="1671641" y="1036638"/>
            <a:ext cx="8848725" cy="5143500"/>
            <a:chOff x="5095607" y="4178300"/>
            <a:chExt cx="3975100" cy="2323906"/>
          </a:xfrm>
        </p:grpSpPr>
        <p:pic>
          <p:nvPicPr>
            <p:cNvPr id="141316" name="그림 9">
              <a:extLst>
                <a:ext uri="{FF2B5EF4-FFF2-40B4-BE49-F238E27FC236}">
                  <a16:creationId xmlns:a16="http://schemas.microsoft.com/office/drawing/2014/main" id="{FAA0676F-B6E0-4756-93D4-EEF488B90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607" y="6136572"/>
              <a:ext cx="3975100" cy="365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317" name="그림 8">
              <a:extLst>
                <a:ext uri="{FF2B5EF4-FFF2-40B4-BE49-F238E27FC236}">
                  <a16:creationId xmlns:a16="http://schemas.microsoft.com/office/drawing/2014/main" id="{CECB081C-4F8B-4345-83D6-1AAEFF009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607" y="4178300"/>
              <a:ext cx="3975100" cy="200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48BD82C-7313-D846-BF52-2B31D536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Feature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735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슬라이드 번호 개체 틀 1">
            <a:extLst>
              <a:ext uri="{FF2B5EF4-FFF2-40B4-BE49-F238E27FC236}">
                <a16:creationId xmlns:a16="http://schemas.microsoft.com/office/drawing/2014/main" id="{D7858031-8CBD-4DA0-9BE2-C5144A7936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5304AEA-87B6-46BB-B664-C9D1F8D9A9F8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lang="ko-KR" altLang="en-US" sz="1200"/>
          </a:p>
        </p:txBody>
      </p:sp>
      <p:grpSp>
        <p:nvGrpSpPr>
          <p:cNvPr id="142339" name="그룹 9">
            <a:extLst>
              <a:ext uri="{FF2B5EF4-FFF2-40B4-BE49-F238E27FC236}">
                <a16:creationId xmlns:a16="http://schemas.microsoft.com/office/drawing/2014/main" id="{2C3869CB-37AE-4407-989B-D112516EA8D9}"/>
              </a:ext>
            </a:extLst>
          </p:cNvPr>
          <p:cNvGrpSpPr>
            <a:grpSpLocks/>
          </p:cNvGrpSpPr>
          <p:nvPr/>
        </p:nvGrpSpPr>
        <p:grpSpPr bwMode="auto">
          <a:xfrm>
            <a:off x="1898650" y="1182693"/>
            <a:ext cx="8394700" cy="5310187"/>
            <a:chOff x="0" y="1021657"/>
            <a:chExt cx="4155904" cy="2628244"/>
          </a:xfrm>
        </p:grpSpPr>
        <p:pic>
          <p:nvPicPr>
            <p:cNvPr id="142340" name="그림 4">
              <a:extLst>
                <a:ext uri="{FF2B5EF4-FFF2-40B4-BE49-F238E27FC236}">
                  <a16:creationId xmlns:a16="http://schemas.microsoft.com/office/drawing/2014/main" id="{D23701E1-EFE6-4AC0-9C76-7DCDA999E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8" y="3120787"/>
              <a:ext cx="4136462" cy="529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341" name="그림 5">
              <a:extLst>
                <a:ext uri="{FF2B5EF4-FFF2-40B4-BE49-F238E27FC236}">
                  <a16:creationId xmlns:a16="http://schemas.microsoft.com/office/drawing/2014/main" id="{DE1A7B13-ACC9-4ADC-8F86-46C1685E5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4"/>
            <a:stretch>
              <a:fillRect/>
            </a:stretch>
          </p:blipFill>
          <p:spPr bwMode="auto">
            <a:xfrm>
              <a:off x="0" y="1021657"/>
              <a:ext cx="4155904" cy="2114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7909EDBC-1D95-0B49-BC50-8442C405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Feature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396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슬라이드 번호 개체 틀 1">
            <a:extLst>
              <a:ext uri="{FF2B5EF4-FFF2-40B4-BE49-F238E27FC236}">
                <a16:creationId xmlns:a16="http://schemas.microsoft.com/office/drawing/2014/main" id="{64738CB4-AE1F-4365-9BC4-8FA0B18C6A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8165256-EE4F-48B9-8F1A-AEFE07AF5038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65</a:t>
            </a:fld>
            <a:endParaRPr lang="ko-KR" altLang="en-US" sz="1200"/>
          </a:p>
        </p:txBody>
      </p:sp>
      <p:pic>
        <p:nvPicPr>
          <p:cNvPr id="143363" name="내용 개체 틀 7">
            <a:extLst>
              <a:ext uri="{FF2B5EF4-FFF2-40B4-BE49-F238E27FC236}">
                <a16:creationId xmlns:a16="http://schemas.microsoft.com/office/drawing/2014/main" id="{49574712-FBD4-419B-BDF6-80174DA86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0675" y="1440602"/>
            <a:ext cx="9010650" cy="4511675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B0C08F4-B305-1A4A-AD88-7C5E0C5B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/>
          <a:lstStyle/>
          <a:p>
            <a:r>
              <a:rPr kumimoji="1" lang="en-US" altLang="ko-KR" dirty="0"/>
              <a:t>Tidying Up Feature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923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슬라이드 번호 개체 틀 1">
            <a:extLst>
              <a:ext uri="{FF2B5EF4-FFF2-40B4-BE49-F238E27FC236}">
                <a16:creationId xmlns:a16="http://schemas.microsoft.com/office/drawing/2014/main" id="{94D311B0-5F47-4E5E-8561-BCD0D4C280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5254BEC-47B4-48FE-91CD-8F4EC46CD747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66</a:t>
            </a:fld>
            <a:endParaRPr lang="ko-KR" altLang="en-US" sz="1200"/>
          </a:p>
        </p:txBody>
      </p:sp>
      <p:pic>
        <p:nvPicPr>
          <p:cNvPr id="144387" name="그림 8">
            <a:extLst>
              <a:ext uri="{FF2B5EF4-FFF2-40B4-BE49-F238E27FC236}">
                <a16:creationId xmlns:a16="http://schemas.microsoft.com/office/drawing/2014/main" id="{8A1C66AF-08EF-4F19-AD92-4A33B9D0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6" y="1727200"/>
            <a:ext cx="884237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9AE22B7D-84F0-FC49-99A8-6779B803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/>
          <a:lstStyle/>
          <a:p>
            <a:r>
              <a:rPr kumimoji="1" lang="en-US" altLang="ko-KR" dirty="0"/>
              <a:t>Tidying Up Feature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136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C3B9A1-84CF-BB4F-853E-1940C9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360C026-65FD-BF4C-9A05-7522630C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 제외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A13271-5868-0A43-A8FB-88E84094DFBA}"/>
              </a:ext>
            </a:extLst>
          </p:cNvPr>
          <p:cNvGraphicFramePr>
            <a:graphicFrameLocks noGrp="1"/>
          </p:cNvGraphicFramePr>
          <p:nvPr/>
        </p:nvGraphicFramePr>
        <p:xfrm>
          <a:off x="722136" y="1359814"/>
          <a:ext cx="10860264" cy="4673251"/>
        </p:xfrm>
        <a:graphic>
          <a:graphicData uri="http://schemas.openxmlformats.org/drawingml/2006/table">
            <a:tbl>
              <a:tblPr/>
              <a:tblGrid>
                <a:gridCol w="3007364">
                  <a:extLst>
                    <a:ext uri="{9D8B030D-6E8A-4147-A177-3AD203B41FA5}">
                      <a16:colId xmlns:a16="http://schemas.microsoft.com/office/drawing/2014/main" val="3287321338"/>
                    </a:ext>
                  </a:extLst>
                </a:gridCol>
                <a:gridCol w="7852900">
                  <a:extLst>
                    <a:ext uri="{9D8B030D-6E8A-4147-A177-3AD203B41FA5}">
                      <a16:colId xmlns:a16="http://schemas.microsoft.com/office/drawing/2014/main" val="266401743"/>
                    </a:ext>
                  </a:extLst>
                </a:gridCol>
              </a:tblGrid>
              <a:tr h="378946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제외 이유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제외 변수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449403"/>
                  </a:ext>
                </a:extLst>
              </a:tr>
              <a:tr h="3097551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도메인 지식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전문가의 지식을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통해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추려진 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롤 토크 예측과 </a:t>
                      </a:r>
                      <a:b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관련 없는 변수 </a:t>
                      </a:r>
                      <a:b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또는 </a:t>
                      </a:r>
                      <a:b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잘못 입력된 변수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규격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냉각코드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날판지시두께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날판지시폭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RM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첫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시작온도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개시일시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완료일시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소요일시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완료온도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RRR4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지시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RRR4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실적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압연롤단위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RTQ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RTQ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최소폭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최대폭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최소길이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최대길이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설비사양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설비사양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End R/F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RTQ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End R/F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R/F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길이내기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Max RTQ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최소폭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최대폭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평균폭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최소길이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최대길이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폭계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후평균길이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2,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실적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Eding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하중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실적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EDG/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Gap,EDG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/Gap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실적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지시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EDG/Gap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실적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지시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APCRollGap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지시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RollGap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편차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98512"/>
                  </a:ext>
                </a:extLst>
              </a:tr>
              <a:tr h="82559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사후 도출 변수</a:t>
                      </a: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RM_Pass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후예측두께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입측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후계산폭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입측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후계산길이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RM_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계산압하량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RM_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계산압하율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RM_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계산압연속도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계산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Edging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압하량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RM_Pass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후재계산평균변형저항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056620"/>
                  </a:ext>
                </a:extLst>
              </a:tr>
              <a:tr h="3413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롤 토크 예측값과 관련된 변수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롤 토크 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학습계수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롤 토크 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예측값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학습계수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포함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25" marB="45725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15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057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7B2CEF-CBC5-BE41-AC2E-667FFE68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변수 별 전체 샘플 개수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 err="1"/>
              <a:t>명목형</a:t>
            </a:r>
            <a:r>
              <a:rPr lang="ko-KR" altLang="en-US" dirty="0"/>
              <a:t> 변수의 경우 </a:t>
            </a:r>
            <a:r>
              <a:rPr lang="ko-KR" altLang="en-US" dirty="0" err="1"/>
              <a:t>유니크한</a:t>
            </a:r>
            <a:r>
              <a:rPr lang="en-US" altLang="ko-KR" dirty="0"/>
              <a:t> </a:t>
            </a:r>
            <a:r>
              <a:rPr lang="ko-KR" altLang="en-US" dirty="0"/>
              <a:t>샘플 개수</a:t>
            </a:r>
            <a:r>
              <a:rPr lang="en-US" altLang="ko-KR" dirty="0"/>
              <a:t>,</a:t>
            </a:r>
            <a:r>
              <a:rPr lang="ko-KR" altLang="en-US" dirty="0"/>
              <a:t> 그 중 가장 많은 샘플을 가진 범주와 개수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평균</a:t>
            </a:r>
            <a:r>
              <a:rPr lang="en-US" altLang="ko-KR" dirty="0"/>
              <a:t>,</a:t>
            </a:r>
            <a:r>
              <a:rPr lang="ko-KR" altLang="en-US" dirty="0"/>
              <a:t> 표준편차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최소값</a:t>
            </a:r>
            <a:r>
              <a:rPr lang="en-US" altLang="ko-KR" dirty="0"/>
              <a:t>,</a:t>
            </a:r>
            <a:r>
              <a:rPr lang="ko-KR" altLang="en-US" dirty="0"/>
              <a:t> 최대값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 err="1"/>
              <a:t>분위값</a:t>
            </a:r>
            <a:r>
              <a:rPr lang="en-US" altLang="ko-KR" dirty="0"/>
              <a:t>(25%,</a:t>
            </a:r>
            <a:r>
              <a:rPr lang="ko-KR" altLang="en-US" dirty="0"/>
              <a:t> </a:t>
            </a:r>
            <a:r>
              <a:rPr lang="en-US" altLang="ko-KR" dirty="0"/>
              <a:t>50%,</a:t>
            </a:r>
            <a:r>
              <a:rPr lang="ko-KR" altLang="en-US" dirty="0"/>
              <a:t> </a:t>
            </a:r>
            <a:r>
              <a:rPr lang="en-US" altLang="ko-KR" dirty="0"/>
              <a:t>75%)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/>
              <a:t>범위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  <a:defRPr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  <a:defRPr/>
            </a:pP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EA48FA-9320-A549-913D-306E12C7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6AF427-5442-244F-A191-F2C44E2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274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슬라이드 번호 개체 틀 1">
            <a:extLst>
              <a:ext uri="{FF2B5EF4-FFF2-40B4-BE49-F238E27FC236}">
                <a16:creationId xmlns:a16="http://schemas.microsoft.com/office/drawing/2014/main" id="{CD1DCD3F-7A90-404E-9F17-C0C215DCBC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A019518-58FA-4C07-AFBE-32768E5C537C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69</a:t>
            </a:fld>
            <a:endParaRPr lang="ko-KR" altLang="en-US" sz="1200"/>
          </a:p>
        </p:txBody>
      </p:sp>
      <p:pic>
        <p:nvPicPr>
          <p:cNvPr id="148483" name="그림 4">
            <a:extLst>
              <a:ext uri="{FF2B5EF4-FFF2-40B4-BE49-F238E27FC236}">
                <a16:creationId xmlns:a16="http://schemas.microsoft.com/office/drawing/2014/main" id="{E7C245D8-8D94-4F24-8437-6F8252A6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1270000"/>
            <a:ext cx="89598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1D2DD01A-95B5-5D46-81B4-27392C02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15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5124BD-AB6A-2149-A783-A09C9970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24744"/>
            <a:ext cx="11101331" cy="12173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200" dirty="0"/>
              <a:t>“</a:t>
            </a:r>
            <a:r>
              <a:rPr lang="ko-KR" altLang="en-US" sz="2200" dirty="0"/>
              <a:t>대규모로 저장된 데이터 안에서 체계적이고 자동적으로</a:t>
            </a:r>
            <a:r>
              <a:rPr lang="en-US" altLang="ko-KR" sz="2200" dirty="0"/>
              <a:t> </a:t>
            </a:r>
          </a:p>
          <a:p>
            <a:pPr marL="0" indent="0" algn="ctr">
              <a:buNone/>
            </a:pPr>
            <a:r>
              <a:rPr lang="ko-KR" altLang="en-US" sz="2200" dirty="0"/>
              <a:t>통계적 규칙이나 패턴을 분석하여 가치</a:t>
            </a:r>
            <a:r>
              <a:rPr lang="en-US" altLang="ko-KR" sz="2200" dirty="0"/>
              <a:t> </a:t>
            </a:r>
            <a:r>
              <a:rPr lang="ko-KR" altLang="en-US" sz="2200" dirty="0"/>
              <a:t>있는 정보를 추출하는 과정</a:t>
            </a:r>
            <a:r>
              <a:rPr lang="en-US" altLang="ko-KR" sz="2200" dirty="0"/>
              <a:t>”</a:t>
            </a: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ko-KR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8EF96E-88DD-E44D-937B-2528B89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BCB19FA-BA31-484B-A564-1420A4D8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마이닝 </a:t>
            </a:r>
            <a:r>
              <a:rPr lang="en-US" altLang="ko-KR" dirty="0"/>
              <a:t>(Data Mining)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150BA4-4DFE-BA4D-AF3B-44BBE4E6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38" y="2342085"/>
            <a:ext cx="3840004" cy="2775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944936-0D2E-3546-A7F1-DBFDD8CC6391}"/>
              </a:ext>
            </a:extLst>
          </p:cNvPr>
          <p:cNvSpPr/>
          <p:nvPr/>
        </p:nvSpPr>
        <p:spPr>
          <a:xfrm>
            <a:off x="1589679" y="5548061"/>
            <a:ext cx="8969122" cy="857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데이터베이스에서 지식 탐사 </a:t>
            </a: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(Knowledge Discovery in Database; KDD):</a:t>
            </a:r>
            <a:r>
              <a:rPr lang="ko-KR" altLang="en-US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데이터 </a:t>
            </a:r>
            <a:r>
              <a:rPr lang="ko-KR" alt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마이닝을</a:t>
            </a: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위한 입력 데이터를 변환해 유용한 정보를 도출하는 전체 과정</a:t>
            </a:r>
          </a:p>
        </p:txBody>
      </p:sp>
    </p:spTree>
    <p:extLst>
      <p:ext uri="{BB962C8B-B14F-4D97-AF65-F5344CB8AC3E}">
        <p14:creationId xmlns:p14="http://schemas.microsoft.com/office/powerpoint/2010/main" val="1067280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슬라이드 번호 개체 틀 1">
            <a:extLst>
              <a:ext uri="{FF2B5EF4-FFF2-40B4-BE49-F238E27FC236}">
                <a16:creationId xmlns:a16="http://schemas.microsoft.com/office/drawing/2014/main" id="{3BF47722-41F0-4A46-9C75-C8BBE7C51C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EA2414C-A408-4148-87F6-6CAFF3E77B6E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70</a:t>
            </a:fld>
            <a:endParaRPr lang="ko-KR" altLang="en-US" sz="1200"/>
          </a:p>
        </p:txBody>
      </p:sp>
      <p:pic>
        <p:nvPicPr>
          <p:cNvPr id="149507" name="그림 5">
            <a:extLst>
              <a:ext uri="{FF2B5EF4-FFF2-40B4-BE49-F238E27FC236}">
                <a16:creationId xmlns:a16="http://schemas.microsoft.com/office/drawing/2014/main" id="{D89450DC-8E48-439C-A6E7-25F0EF736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1231903"/>
            <a:ext cx="88265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1978F11F-4485-CB45-ACC2-6BDB81D8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46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슬라이드 번호 개체 틀 1">
            <a:extLst>
              <a:ext uri="{FF2B5EF4-FFF2-40B4-BE49-F238E27FC236}">
                <a16:creationId xmlns:a16="http://schemas.microsoft.com/office/drawing/2014/main" id="{69DEABD4-19A0-4F85-996F-F7872103EB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90F4392-3D03-4FEC-836B-6597E2E70BFA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71</a:t>
            </a:fld>
            <a:endParaRPr lang="ko-KR" altLang="en-US" sz="1200"/>
          </a:p>
        </p:txBody>
      </p:sp>
      <p:grpSp>
        <p:nvGrpSpPr>
          <p:cNvPr id="150531" name="그룹 14">
            <a:extLst>
              <a:ext uri="{FF2B5EF4-FFF2-40B4-BE49-F238E27FC236}">
                <a16:creationId xmlns:a16="http://schemas.microsoft.com/office/drawing/2014/main" id="{64266E03-BF66-4F34-B5AB-7F06DFDF829A}"/>
              </a:ext>
            </a:extLst>
          </p:cNvPr>
          <p:cNvGrpSpPr>
            <a:grpSpLocks/>
          </p:cNvGrpSpPr>
          <p:nvPr/>
        </p:nvGrpSpPr>
        <p:grpSpPr bwMode="auto">
          <a:xfrm>
            <a:off x="1628778" y="1076325"/>
            <a:ext cx="8848725" cy="4953000"/>
            <a:chOff x="104973" y="925637"/>
            <a:chExt cx="6229218" cy="3487275"/>
          </a:xfrm>
        </p:grpSpPr>
        <p:pic>
          <p:nvPicPr>
            <p:cNvPr id="150532" name="그림 5">
              <a:extLst>
                <a:ext uri="{FF2B5EF4-FFF2-40B4-BE49-F238E27FC236}">
                  <a16:creationId xmlns:a16="http://schemas.microsoft.com/office/drawing/2014/main" id="{92E56FC3-21DE-46D1-8E3D-387DEB731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73" y="1496880"/>
              <a:ext cx="6229218" cy="2916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533" name="그림 6">
              <a:extLst>
                <a:ext uri="{FF2B5EF4-FFF2-40B4-BE49-F238E27FC236}">
                  <a16:creationId xmlns:a16="http://schemas.microsoft.com/office/drawing/2014/main" id="{ACBB6F67-0BA8-4641-B6E1-7BDFFDE31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73" y="925637"/>
              <a:ext cx="6229218" cy="64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제목 3">
            <a:extLst>
              <a:ext uri="{FF2B5EF4-FFF2-40B4-BE49-F238E27FC236}">
                <a16:creationId xmlns:a16="http://schemas.microsoft.com/office/drawing/2014/main" id="{EEC5C634-C410-5D44-A52C-0A10F8A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047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슬라이드 번호 개체 틀 1">
            <a:extLst>
              <a:ext uri="{FF2B5EF4-FFF2-40B4-BE49-F238E27FC236}">
                <a16:creationId xmlns:a16="http://schemas.microsoft.com/office/drawing/2014/main" id="{C652CA35-2E4B-432F-8006-ECD7FA8EC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B614778-94D5-4E24-A791-46A8E4438D64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72</a:t>
            </a:fld>
            <a:endParaRPr lang="ko-KR" altLang="en-US" sz="1200"/>
          </a:p>
        </p:txBody>
      </p:sp>
      <p:pic>
        <p:nvPicPr>
          <p:cNvPr id="151555" name="그림 8">
            <a:extLst>
              <a:ext uri="{FF2B5EF4-FFF2-40B4-BE49-F238E27FC236}">
                <a16:creationId xmlns:a16="http://schemas.microsoft.com/office/drawing/2014/main" id="{6C1B787F-34D7-4FF8-B9F5-F7DAF504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6" y="1966916"/>
            <a:ext cx="9032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245093E3-A2DE-7D4B-9C7A-835129E2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482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슬라이드 번호 개체 틀 1">
            <a:extLst>
              <a:ext uri="{FF2B5EF4-FFF2-40B4-BE49-F238E27FC236}">
                <a16:creationId xmlns:a16="http://schemas.microsoft.com/office/drawing/2014/main" id="{20166461-282A-4D4B-9DDE-054385E78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B2CA5C2-FD95-4A5B-9F9A-7016A0EDAF94}" type="slidenum">
              <a:rPr lang="ko-KR" altLang="en-US" sz="1200"/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73</a:t>
            </a:fld>
            <a:endParaRPr lang="ko-KR" altLang="en-US" sz="1200"/>
          </a:p>
        </p:txBody>
      </p:sp>
      <p:pic>
        <p:nvPicPr>
          <p:cNvPr id="152579" name="그림 9">
            <a:extLst>
              <a:ext uri="{FF2B5EF4-FFF2-40B4-BE49-F238E27FC236}">
                <a16:creationId xmlns:a16="http://schemas.microsoft.com/office/drawing/2014/main" id="{8679C9AF-AEEA-4360-8786-9DDCA9B8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398591"/>
            <a:ext cx="89408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BFD3B8CC-6630-C344-B1AD-F9B95DDE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Tidying Up Data Information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955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839A04-53BE-7F4E-94AF-30787F0C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/>
              <a:t>최종 모형에 전처리 및 변수 제외 함수 포함</a:t>
            </a:r>
            <a:endParaRPr lang="en-US" altLang="ko-KR" dirty="0"/>
          </a:p>
          <a:p>
            <a:pPr lvl="1">
              <a:lnSpc>
                <a:spcPct val="150000"/>
              </a:lnSpc>
              <a:defRPr/>
            </a:pPr>
            <a:r>
              <a:rPr lang="en-US" altLang="ko-KR" dirty="0"/>
              <a:t>Preprocessing</a:t>
            </a:r>
            <a:r>
              <a:rPr lang="ko-KR" altLang="en-US" dirty="0"/>
              <a:t> 부분에 </a:t>
            </a:r>
            <a:r>
              <a:rPr lang="ko-KR" altLang="en-US" dirty="0" err="1"/>
              <a:t>결측치</a:t>
            </a:r>
            <a:r>
              <a:rPr lang="en-US" altLang="ko-KR" dirty="0"/>
              <a:t> </a:t>
            </a:r>
            <a:r>
              <a:rPr lang="ko-KR" altLang="en-US" dirty="0"/>
              <a:t>처리 </a:t>
            </a:r>
            <a:r>
              <a:rPr lang="en-US" altLang="ko-KR" dirty="0"/>
              <a:t>rule</a:t>
            </a:r>
            <a:r>
              <a:rPr lang="ko-KR" altLang="en-US" dirty="0"/>
              <a:t> 첨부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RS</a:t>
            </a:r>
            <a:r>
              <a:rPr lang="ko-KR" altLang="en-US" dirty="0"/>
              <a:t>실적</a:t>
            </a:r>
            <a:r>
              <a:rPr lang="en-US" altLang="ko-KR" dirty="0"/>
              <a:t>, WAF, RM</a:t>
            </a:r>
            <a:r>
              <a:rPr lang="ko-KR" altLang="en-US" dirty="0" err="1"/>
              <a:t>폭계</a:t>
            </a:r>
            <a:r>
              <a:rPr lang="en-US" altLang="ko-KR" dirty="0"/>
              <a:t>1Pass</a:t>
            </a:r>
            <a:r>
              <a:rPr lang="ko-KR" altLang="en-US" dirty="0" err="1"/>
              <a:t>평균폭</a:t>
            </a:r>
            <a:r>
              <a:rPr lang="ko-KR" altLang="en-US" dirty="0"/>
              <a:t> 변수에 대해 </a:t>
            </a:r>
            <a:r>
              <a:rPr lang="ko-KR" altLang="en-US" dirty="0" err="1"/>
              <a:t>결측치가</a:t>
            </a:r>
            <a:r>
              <a:rPr lang="ko-KR" altLang="en-US" dirty="0"/>
              <a:t> 있음을 확인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이를 기반으로 이 변수에 대해 </a:t>
            </a:r>
            <a:r>
              <a:rPr lang="ko-KR" altLang="en-US" dirty="0" err="1"/>
              <a:t>결측치가</a:t>
            </a:r>
            <a:r>
              <a:rPr lang="ko-KR" altLang="en-US" dirty="0"/>
              <a:t> 있을 경우 그 샘플 전체를 제거하는 알고리즘 구현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914377" lvl="2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914377" lvl="2" indent="0">
              <a:lnSpc>
                <a:spcPct val="150000"/>
              </a:lnSpc>
              <a:buNone/>
              <a:defRPr/>
            </a:pPr>
            <a:endParaRPr lang="en-US" altLang="ko-KR" dirty="0"/>
          </a:p>
          <a:p>
            <a:pPr marL="914377" lvl="2" indent="0">
              <a:lnSpc>
                <a:spcPct val="150000"/>
              </a:lnSpc>
              <a:buNone/>
              <a:defRPr/>
            </a:pPr>
            <a:r>
              <a:rPr lang="en-US" altLang="ko-KR" dirty="0"/>
              <a:t>※</a:t>
            </a:r>
            <a:r>
              <a:rPr lang="ko-KR" altLang="en-US" dirty="0"/>
              <a:t> 주의</a:t>
            </a:r>
            <a:r>
              <a:rPr lang="en-US" altLang="ko-KR" dirty="0"/>
              <a:t>: </a:t>
            </a:r>
            <a:r>
              <a:rPr lang="ko-KR" altLang="en-US" dirty="0"/>
              <a:t>새로운 종류의 </a:t>
            </a:r>
            <a:r>
              <a:rPr lang="ko-KR" altLang="en-US" dirty="0" err="1"/>
              <a:t>결측치가</a:t>
            </a:r>
            <a:r>
              <a:rPr lang="ko-KR" altLang="en-US" dirty="0"/>
              <a:t> 있을 경우 </a:t>
            </a:r>
            <a:r>
              <a:rPr lang="en-US" altLang="ko-KR" dirty="0"/>
              <a:t>rule </a:t>
            </a:r>
            <a:r>
              <a:rPr lang="ko-KR" altLang="en-US" dirty="0"/>
              <a:t>변경 필요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dirty="0"/>
              <a:t>Predict</a:t>
            </a:r>
            <a:r>
              <a:rPr lang="ko-KR" altLang="en-US" dirty="0"/>
              <a:t> 파트에서도 새로운 데이터에 대해 위와 같은 프로세스 진행</a:t>
            </a:r>
            <a:endParaRPr lang="en-US" altLang="ko-KR" sz="1800" dirty="0"/>
          </a:p>
          <a:p>
            <a:pPr lvl="1">
              <a:defRPr/>
            </a:pPr>
            <a:endParaRPr lang="en-US" altLang="ko-KR" sz="1800" dirty="0"/>
          </a:p>
          <a:p>
            <a:pPr lvl="1">
              <a:defRPr/>
            </a:pPr>
            <a:endParaRPr lang="en-US" altLang="ko-KR" sz="1800" dirty="0"/>
          </a:p>
          <a:p>
            <a:pPr>
              <a:defRPr/>
            </a:pPr>
            <a:endParaRPr lang="ko-KR" altLang="en-US" sz="2000" dirty="0"/>
          </a:p>
          <a:p>
            <a:endParaRPr kumimoji="1"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004EE-A820-394B-BCB6-E87690C6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1979C59-2AA5-F74C-9B86-3C6A9458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결측치</a:t>
            </a:r>
            <a:r>
              <a:rPr kumimoji="1" lang="ko-KR" altLang="en-US" dirty="0"/>
              <a:t> 및 이상치 처리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14B536C5-6638-8844-95D2-277D6F44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3093244" y="3018103"/>
            <a:ext cx="49625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D98C4EA-DA3F-4D48-A023-2A7B0BFB4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694" y="4121406"/>
            <a:ext cx="2333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200" b="1" dirty="0">
                <a:latin typeface="+mj-ea"/>
                <a:ea typeface="+mj-ea"/>
                <a:cs typeface="굴림" panose="020B0600000101010101" pitchFamily="34" charset="-127"/>
              </a:rPr>
              <a:t>구현된 알고리즘 예시</a:t>
            </a:r>
          </a:p>
        </p:txBody>
      </p:sp>
    </p:spTree>
    <p:extLst>
      <p:ext uri="{BB962C8B-B14F-4D97-AF65-F5344CB8AC3E}">
        <p14:creationId xmlns:p14="http://schemas.microsoft.com/office/powerpoint/2010/main" val="2929718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675E2B-CE48-2248-A028-4433E0B8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dirty="0"/>
              <a:t>탐색적 데이터 분석을 통한 데이터 가공 및 전처리</a:t>
            </a: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32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700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dirty="0"/>
              <a:t>모델링을 위한 데이터 가공</a:t>
            </a:r>
            <a:endParaRPr lang="en-US" altLang="ko-KR" dirty="0"/>
          </a:p>
          <a:p>
            <a:pPr lvl="1">
              <a:lnSpc>
                <a:spcPct val="130000"/>
              </a:lnSpc>
              <a:defRPr/>
            </a:pPr>
            <a:r>
              <a:rPr lang="en-US" altLang="ko-KR" b="0" dirty="0"/>
              <a:t>‘</a:t>
            </a:r>
            <a:r>
              <a:rPr lang="ko-KR" altLang="en-US" b="0" dirty="0"/>
              <a:t>추출계산온도</a:t>
            </a:r>
            <a:r>
              <a:rPr lang="en-US" altLang="ko-KR" b="0" dirty="0"/>
              <a:t>’ </a:t>
            </a:r>
            <a:r>
              <a:rPr lang="ko-KR" altLang="en-US" b="0" dirty="0"/>
              <a:t>변수를 기준으로 다음과 같이 데이터를 총 다섯 그룹으로 분류</a:t>
            </a:r>
            <a:endParaRPr lang="en-US" altLang="ko-KR" b="0" dirty="0"/>
          </a:p>
          <a:p>
            <a:pPr marL="1142365" lvl="2" indent="-227965">
              <a:lnSpc>
                <a:spcPct val="130000"/>
              </a:lnSpc>
              <a:defRPr/>
            </a:pPr>
            <a:r>
              <a:rPr lang="en-US" altLang="ko-KR" b="0" dirty="0">
                <a:cs typeface="Calibri"/>
              </a:rPr>
              <a:t>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1100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1100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1120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1120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1140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1140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, 1160</a:t>
            </a:r>
            <a:r>
              <a:rPr lang="ko-KR" altLang="en-US" b="0" dirty="0">
                <a:cs typeface="Calibri"/>
              </a:rPr>
              <a:t>도 이하</a:t>
            </a:r>
            <a:r>
              <a:rPr lang="en-US" altLang="ko-KR" b="0" dirty="0">
                <a:cs typeface="Calibri"/>
              </a:rPr>
              <a:t>), (</a:t>
            </a:r>
            <a:r>
              <a:rPr lang="ko-KR" altLang="en-US" b="0" dirty="0">
                <a:cs typeface="Calibri"/>
              </a:rPr>
              <a:t>섭씨 </a:t>
            </a:r>
            <a:r>
              <a:rPr lang="en-US" altLang="ko-KR" b="0" dirty="0">
                <a:cs typeface="Calibri"/>
              </a:rPr>
              <a:t>1160</a:t>
            </a:r>
            <a:r>
              <a:rPr lang="ko-KR" altLang="en-US" b="0" dirty="0">
                <a:cs typeface="Calibri"/>
              </a:rPr>
              <a:t>도 초과</a:t>
            </a:r>
            <a:r>
              <a:rPr lang="en-US" altLang="ko-KR" b="0" dirty="0">
                <a:cs typeface="Calibri"/>
              </a:rPr>
              <a:t>)</a:t>
            </a:r>
          </a:p>
          <a:p>
            <a:pPr marL="742315" lvl="1" indent="-285115">
              <a:lnSpc>
                <a:spcPct val="130000"/>
              </a:lnSpc>
              <a:defRPr/>
            </a:pPr>
            <a:r>
              <a:rPr lang="ko-KR" altLang="en-US" b="0" dirty="0" err="1">
                <a:cs typeface="Calibri"/>
              </a:rPr>
              <a:t>명목형</a:t>
            </a:r>
            <a:r>
              <a:rPr lang="ko-KR" altLang="en-US" b="0" dirty="0">
                <a:cs typeface="Calibri"/>
              </a:rPr>
              <a:t> 변수들은 </a:t>
            </a:r>
            <a:r>
              <a:rPr lang="en-US" altLang="ko-KR" b="0" dirty="0">
                <a:cs typeface="Calibri"/>
              </a:rPr>
              <a:t>binary encoding or</a:t>
            </a:r>
            <a:r>
              <a:rPr lang="ko-KR" altLang="en-US" b="0" dirty="0">
                <a:cs typeface="Calibri"/>
              </a:rPr>
              <a:t> </a:t>
            </a:r>
            <a:r>
              <a:rPr lang="en-US" altLang="ko-KR" b="0" dirty="0">
                <a:cs typeface="Calibri"/>
              </a:rPr>
              <a:t>target encoding</a:t>
            </a:r>
            <a:r>
              <a:rPr lang="ko-KR" altLang="en-US" b="0" dirty="0">
                <a:cs typeface="Calibri"/>
              </a:rPr>
              <a:t>을 통해 처리하고</a:t>
            </a:r>
            <a:r>
              <a:rPr lang="en-US" altLang="ko-KR" b="0" dirty="0">
                <a:cs typeface="Calibri"/>
              </a:rPr>
              <a:t>, </a:t>
            </a:r>
            <a:r>
              <a:rPr lang="ko-KR" altLang="en-US" b="0" dirty="0" err="1">
                <a:cs typeface="Calibri"/>
              </a:rPr>
              <a:t>연속형</a:t>
            </a:r>
            <a:r>
              <a:rPr lang="ko-KR" altLang="en-US" b="0" dirty="0">
                <a:cs typeface="Calibri"/>
              </a:rPr>
              <a:t> 변수들은 표준화를 통해 범위를 조정</a:t>
            </a:r>
            <a:endParaRPr lang="en-US" altLang="ko-KR" b="0" dirty="0">
              <a:cs typeface="Calibri"/>
            </a:endParaRPr>
          </a:p>
          <a:p>
            <a:pPr lvl="1">
              <a:lnSpc>
                <a:spcPct val="130000"/>
              </a:lnSpc>
              <a:defRPr/>
            </a:pPr>
            <a:r>
              <a:rPr lang="ko-KR" altLang="en-US" b="0" dirty="0"/>
              <a:t>훈련 및 테스트 데이터를 다음과 같이 분리</a:t>
            </a:r>
            <a:endParaRPr lang="en-US" altLang="ko-KR" b="0" dirty="0"/>
          </a:p>
          <a:p>
            <a:pPr marL="1142365" lvl="2" indent="-227965">
              <a:lnSpc>
                <a:spcPct val="130000"/>
              </a:lnSpc>
              <a:defRPr/>
            </a:pPr>
            <a:r>
              <a:rPr lang="ko-KR" altLang="en-US" b="0" dirty="0">
                <a:cs typeface="Calibri"/>
              </a:rPr>
              <a:t>다섯 가지의 온도 별 그룹마다 시간 순으로 </a:t>
            </a:r>
            <a:r>
              <a:rPr lang="en-US" altLang="ko-KR" b="0" dirty="0">
                <a:cs typeface="Calibri"/>
              </a:rPr>
              <a:t>4/5</a:t>
            </a:r>
            <a:r>
              <a:rPr lang="ko-KR" altLang="en-US" b="0" dirty="0">
                <a:cs typeface="Calibri"/>
              </a:rPr>
              <a:t>에 해당하는 데이터를 훈련 데이터로</a:t>
            </a:r>
            <a:r>
              <a:rPr lang="en-US" altLang="ko-KR" b="0" dirty="0">
                <a:cs typeface="Calibri"/>
              </a:rPr>
              <a:t>, </a:t>
            </a:r>
            <a:r>
              <a:rPr lang="ko-KR" altLang="en-US" b="0" dirty="0">
                <a:cs typeface="Calibri"/>
              </a:rPr>
              <a:t>나머지 </a:t>
            </a:r>
            <a:r>
              <a:rPr lang="en-US" altLang="ko-KR" b="0" dirty="0">
                <a:cs typeface="Calibri"/>
              </a:rPr>
              <a:t>1/5</a:t>
            </a:r>
            <a:r>
              <a:rPr lang="ko-KR" altLang="en-US" b="0" dirty="0">
                <a:cs typeface="Calibri"/>
              </a:rPr>
              <a:t>에 해당하는 데이터</a:t>
            </a:r>
            <a:r>
              <a:rPr lang="en-US" altLang="ko-KR" b="0" dirty="0">
                <a:cs typeface="Calibri"/>
              </a:rPr>
              <a:t>(4/5</a:t>
            </a:r>
            <a:r>
              <a:rPr lang="ko-KR" altLang="en-US" b="0" dirty="0">
                <a:cs typeface="Calibri"/>
              </a:rPr>
              <a:t>에 해당하는 데이터 보다 최근에 가까움</a:t>
            </a:r>
            <a:r>
              <a:rPr lang="en-US" altLang="ko-KR" b="0" dirty="0">
                <a:cs typeface="Calibri"/>
              </a:rPr>
              <a:t>)</a:t>
            </a:r>
            <a:r>
              <a:rPr lang="ko-KR" altLang="en-US" b="0" dirty="0" err="1">
                <a:cs typeface="Calibri"/>
              </a:rPr>
              <a:t>를</a:t>
            </a:r>
            <a:r>
              <a:rPr lang="ko-KR" altLang="en-US" b="0" dirty="0">
                <a:cs typeface="Calibri"/>
              </a:rPr>
              <a:t> 테스트 데이터로 하여 시간에 따른 영향을 반영하고자 함</a:t>
            </a:r>
            <a:endParaRPr lang="en-US" altLang="ko-KR" b="0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D71B84-F224-034D-8587-CA50F1CB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1AF202-A1C5-194F-BA5D-CDBE3086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6D9A5-802A-9747-8CA5-12F7592E092F}"/>
              </a:ext>
            </a:extLst>
          </p:cNvPr>
          <p:cNvGrpSpPr>
            <a:grpSpLocks/>
          </p:cNvGrpSpPr>
          <p:nvPr/>
        </p:nvGrpSpPr>
        <p:grpSpPr bwMode="auto">
          <a:xfrm>
            <a:off x="3349979" y="1802123"/>
            <a:ext cx="5883275" cy="881062"/>
            <a:chOff x="871183" y="2041986"/>
            <a:chExt cx="7227565" cy="97313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E637B9-920E-B246-8393-ACDFA68510BE}"/>
                </a:ext>
              </a:extLst>
            </p:cNvPr>
            <p:cNvSpPr/>
            <p:nvPr/>
          </p:nvSpPr>
          <p:spPr>
            <a:xfrm>
              <a:off x="871183" y="2041986"/>
              <a:ext cx="20538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76213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 b="1" dirty="0">
                  <a:latin typeface="+mj-ea"/>
                  <a:ea typeface="+mj-ea"/>
                </a:rPr>
                <a:t>데이터 확인</a:t>
              </a:r>
              <a:endParaRPr lang="en-US" altLang="ko-KR" sz="1400" b="1" dirty="0">
                <a:latin typeface="+mj-ea"/>
                <a:ea typeface="+mj-ea"/>
              </a:endParaRPr>
            </a:p>
            <a:p>
              <a:pPr eaLnBrk="1" hangingPunct="1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latin typeface="+mj-ea"/>
                  <a:ea typeface="+mj-ea"/>
                </a:rPr>
                <a:t>변수 확인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eaLnBrk="1" hangingPunct="1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latin typeface="+mj-ea"/>
                  <a:ea typeface="+mj-ea"/>
                </a:rPr>
                <a:t>데이터 확인</a:t>
              </a:r>
              <a:endParaRPr lang="ko-KR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551375-3EBB-DD47-9327-76104944400B}"/>
                </a:ext>
              </a:extLst>
            </p:cNvPr>
            <p:cNvSpPr/>
            <p:nvPr/>
          </p:nvSpPr>
          <p:spPr>
            <a:xfrm>
              <a:off x="3439403" y="2041986"/>
              <a:ext cx="20880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400" b="1" dirty="0" err="1">
                  <a:latin typeface="+mj-ea"/>
                  <a:ea typeface="+mj-ea"/>
                </a:rPr>
                <a:t>결측치</a:t>
              </a:r>
              <a:r>
                <a:rPr lang="ko-KR" altLang="en-US" sz="1400" b="1" dirty="0">
                  <a:latin typeface="+mj-ea"/>
                  <a:ea typeface="+mj-ea"/>
                </a:rPr>
                <a:t> 처리</a:t>
              </a:r>
              <a:endParaRPr lang="ko-KR" altLang="ko-KR" sz="1400" b="1" dirty="0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3738C5-7053-8343-942B-9998EC7B0526}"/>
                </a:ext>
              </a:extLst>
            </p:cNvPr>
            <p:cNvSpPr/>
            <p:nvPr/>
          </p:nvSpPr>
          <p:spPr>
            <a:xfrm>
              <a:off x="6010748" y="2041986"/>
              <a:ext cx="2088000" cy="9731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1400" b="1">
                  <a:latin typeface="+mj-ea"/>
                  <a:ea typeface="+mj-ea"/>
                </a:rPr>
                <a:t>이상치 처리</a:t>
              </a:r>
              <a:endParaRPr lang="ko-KR" altLang="ko-KR" sz="1400" b="1">
                <a:latin typeface="+mj-ea"/>
                <a:ea typeface="+mj-ea"/>
              </a:endParaRPr>
            </a:p>
          </p:txBody>
        </p:sp>
        <p:sp>
          <p:nvSpPr>
            <p:cNvPr id="9" name="삼각형 10">
              <a:extLst>
                <a:ext uri="{FF2B5EF4-FFF2-40B4-BE49-F238E27FC236}">
                  <a16:creationId xmlns:a16="http://schemas.microsoft.com/office/drawing/2014/main" id="{097BB6EA-D5AB-4546-AA29-CA5734F80E67}"/>
                </a:ext>
              </a:extLst>
            </p:cNvPr>
            <p:cNvSpPr/>
            <p:nvPr/>
          </p:nvSpPr>
          <p:spPr>
            <a:xfrm rot="5400000">
              <a:off x="2991390" y="2401379"/>
              <a:ext cx="396466" cy="2419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latin typeface="+mj-ea"/>
                <a:ea typeface="+mj-ea"/>
              </a:endParaRPr>
            </a:p>
          </p:txBody>
        </p:sp>
        <p:sp>
          <p:nvSpPr>
            <p:cNvPr id="10" name="삼각형 12">
              <a:extLst>
                <a:ext uri="{FF2B5EF4-FFF2-40B4-BE49-F238E27FC236}">
                  <a16:creationId xmlns:a16="http://schemas.microsoft.com/office/drawing/2014/main" id="{B5ABD946-9F1A-6A49-968A-68D513E5DF55}"/>
                </a:ext>
              </a:extLst>
            </p:cNvPr>
            <p:cNvSpPr/>
            <p:nvPr/>
          </p:nvSpPr>
          <p:spPr>
            <a:xfrm rot="5400000">
              <a:off x="5587053" y="2401379"/>
              <a:ext cx="396466" cy="241907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44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8B6BE0-764A-1244-98F1-99780EDF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5110976" cy="5112568"/>
          </a:xfrm>
        </p:spPr>
        <p:txBody>
          <a:bodyPr/>
          <a:lstStyle/>
          <a:p>
            <a:r>
              <a:rPr kumimoji="1" lang="en-US" altLang="ko-KR" dirty="0"/>
              <a:t>Binary Encoding: </a:t>
            </a:r>
            <a:r>
              <a:rPr kumimoji="1" lang="ko-KR" altLang="en-US" dirty="0"/>
              <a:t>각 </a:t>
            </a:r>
            <a:r>
              <a:rPr kumimoji="1" lang="ko-KR" altLang="en-US" dirty="0" err="1"/>
              <a:t>범주별</a:t>
            </a:r>
            <a:r>
              <a:rPr kumimoji="1" lang="ko-KR" altLang="en-US" dirty="0"/>
              <a:t> 부재 또는 존재를 나타내는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 또는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의 값을 가지는 범주형 변수 도입</a:t>
            </a:r>
            <a:endParaRPr kumimoji="1" lang="en-US" altLang="ko-KR" dirty="0"/>
          </a:p>
          <a:p>
            <a:pPr lvl="1"/>
            <a:r>
              <a:rPr kumimoji="1" lang="ko-KR" altLang="en-US" b="0" dirty="0" err="1"/>
              <a:t>명목형</a:t>
            </a:r>
            <a:r>
              <a:rPr kumimoji="1" lang="ko-KR" altLang="en-US" b="0" dirty="0"/>
              <a:t> 변수에</a:t>
            </a:r>
            <a:r>
              <a:rPr kumimoji="1" lang="en-US" altLang="ko-KR" b="0" dirty="0"/>
              <a:t> </a:t>
            </a:r>
            <a:r>
              <a:rPr kumimoji="1" lang="en-US" altLang="ko-KR" b="0" i="1" dirty="0"/>
              <a:t>k</a:t>
            </a:r>
            <a:r>
              <a:rPr kumimoji="1" lang="ko-KR" altLang="en-US" b="0" dirty="0"/>
              <a:t>개의 범주가 있는 경우 </a:t>
            </a:r>
            <a:r>
              <a:rPr kumimoji="1" lang="en-US" altLang="ko-KR" b="0" i="1" dirty="0"/>
              <a:t>k</a:t>
            </a:r>
            <a:r>
              <a:rPr kumimoji="1" lang="ko-KR" altLang="en-US" b="0" dirty="0"/>
              <a:t>개의 이진 변수</a:t>
            </a:r>
            <a:r>
              <a:rPr kumimoji="1" lang="en-US" altLang="ko-KR" b="0" dirty="0"/>
              <a:t>(dummy variable)</a:t>
            </a:r>
            <a:r>
              <a:rPr kumimoji="1" lang="ko-KR" altLang="en-US" b="0" dirty="0"/>
              <a:t>을 만들어야 함</a:t>
            </a:r>
            <a:r>
              <a:rPr kumimoji="1" lang="en-US" altLang="ko-KR" b="0" dirty="0"/>
              <a:t>.</a:t>
            </a:r>
          </a:p>
          <a:p>
            <a:pPr lvl="1"/>
            <a:r>
              <a:rPr kumimoji="1" lang="ko-KR" altLang="en-US" b="0" dirty="0"/>
              <a:t>다음 예에서는 세 개의 값이 있는 범주형 변수 </a:t>
            </a:r>
            <a:r>
              <a:rPr kumimoji="1" lang="en-US" altLang="ko-KR" b="0" dirty="0"/>
              <a:t>“Trend”</a:t>
            </a:r>
            <a:r>
              <a:rPr kumimoji="1" lang="ko-KR" altLang="en-US" b="0" dirty="0"/>
              <a:t>가 세 개의 개별 이진 숫자 변수로 변환됨</a:t>
            </a:r>
            <a:r>
              <a:rPr kumimoji="1" lang="en-US" altLang="ko-KR" b="0" dirty="0"/>
              <a:t>.</a:t>
            </a:r>
          </a:p>
          <a:p>
            <a:pPr lvl="1"/>
            <a:r>
              <a:rPr kumimoji="1" lang="ko-KR" altLang="en-US" b="0" dirty="0"/>
              <a:t>이 방법의 주요 단점은 데이터의 차원을 크게 증가시킬 수 있다는 것임</a:t>
            </a:r>
            <a:r>
              <a:rPr kumimoji="1" lang="en-US" altLang="ko-KR" b="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4750DD-2E4E-5A42-A789-58CD6D75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FA2CB0-55E8-0046-A2B2-206307AE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Binary and Target Encoding (</a:t>
            </a:r>
            <a:r>
              <a:rPr kumimoji="1" lang="ko-KR" altLang="en-US" dirty="0"/>
              <a:t>참고자료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232D6630-222C-B446-8E79-4F72CC40C96A}"/>
              </a:ext>
            </a:extLst>
          </p:cNvPr>
          <p:cNvSpPr txBox="1">
            <a:spLocks/>
          </p:cNvSpPr>
          <p:nvPr/>
        </p:nvSpPr>
        <p:spPr>
          <a:xfrm>
            <a:off x="6265333" y="1124744"/>
            <a:ext cx="5110976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Target Encoding: target </a:t>
            </a:r>
            <a:r>
              <a:rPr kumimoji="1" lang="ko-KR" altLang="en-US" dirty="0"/>
              <a:t>분포를 활용한 범주형 변수의 숫자화</a:t>
            </a:r>
          </a:p>
          <a:p>
            <a:pPr lvl="1"/>
            <a:r>
              <a:rPr kumimoji="1" lang="ko-KR" altLang="en-US" b="0" dirty="0"/>
              <a:t>이 방법에서는 범주형 변수를 하나의 새로운 </a:t>
            </a:r>
            <a:r>
              <a:rPr kumimoji="1" lang="ko-KR" altLang="en-US" b="0" dirty="0" err="1"/>
              <a:t>숫자형</a:t>
            </a:r>
            <a:r>
              <a:rPr kumimoji="1" lang="ko-KR" altLang="en-US" b="0" dirty="0"/>
              <a:t> 변수로 바꾸고 범주형 변수의 각 범주를 대상의 확률</a:t>
            </a:r>
            <a:r>
              <a:rPr kumimoji="1" lang="en-US" altLang="ko-KR" b="0" dirty="0"/>
              <a:t>(target</a:t>
            </a:r>
            <a:r>
              <a:rPr kumimoji="1" lang="ko-KR" altLang="en-US" b="0" dirty="0"/>
              <a:t>이 </a:t>
            </a:r>
            <a:r>
              <a:rPr kumimoji="1" lang="ko-KR" altLang="en-US" b="0" dirty="0" err="1"/>
              <a:t>범주형인</a:t>
            </a:r>
            <a:r>
              <a:rPr kumimoji="1" lang="ko-KR" altLang="en-US" b="0" dirty="0"/>
              <a:t> 경우</a:t>
            </a:r>
            <a:r>
              <a:rPr kumimoji="1" lang="en-US" altLang="ko-KR" b="0" dirty="0"/>
              <a:t>) </a:t>
            </a:r>
            <a:r>
              <a:rPr kumimoji="1" lang="ko-KR" altLang="en-US" b="0" dirty="0"/>
              <a:t>또는 평균</a:t>
            </a:r>
            <a:r>
              <a:rPr kumimoji="1" lang="en-US" altLang="ko-KR" b="0" dirty="0"/>
              <a:t>(target</a:t>
            </a:r>
            <a:r>
              <a:rPr kumimoji="1" lang="ko-KR" altLang="en-US" b="0" dirty="0"/>
              <a:t>이 </a:t>
            </a:r>
            <a:r>
              <a:rPr kumimoji="1" lang="ko-KR" altLang="en-US" b="0" dirty="0" err="1"/>
              <a:t>숫자형인</a:t>
            </a:r>
            <a:r>
              <a:rPr kumimoji="1" lang="ko-KR" altLang="en-US" b="0" dirty="0"/>
              <a:t> 경우</a:t>
            </a:r>
            <a:r>
              <a:rPr kumimoji="1" lang="en-US" altLang="ko-KR" b="0" dirty="0"/>
              <a:t>)</a:t>
            </a:r>
            <a:r>
              <a:rPr kumimoji="1" lang="ko-KR" altLang="en-US" b="0" dirty="0" err="1"/>
              <a:t>으로</a:t>
            </a:r>
            <a:r>
              <a:rPr kumimoji="1" lang="ko-KR" altLang="en-US" b="0" dirty="0"/>
              <a:t> 대체함</a:t>
            </a:r>
            <a:r>
              <a:rPr kumimoji="1" lang="en-US" altLang="ko-KR" b="0" dirty="0"/>
              <a:t>.</a:t>
            </a:r>
            <a:endParaRPr kumimoji="1" lang="ko-KR" altLang="en-US" b="0" dirty="0"/>
          </a:p>
          <a:p>
            <a:pPr lvl="1"/>
            <a:r>
              <a:rPr kumimoji="1" lang="ko-KR" altLang="en-US" b="0" dirty="0"/>
              <a:t>이 방법의 주요 단점은 대상의 분포에 대한 의존성으로 이진 </a:t>
            </a:r>
            <a:r>
              <a:rPr kumimoji="1" lang="ko-KR" altLang="en-US" b="0" dirty="0" err="1"/>
              <a:t>인코딩</a:t>
            </a:r>
            <a:r>
              <a:rPr kumimoji="1" lang="ko-KR" altLang="en-US" b="0" dirty="0"/>
              <a:t> 방법에 비해 예측 가능성이 낮다는 것임</a:t>
            </a:r>
            <a:r>
              <a:rPr kumimoji="1" lang="en-US" altLang="ko-KR" b="0" dirty="0"/>
              <a:t>.</a:t>
            </a:r>
            <a:endParaRPr kumimoji="1" lang="ko-KR" altLang="en-US" b="0" dirty="0"/>
          </a:p>
        </p:txBody>
      </p:sp>
      <p:pic>
        <p:nvPicPr>
          <p:cNvPr id="8" name="그림 5">
            <a:extLst>
              <a:ext uri="{FF2B5EF4-FFF2-40B4-BE49-F238E27FC236}">
                <a16:creationId xmlns:a16="http://schemas.microsoft.com/office/drawing/2014/main" id="{ADDD5E77-CC12-1145-B04E-3DD585F8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97" y="4388667"/>
            <a:ext cx="3694113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7">
            <a:extLst>
              <a:ext uri="{FF2B5EF4-FFF2-40B4-BE49-F238E27FC236}">
                <a16:creationId xmlns:a16="http://schemas.microsoft.com/office/drawing/2014/main" id="{69BD7FE7-38D3-4C46-A4C9-B5CEA592D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23" y="4600580"/>
            <a:ext cx="264477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37F3A-A102-C94E-BA45-45A28D1D6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298" y="6492882"/>
            <a:ext cx="2333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400" dirty="0">
                <a:ea typeface="+mj-ea"/>
                <a:cs typeface="Calibri" panose="020F0502020204030204" pitchFamily="34" charset="0"/>
              </a:rPr>
              <a:t>Binary encoding </a:t>
            </a:r>
            <a:r>
              <a:rPr kumimoji="1" lang="ko-KR" altLang="en-US" sz="1400" dirty="0">
                <a:ea typeface="+mj-ea"/>
                <a:cs typeface="Calibri" panose="020F0502020204030204" pitchFamily="34" charset="0"/>
              </a:rPr>
              <a:t>예시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8508A-4685-CC49-B9D5-2E53DC425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7644" y="6492882"/>
            <a:ext cx="23320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400" dirty="0">
                <a:ea typeface="+mj-ea"/>
                <a:cs typeface="Calibri" panose="020F0502020204030204" pitchFamily="34" charset="0"/>
              </a:rPr>
              <a:t>Target</a:t>
            </a:r>
            <a:r>
              <a:rPr kumimoji="1" lang="ko-KR" altLang="en-US" sz="1400" dirty="0">
                <a:ea typeface="+mj-ea"/>
                <a:cs typeface="Calibri" panose="020F0502020204030204" pitchFamily="34" charset="0"/>
              </a:rPr>
              <a:t> </a:t>
            </a:r>
            <a:r>
              <a:rPr kumimoji="1" lang="en-US" altLang="ko-KR" sz="1400" dirty="0">
                <a:ea typeface="+mj-ea"/>
                <a:cs typeface="Calibri" panose="020F0502020204030204" pitchFamily="34" charset="0"/>
              </a:rPr>
              <a:t>encoding </a:t>
            </a:r>
            <a:r>
              <a:rPr kumimoji="1" lang="ko-KR" altLang="en-US" sz="1400" dirty="0">
                <a:ea typeface="+mj-ea"/>
                <a:cs typeface="Calibri" panose="020F0502020204030204" pitchFamily="34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405848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B6A95E-7BD8-614F-9035-45A9FC47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14D40D-574B-F04C-9CA8-2D78646B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분석 프레임워크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2BBC1-6135-BB44-9D08-E38E5028CFDA}"/>
              </a:ext>
            </a:extLst>
          </p:cNvPr>
          <p:cNvSpPr/>
          <p:nvPr/>
        </p:nvSpPr>
        <p:spPr>
          <a:xfrm>
            <a:off x="5798270" y="5697401"/>
            <a:ext cx="2655875" cy="697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ko-KR" sz="1200"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endParaRPr kumimoji="1" lang="en-US" altLang="ko-KR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DE65DA-748E-9948-80F7-7DD91EDD4F7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8994" y="5639170"/>
            <a:ext cx="1015054" cy="755843"/>
          </a:xfrm>
          <a:prstGeom prst="rect">
            <a:avLst/>
          </a:prstGeom>
          <a:blipFill>
            <a:blip r:embed="rId2"/>
            <a:stretch>
              <a:fillRect b="-3333"/>
            </a:stretch>
          </a:blipFill>
          <a:ln>
            <a:noFill/>
          </a:ln>
          <a:effectLst>
            <a:softEdge rad="0"/>
          </a:effectLst>
        </p:spPr>
        <p:txBody>
          <a:bodyPr/>
          <a:lstStyle/>
          <a:p>
            <a:pPr>
              <a:defRPr/>
            </a:pPr>
            <a:r>
              <a:rPr lang="ko-KR" altLang="en-US">
                <a:noFill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945C4-7530-9040-9736-74AF03065522}"/>
              </a:ext>
            </a:extLst>
          </p:cNvPr>
          <p:cNvSpPr/>
          <p:nvPr/>
        </p:nvSpPr>
        <p:spPr>
          <a:xfrm>
            <a:off x="5798270" y="5368178"/>
            <a:ext cx="3605778" cy="32922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ko-KR" altLang="en-US" sz="1400" b="1">
                <a:solidFill>
                  <a:schemeClr val="bg1"/>
                </a:solidFill>
                <a:ea typeface="+mj-ea"/>
                <a:cs typeface="Calibri" panose="020F0502020204030204" pitchFamily="34" charset="0"/>
              </a:rPr>
              <a:t>평가</a:t>
            </a:r>
          </a:p>
        </p:txBody>
      </p:sp>
      <p:grpSp>
        <p:nvGrpSpPr>
          <p:cNvPr id="8" name="그룹 57">
            <a:extLst>
              <a:ext uri="{FF2B5EF4-FFF2-40B4-BE49-F238E27FC236}">
                <a16:creationId xmlns:a16="http://schemas.microsoft.com/office/drawing/2014/main" id="{5D1F9F12-2F08-FF43-981E-5B1CA7D8CE61}"/>
              </a:ext>
            </a:extLst>
          </p:cNvPr>
          <p:cNvGrpSpPr>
            <a:grpSpLocks/>
          </p:cNvGrpSpPr>
          <p:nvPr/>
        </p:nvGrpSpPr>
        <p:grpSpPr bwMode="auto">
          <a:xfrm>
            <a:off x="6017683" y="5853298"/>
            <a:ext cx="2725738" cy="520700"/>
            <a:chOff x="971787" y="4716657"/>
            <a:chExt cx="2462663" cy="7018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7F767A-D4D8-EB4D-8B92-224B29016B9B}"/>
                </a:ext>
              </a:extLst>
            </p:cNvPr>
            <p:cNvSpPr/>
            <p:nvPr/>
          </p:nvSpPr>
          <p:spPr>
            <a:xfrm>
              <a:off x="2187018" y="4716657"/>
              <a:ext cx="647839" cy="4035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000">
                  <a:ea typeface="+mj-ea"/>
                  <a:cs typeface="Calibri" panose="020F0502020204030204" pitchFamily="34" charset="0"/>
                </a:rPr>
                <a:t>Test </a:t>
              </a:r>
            </a:p>
            <a:p>
              <a:pPr algn="ctr" eaLnBrk="1" hangingPunct="1">
                <a:defRPr/>
              </a:pPr>
              <a:r>
                <a:rPr kumimoji="1" lang="en-US" altLang="ko-KR" sz="1000">
                  <a:ea typeface="+mj-ea"/>
                  <a:cs typeface="Calibri" panose="020F0502020204030204" pitchFamily="34" charset="0"/>
                </a:rPr>
                <a:t>(30%)</a:t>
              </a:r>
              <a:endParaRPr kumimoji="1" lang="ko-KR" altLang="en-US" sz="1000">
                <a:ea typeface="+mj-ea"/>
                <a:cs typeface="Calibri" panose="020F0502020204030204" pitchFamily="34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5CE93BB-E8AC-3045-AFA9-CFF8902EE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090" y="5232338"/>
              <a:ext cx="18803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61">
              <a:extLst>
                <a:ext uri="{FF2B5EF4-FFF2-40B4-BE49-F238E27FC236}">
                  <a16:creationId xmlns:a16="http://schemas.microsoft.com/office/drawing/2014/main" id="{CC943798-8BE0-6146-92E7-EBF2549C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645" y="5106092"/>
              <a:ext cx="560805" cy="312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900">
                  <a:ea typeface="+mj-ea"/>
                  <a:cs typeface="Calibri" panose="020F0502020204030204" pitchFamily="34" charset="0"/>
                </a:rPr>
                <a:t>Time</a:t>
              </a:r>
              <a:endParaRPr kumimoji="1" lang="ko-KR" altLang="en-US" sz="9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97483-C50A-6A43-AEAB-BDBA55F0BFC6}"/>
                </a:ext>
              </a:extLst>
            </p:cNvPr>
            <p:cNvSpPr/>
            <p:nvPr/>
          </p:nvSpPr>
          <p:spPr>
            <a:xfrm>
              <a:off x="971787" y="4716657"/>
              <a:ext cx="1215232" cy="4035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000">
                  <a:ea typeface="+mj-ea"/>
                  <a:cs typeface="Calibri" panose="020F0502020204030204" pitchFamily="34" charset="0"/>
                </a:rPr>
                <a:t>Train</a:t>
              </a:r>
              <a:br>
                <a:rPr kumimoji="1" lang="en-US" altLang="ko-KR" sz="1000">
                  <a:ea typeface="+mj-ea"/>
                  <a:cs typeface="Calibri" panose="020F0502020204030204" pitchFamily="34" charset="0"/>
                </a:rPr>
              </a:br>
              <a:r>
                <a:rPr kumimoji="1" lang="en-US" altLang="ko-KR" sz="1000">
                  <a:ea typeface="+mj-ea"/>
                  <a:cs typeface="Calibri" panose="020F0502020204030204" pitchFamily="34" charset="0"/>
                </a:rPr>
                <a:t>(70%)</a:t>
              </a:r>
              <a:endParaRPr kumimoji="1" lang="ko-KR" altLang="en-US" sz="1000"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E09B5DBC-ECA8-E141-A6DC-5F72A0A093EA}"/>
              </a:ext>
            </a:extLst>
          </p:cNvPr>
          <p:cNvSpPr/>
          <p:nvPr/>
        </p:nvSpPr>
        <p:spPr>
          <a:xfrm>
            <a:off x="4970862" y="3769735"/>
            <a:ext cx="223090" cy="23341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3B22C-CD07-D940-ACEB-373B72D220E7}"/>
              </a:ext>
            </a:extLst>
          </p:cNvPr>
          <p:cNvSpPr/>
          <p:nvPr/>
        </p:nvSpPr>
        <p:spPr>
          <a:xfrm>
            <a:off x="4217267" y="1317103"/>
            <a:ext cx="1600956" cy="3694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6FC07E-6A7F-954B-B102-5527219194B7}"/>
              </a:ext>
            </a:extLst>
          </p:cNvPr>
          <p:cNvSpPr/>
          <p:nvPr/>
        </p:nvSpPr>
        <p:spPr>
          <a:xfrm>
            <a:off x="4217268" y="1126906"/>
            <a:ext cx="1600955" cy="4079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ko-KR" altLang="en-US" sz="1400" b="1">
                <a:solidFill>
                  <a:schemeClr val="bg1"/>
                </a:solidFill>
                <a:ea typeface="+mj-ea"/>
                <a:cs typeface="Calibri" panose="020F0502020204030204" pitchFamily="34" charset="0"/>
              </a:rPr>
              <a:t>데이터 분할</a:t>
            </a:r>
          </a:p>
        </p:txBody>
      </p:sp>
      <p:sp>
        <p:nvSpPr>
          <p:cNvPr id="16" name="원통[C] 15">
            <a:extLst>
              <a:ext uri="{FF2B5EF4-FFF2-40B4-BE49-F238E27FC236}">
                <a16:creationId xmlns:a16="http://schemas.microsoft.com/office/drawing/2014/main" id="{53D95B4B-D008-7848-A4C0-7D5DB5D8E171}"/>
              </a:ext>
            </a:extLst>
          </p:cNvPr>
          <p:cNvSpPr/>
          <p:nvPr/>
        </p:nvSpPr>
        <p:spPr>
          <a:xfrm>
            <a:off x="4443805" y="1622620"/>
            <a:ext cx="1225554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전체 데이터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</p:txBody>
      </p:sp>
      <p:sp>
        <p:nvSpPr>
          <p:cNvPr id="17" name="원통[C] 16">
            <a:extLst>
              <a:ext uri="{FF2B5EF4-FFF2-40B4-BE49-F238E27FC236}">
                <a16:creationId xmlns:a16="http://schemas.microsoft.com/office/drawing/2014/main" id="{9CC1027C-F217-404F-8105-6358368B8D2E}"/>
              </a:ext>
            </a:extLst>
          </p:cNvPr>
          <p:cNvSpPr/>
          <p:nvPr/>
        </p:nvSpPr>
        <p:spPr>
          <a:xfrm>
            <a:off x="4443808" y="2200767"/>
            <a:ext cx="1225553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온도 </a:t>
            </a: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0</a:t>
            </a: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구간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(~1100 ℃)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BE70C1-6247-8047-B998-9A6BE68666A6}"/>
              </a:ext>
            </a:extLst>
          </p:cNvPr>
          <p:cNvSpPr/>
          <p:nvPr/>
        </p:nvSpPr>
        <p:spPr>
          <a:xfrm>
            <a:off x="6296096" y="1269249"/>
            <a:ext cx="3107952" cy="3689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F4F322-A901-FF4A-910F-8D0FE8778E7E}"/>
              </a:ext>
            </a:extLst>
          </p:cNvPr>
          <p:cNvSpPr/>
          <p:nvPr/>
        </p:nvSpPr>
        <p:spPr>
          <a:xfrm>
            <a:off x="6288395" y="1124744"/>
            <a:ext cx="3115655" cy="41014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ko-KR" altLang="en-US" sz="1400" b="1">
                <a:solidFill>
                  <a:schemeClr val="bg1"/>
                </a:solidFill>
                <a:ea typeface="+mj-ea"/>
                <a:cs typeface="Calibri" panose="020F0502020204030204" pitchFamily="34" charset="0"/>
              </a:rPr>
              <a:t>모델링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240A6B-358F-114D-8682-D8BC23AA7903}"/>
              </a:ext>
            </a:extLst>
          </p:cNvPr>
          <p:cNvSpPr/>
          <p:nvPr/>
        </p:nvSpPr>
        <p:spPr>
          <a:xfrm>
            <a:off x="6409889" y="3487097"/>
            <a:ext cx="1178978" cy="1109488"/>
          </a:xfrm>
          <a:prstGeom prst="rect">
            <a:avLst/>
          </a:prstGeom>
          <a:solidFill>
            <a:srgbClr val="C9B9D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ko-KR" sz="1100" b="1"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kumimoji="1" lang="ko-KR" altLang="en-US" sz="1100" b="1">
                <a:ea typeface="+mj-ea"/>
                <a:cs typeface="Calibri" panose="020F0502020204030204" pitchFamily="34" charset="0"/>
              </a:rPr>
              <a:t>물리 모델</a:t>
            </a:r>
            <a:endParaRPr kumimoji="1" lang="en-US" altLang="ko-KR" sz="1100" b="1"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kumimoji="1" lang="en-US" altLang="ko-KR" sz="1100" b="1">
                <a:ea typeface="+mj-ea"/>
                <a:cs typeface="Calibri" panose="020F0502020204030204" pitchFamily="34" charset="0"/>
              </a:rPr>
              <a:t>+</a:t>
            </a:r>
          </a:p>
          <a:p>
            <a:pPr algn="ctr" eaLnBrk="1" hangingPunct="1">
              <a:defRPr/>
            </a:pPr>
            <a:r>
              <a:rPr kumimoji="1" lang="en-US" altLang="ko-KR" sz="1100" b="1">
                <a:ea typeface="+mj-ea"/>
                <a:cs typeface="Calibri" panose="020F0502020204030204" pitchFamily="34" charset="0"/>
              </a:rPr>
              <a:t>AI</a:t>
            </a:r>
            <a:r>
              <a:rPr kumimoji="1" lang="ko-KR" altLang="en-US" sz="1100" b="1">
                <a:ea typeface="+mj-ea"/>
                <a:cs typeface="Calibri" panose="020F0502020204030204" pitchFamily="34" charset="0"/>
              </a:rPr>
              <a:t> 모델</a:t>
            </a:r>
            <a:endParaRPr kumimoji="1" lang="en-US" altLang="ko-KR" sz="11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B9EBB4-A355-9941-8D4E-F0F88957E08C}"/>
              </a:ext>
            </a:extLst>
          </p:cNvPr>
          <p:cNvSpPr/>
          <p:nvPr/>
        </p:nvSpPr>
        <p:spPr>
          <a:xfrm>
            <a:off x="6409889" y="1748479"/>
            <a:ext cx="1191927" cy="1151386"/>
          </a:xfrm>
          <a:prstGeom prst="rect">
            <a:avLst/>
          </a:prstGeom>
          <a:solidFill>
            <a:srgbClr val="C9B9DB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100" b="1">
                <a:ea typeface="+mj-ea"/>
                <a:cs typeface="Calibri" panose="020F0502020204030204" pitchFamily="34" charset="0"/>
              </a:rPr>
              <a:t>AI  </a:t>
            </a:r>
            <a:r>
              <a:rPr kumimoji="1" lang="ko-KR" altLang="en-US" sz="1100" b="1">
                <a:ea typeface="+mj-ea"/>
                <a:cs typeface="Calibri" panose="020F0502020204030204" pitchFamily="34" charset="0"/>
              </a:rPr>
              <a:t>모델</a:t>
            </a: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79A8E33A-F3A4-5242-B6CD-F7FAF9B74EE4}"/>
              </a:ext>
            </a:extLst>
          </p:cNvPr>
          <p:cNvSpPr/>
          <p:nvPr/>
        </p:nvSpPr>
        <p:spPr>
          <a:xfrm>
            <a:off x="5927929" y="3174492"/>
            <a:ext cx="282402" cy="248737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23" name="원통[C] 22">
            <a:extLst>
              <a:ext uri="{FF2B5EF4-FFF2-40B4-BE49-F238E27FC236}">
                <a16:creationId xmlns:a16="http://schemas.microsoft.com/office/drawing/2014/main" id="{5DC0753F-038E-A449-B9BB-D8F773C3DFB4}"/>
              </a:ext>
            </a:extLst>
          </p:cNvPr>
          <p:cNvSpPr/>
          <p:nvPr/>
        </p:nvSpPr>
        <p:spPr>
          <a:xfrm>
            <a:off x="4443805" y="2778914"/>
            <a:ext cx="1225554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온도 </a:t>
            </a: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1</a:t>
            </a: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구간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(1100 ℃ ~1120 ℃)</a:t>
            </a:r>
          </a:p>
        </p:txBody>
      </p:sp>
      <p:sp>
        <p:nvSpPr>
          <p:cNvPr id="24" name="원통[C] 23">
            <a:extLst>
              <a:ext uri="{FF2B5EF4-FFF2-40B4-BE49-F238E27FC236}">
                <a16:creationId xmlns:a16="http://schemas.microsoft.com/office/drawing/2014/main" id="{1E3E1964-BB01-D242-9FB7-F3CC13748D94}"/>
              </a:ext>
            </a:extLst>
          </p:cNvPr>
          <p:cNvSpPr/>
          <p:nvPr/>
        </p:nvSpPr>
        <p:spPr>
          <a:xfrm>
            <a:off x="4443805" y="3357061"/>
            <a:ext cx="1225554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온도 </a:t>
            </a: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2</a:t>
            </a: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구간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(1120 ℃ ~1140 ℃)</a:t>
            </a:r>
          </a:p>
        </p:txBody>
      </p:sp>
      <p:sp>
        <p:nvSpPr>
          <p:cNvPr id="25" name="원통[C] 24">
            <a:extLst>
              <a:ext uri="{FF2B5EF4-FFF2-40B4-BE49-F238E27FC236}">
                <a16:creationId xmlns:a16="http://schemas.microsoft.com/office/drawing/2014/main" id="{DBCA795E-3B9E-3047-89D2-4D397D94B7AE}"/>
              </a:ext>
            </a:extLst>
          </p:cNvPr>
          <p:cNvSpPr/>
          <p:nvPr/>
        </p:nvSpPr>
        <p:spPr>
          <a:xfrm>
            <a:off x="4443805" y="4513355"/>
            <a:ext cx="1225554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온도 </a:t>
            </a: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4</a:t>
            </a: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구간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(1160 ℃ ~)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0E0E63-EF3E-2C4A-8FD1-F36E6F79C565}"/>
              </a:ext>
            </a:extLst>
          </p:cNvPr>
          <p:cNvSpPr/>
          <p:nvPr/>
        </p:nvSpPr>
        <p:spPr>
          <a:xfrm>
            <a:off x="8566048" y="4131143"/>
            <a:ext cx="761796" cy="2385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LightGBM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5ACC63-EB04-1F4D-9847-BB0CF0B0DB42}"/>
              </a:ext>
            </a:extLst>
          </p:cNvPr>
          <p:cNvSpPr/>
          <p:nvPr/>
        </p:nvSpPr>
        <p:spPr>
          <a:xfrm>
            <a:off x="8557793" y="3500186"/>
            <a:ext cx="770052" cy="2287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ANN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pic>
        <p:nvPicPr>
          <p:cNvPr id="28" name="그림 23">
            <a:extLst>
              <a:ext uri="{FF2B5EF4-FFF2-40B4-BE49-F238E27FC236}">
                <a16:creationId xmlns:a16="http://schemas.microsoft.com/office/drawing/2014/main" id="{FF125625-6104-A146-85F8-637CA271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496" y="3494275"/>
            <a:ext cx="6731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4">
            <a:extLst>
              <a:ext uri="{FF2B5EF4-FFF2-40B4-BE49-F238E27FC236}">
                <a16:creationId xmlns:a16="http://schemas.microsoft.com/office/drawing/2014/main" id="{AD4BF26D-7F74-7C4C-AC26-7B0BE7648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385" y="3765736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800" b="1">
                <a:ea typeface="+mj-ea"/>
                <a:cs typeface="Calibri" panose="020F0502020204030204" pitchFamily="34" charset="0"/>
              </a:rPr>
              <a:t>+</a:t>
            </a:r>
            <a:endParaRPr kumimoji="1" lang="ko-KR" altLang="en-US" sz="18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3F6052-9F5B-134C-952C-E16510C41708}"/>
              </a:ext>
            </a:extLst>
          </p:cNvPr>
          <p:cNvSpPr/>
          <p:nvPr/>
        </p:nvSpPr>
        <p:spPr>
          <a:xfrm>
            <a:off x="7666718" y="2534394"/>
            <a:ext cx="1661126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LightGBM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397641-2A75-264C-A2FB-734431B1F44B}"/>
              </a:ext>
            </a:extLst>
          </p:cNvPr>
          <p:cNvSpPr/>
          <p:nvPr/>
        </p:nvSpPr>
        <p:spPr>
          <a:xfrm>
            <a:off x="7674129" y="1598262"/>
            <a:ext cx="1653716" cy="3684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ANN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708B1A-F77F-B048-97B5-73E0737ED06A}"/>
              </a:ext>
            </a:extLst>
          </p:cNvPr>
          <p:cNvSpPr/>
          <p:nvPr/>
        </p:nvSpPr>
        <p:spPr>
          <a:xfrm>
            <a:off x="6409891" y="1600141"/>
            <a:ext cx="1191925" cy="265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100" b="1">
                <a:ea typeface="+mj-ea"/>
                <a:cs typeface="Calibri" panose="020F0502020204030204" pitchFamily="34" charset="0"/>
              </a:rPr>
              <a:t>Type 1</a:t>
            </a:r>
            <a:endParaRPr kumimoji="1" lang="ko-KR" altLang="en-US" sz="11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33" name="원통[C] 32">
            <a:extLst>
              <a:ext uri="{FF2B5EF4-FFF2-40B4-BE49-F238E27FC236}">
                <a16:creationId xmlns:a16="http://schemas.microsoft.com/office/drawing/2014/main" id="{3FB3A07F-59DF-8B40-B847-0057A64A2FFB}"/>
              </a:ext>
            </a:extLst>
          </p:cNvPr>
          <p:cNvSpPr/>
          <p:nvPr/>
        </p:nvSpPr>
        <p:spPr>
          <a:xfrm>
            <a:off x="4443805" y="3935208"/>
            <a:ext cx="1225554" cy="431671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온도 </a:t>
            </a: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3</a:t>
            </a:r>
            <a:r>
              <a:rPr lang="ko-KR" altLang="en-US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구간</a:t>
            </a:r>
            <a:endParaRPr lang="en-US" altLang="ko-KR" sz="1000" b="1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1000" b="1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(1140 ℃ ~1160 ℃)</a:t>
            </a: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9FD11EA9-5882-974D-BE40-49F5CE4D7B7B}"/>
              </a:ext>
            </a:extLst>
          </p:cNvPr>
          <p:cNvSpPr/>
          <p:nvPr/>
        </p:nvSpPr>
        <p:spPr>
          <a:xfrm>
            <a:off x="3128591" y="3767573"/>
            <a:ext cx="223090" cy="23341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B6AE50-443E-F048-96B7-721C8E08B775}"/>
              </a:ext>
            </a:extLst>
          </p:cNvPr>
          <p:cNvSpPr/>
          <p:nvPr/>
        </p:nvSpPr>
        <p:spPr>
          <a:xfrm>
            <a:off x="2233073" y="1318867"/>
            <a:ext cx="1511536" cy="36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D23C84-3331-064B-8D44-DDD9B4EBC317}"/>
              </a:ext>
            </a:extLst>
          </p:cNvPr>
          <p:cNvSpPr/>
          <p:nvPr/>
        </p:nvSpPr>
        <p:spPr>
          <a:xfrm>
            <a:off x="2233073" y="1126906"/>
            <a:ext cx="1511536" cy="40797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ko-KR" altLang="en-US" sz="1400" b="1">
                <a:solidFill>
                  <a:schemeClr val="bg1"/>
                </a:solidFill>
                <a:ea typeface="+mj-ea"/>
                <a:cs typeface="Calibri" panose="020F0502020204030204" pitchFamily="34" charset="0"/>
              </a:rPr>
              <a:t>데이터 전처리</a:t>
            </a:r>
          </a:p>
        </p:txBody>
      </p:sp>
      <p:sp>
        <p:nvSpPr>
          <p:cNvPr id="37" name="원통[C] 36">
            <a:extLst>
              <a:ext uri="{FF2B5EF4-FFF2-40B4-BE49-F238E27FC236}">
                <a16:creationId xmlns:a16="http://schemas.microsoft.com/office/drawing/2014/main" id="{894CD3B3-B5D5-3D49-9869-9E880E365EBE}"/>
              </a:ext>
            </a:extLst>
          </p:cNvPr>
          <p:cNvSpPr/>
          <p:nvPr/>
        </p:nvSpPr>
        <p:spPr>
          <a:xfrm>
            <a:off x="2334113" y="1782515"/>
            <a:ext cx="1323707" cy="68716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200">
                <a:solidFill>
                  <a:srgbClr val="000000"/>
                </a:solidFill>
                <a:ea typeface="+mj-ea"/>
                <a:cs typeface="Calibri" panose="020F0502020204030204" pitchFamily="34" charset="0"/>
              </a:rPr>
              <a:t>물리적 정보</a:t>
            </a:r>
            <a:endParaRPr lang="en-US" altLang="ko-KR" sz="1200">
              <a:solidFill>
                <a:srgbClr val="000000"/>
              </a:solidFill>
              <a:ea typeface="+mj-ea"/>
              <a:cs typeface="Calibri" panose="020F0502020204030204" pitchFamily="34" charset="0"/>
            </a:endParaRPr>
          </a:p>
        </p:txBody>
      </p:sp>
      <p:sp>
        <p:nvSpPr>
          <p:cNvPr id="38" name="원통[C] 37">
            <a:extLst>
              <a:ext uri="{FF2B5EF4-FFF2-40B4-BE49-F238E27FC236}">
                <a16:creationId xmlns:a16="http://schemas.microsoft.com/office/drawing/2014/main" id="{D62A626B-243A-A343-9CCD-6DEAD9C668BB}"/>
              </a:ext>
            </a:extLst>
          </p:cNvPr>
          <p:cNvSpPr/>
          <p:nvPr/>
        </p:nvSpPr>
        <p:spPr>
          <a:xfrm>
            <a:off x="2334110" y="2997605"/>
            <a:ext cx="1323706" cy="68716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200">
                <a:ea typeface="+mj-ea"/>
                <a:cs typeface="Calibri" panose="020F0502020204030204" pitchFamily="34" charset="0"/>
              </a:rPr>
              <a:t>가열로 정보</a:t>
            </a:r>
            <a:endParaRPr lang="en-US" altLang="ko-KR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C28C12A3-4FAE-954F-ABDA-3A466CB03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273" y="254494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800" b="1">
                <a:ea typeface="+mj-ea"/>
                <a:cs typeface="Calibri" panose="020F0502020204030204" pitchFamily="34" charset="0"/>
              </a:rPr>
              <a:t>+</a:t>
            </a:r>
            <a:endParaRPr kumimoji="1" lang="ko-KR" altLang="en-US" sz="18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40" name="원통[C] 39">
            <a:extLst>
              <a:ext uri="{FF2B5EF4-FFF2-40B4-BE49-F238E27FC236}">
                <a16:creationId xmlns:a16="http://schemas.microsoft.com/office/drawing/2014/main" id="{FA986AFA-2FFF-CC42-90E8-7301CA542B13}"/>
              </a:ext>
            </a:extLst>
          </p:cNvPr>
          <p:cNvSpPr/>
          <p:nvPr/>
        </p:nvSpPr>
        <p:spPr>
          <a:xfrm>
            <a:off x="2333336" y="4136906"/>
            <a:ext cx="1323707" cy="68716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ko-KR" altLang="en-US" sz="1200">
                <a:ea typeface="+mj-ea"/>
                <a:cs typeface="Calibri" panose="020F0502020204030204" pitchFamily="34" charset="0"/>
              </a:rPr>
              <a:t>화학 성분</a:t>
            </a:r>
            <a:endParaRPr lang="en-US" altLang="ko-KR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41" name="TextBox 48">
            <a:extLst>
              <a:ext uri="{FF2B5EF4-FFF2-40B4-BE49-F238E27FC236}">
                <a16:creationId xmlns:a16="http://schemas.microsoft.com/office/drawing/2014/main" id="{32A547B7-3112-E74D-BEEC-6E6A5C354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160" y="3743513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800" b="1">
                <a:ea typeface="+mj-ea"/>
                <a:cs typeface="Calibri" panose="020F0502020204030204" pitchFamily="34" charset="0"/>
              </a:rPr>
              <a:t>+</a:t>
            </a:r>
            <a:endParaRPr kumimoji="1" lang="ko-KR" altLang="en-US" sz="18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A75DF5-B7BA-5D47-AE5C-52D8C84F835A}"/>
              </a:ext>
            </a:extLst>
          </p:cNvPr>
          <p:cNvSpPr/>
          <p:nvPr/>
        </p:nvSpPr>
        <p:spPr>
          <a:xfrm>
            <a:off x="6409889" y="3309356"/>
            <a:ext cx="1178978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100" b="1">
                <a:ea typeface="+mj-ea"/>
                <a:cs typeface="Calibri" panose="020F0502020204030204" pitchFamily="34" charset="0"/>
              </a:rPr>
              <a:t>Type 2</a:t>
            </a:r>
            <a:endParaRPr kumimoji="1" lang="ko-KR" altLang="en-US" sz="11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BF976C-42BF-6A48-9D0C-003DCDA04B13}"/>
              </a:ext>
            </a:extLst>
          </p:cNvPr>
          <p:cNvSpPr/>
          <p:nvPr/>
        </p:nvSpPr>
        <p:spPr>
          <a:xfrm>
            <a:off x="7663816" y="2064526"/>
            <a:ext cx="1664028" cy="3720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Random Forest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75D6E5-84DB-BE42-9C9C-3C626C797996}"/>
              </a:ext>
            </a:extLst>
          </p:cNvPr>
          <p:cNvSpPr/>
          <p:nvPr/>
        </p:nvSpPr>
        <p:spPr>
          <a:xfrm>
            <a:off x="8557793" y="3815663"/>
            <a:ext cx="770052" cy="2287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kumimoji="1" lang="en-US" altLang="ko-KR" sz="1000" b="1">
                <a:ea typeface="+mj-ea"/>
                <a:cs typeface="Calibri" panose="020F0502020204030204" pitchFamily="34" charset="0"/>
              </a:rPr>
              <a:t>RF</a:t>
            </a:r>
            <a:endParaRPr kumimoji="1" lang="ko-KR" altLang="en-US" sz="1000" b="1">
              <a:ea typeface="+mj-ea"/>
              <a:cs typeface="Calibri" panose="020F0502020204030204" pitchFamily="34" charset="0"/>
            </a:endParaRPr>
          </a:p>
        </p:txBody>
      </p:sp>
      <p:sp>
        <p:nvSpPr>
          <p:cNvPr id="45" name="오른쪽 화살표[R] 15">
            <a:extLst>
              <a:ext uri="{FF2B5EF4-FFF2-40B4-BE49-F238E27FC236}">
                <a16:creationId xmlns:a16="http://schemas.microsoft.com/office/drawing/2014/main" id="{CD51D177-231D-7F48-9891-55789850A028}"/>
              </a:ext>
            </a:extLst>
          </p:cNvPr>
          <p:cNvSpPr/>
          <p:nvPr/>
        </p:nvSpPr>
        <p:spPr>
          <a:xfrm>
            <a:off x="3858661" y="3174492"/>
            <a:ext cx="282402" cy="248737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46" name="오른쪽 화살표[R] 15">
            <a:extLst>
              <a:ext uri="{FF2B5EF4-FFF2-40B4-BE49-F238E27FC236}">
                <a16:creationId xmlns:a16="http://schemas.microsoft.com/office/drawing/2014/main" id="{6C4CD8CE-9B88-FE4D-86B9-653BCE54D6E3}"/>
              </a:ext>
            </a:extLst>
          </p:cNvPr>
          <p:cNvSpPr/>
          <p:nvPr/>
        </p:nvSpPr>
        <p:spPr>
          <a:xfrm rot="5400000">
            <a:off x="7743355" y="5058932"/>
            <a:ext cx="277200" cy="24824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47" name="그룹 66">
            <a:extLst>
              <a:ext uri="{FF2B5EF4-FFF2-40B4-BE49-F238E27FC236}">
                <a16:creationId xmlns:a16="http://schemas.microsoft.com/office/drawing/2014/main" id="{97E00EAB-260F-E74B-B9AF-CFAAE73C2AA6}"/>
              </a:ext>
            </a:extLst>
          </p:cNvPr>
          <p:cNvGrpSpPr>
            <a:grpSpLocks/>
          </p:cNvGrpSpPr>
          <p:nvPr/>
        </p:nvGrpSpPr>
        <p:grpSpPr bwMode="auto">
          <a:xfrm>
            <a:off x="2233085" y="5367525"/>
            <a:ext cx="3152775" cy="1027113"/>
            <a:chOff x="296034" y="5210725"/>
            <a:chExt cx="3225039" cy="106992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D7C23C-BBB0-4B42-ABF0-A39474853A3E}"/>
                </a:ext>
              </a:extLst>
            </p:cNvPr>
            <p:cNvSpPr/>
            <p:nvPr/>
          </p:nvSpPr>
          <p:spPr>
            <a:xfrm>
              <a:off x="296035" y="5530211"/>
              <a:ext cx="3225038" cy="7504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5334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kumimoji="1" lang="en-US" altLang="ko-KR" sz="300" dirty="0">
                <a:ea typeface="+mj-ea"/>
                <a:cs typeface="Calibri" panose="020F0502020204030204" pitchFamily="34" charset="0"/>
              </a:endParaRPr>
            </a:p>
            <a:p>
              <a:pPr eaLnBrk="1" hangingPunct="1">
                <a:defRPr/>
              </a:pP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1. 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최적의  </a:t>
              </a: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train, test set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 기간</a:t>
              </a:r>
              <a:endParaRPr kumimoji="1" lang="en-US" altLang="ko-KR" sz="1200" dirty="0">
                <a:ea typeface="+mj-ea"/>
                <a:cs typeface="Calibri" panose="020F0502020204030204" pitchFamily="34" charset="0"/>
              </a:endParaRPr>
            </a:p>
            <a:p>
              <a:pPr eaLnBrk="1" hangingPunct="1">
                <a:defRPr/>
              </a:pP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2. 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계절 영향</a:t>
              </a: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, 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가열로</a:t>
              </a: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 </a:t>
              </a:r>
              <a:r>
                <a:rPr kumimoji="1" lang="ko-KR" altLang="en-US" sz="1200" dirty="0" err="1">
                  <a:ea typeface="+mj-ea"/>
                  <a:cs typeface="Calibri" panose="020F0502020204030204" pitchFamily="34" charset="0"/>
                </a:rPr>
                <a:t>장입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 열 구분</a:t>
              </a:r>
              <a:endParaRPr kumimoji="1" lang="en-US" altLang="ko-KR" sz="1200" dirty="0">
                <a:ea typeface="+mj-ea"/>
                <a:cs typeface="Calibri" panose="020F0502020204030204" pitchFamily="34" charset="0"/>
              </a:endParaRPr>
            </a:p>
            <a:p>
              <a:pPr eaLnBrk="1" hangingPunct="1">
                <a:defRPr/>
              </a:pP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3. </a:t>
              </a:r>
              <a:r>
                <a:rPr kumimoji="1" lang="ko-KR" altLang="en-US" sz="1200" dirty="0">
                  <a:ea typeface="+mj-ea"/>
                  <a:cs typeface="Calibri" panose="020F0502020204030204" pitchFamily="34" charset="0"/>
                </a:rPr>
                <a:t>에러 분석</a:t>
              </a:r>
              <a:endParaRPr kumimoji="1" lang="en-US" altLang="ko-KR" sz="1200" dirty="0">
                <a:ea typeface="+mj-ea"/>
                <a:cs typeface="Calibri" panose="020F0502020204030204" pitchFamily="34" charset="0"/>
              </a:endParaRPr>
            </a:p>
            <a:p>
              <a:pPr eaLnBrk="1" hangingPunct="1">
                <a:defRPr/>
              </a:pPr>
              <a:r>
                <a:rPr kumimoji="1" lang="en-US" altLang="ko-KR" sz="1200" dirty="0">
                  <a:ea typeface="+mj-ea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4D0F13D-E575-1C42-AFAE-5FE8528A371D}"/>
                </a:ext>
              </a:extLst>
            </p:cNvPr>
            <p:cNvSpPr/>
            <p:nvPr/>
          </p:nvSpPr>
          <p:spPr>
            <a:xfrm>
              <a:off x="296034" y="5210725"/>
              <a:ext cx="3225039" cy="3430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400" b="1">
                  <a:solidFill>
                    <a:schemeClr val="bg1"/>
                  </a:solidFill>
                  <a:ea typeface="+mj-ea"/>
                  <a:cs typeface="Calibri" panose="020F0502020204030204" pitchFamily="34" charset="0"/>
                </a:rPr>
                <a:t>추가 분석</a:t>
              </a:r>
            </a:p>
          </p:txBody>
        </p:sp>
      </p:grpSp>
      <p:sp>
        <p:nvSpPr>
          <p:cNvPr id="50" name="오른쪽 화살표[R] 15">
            <a:extLst>
              <a:ext uri="{FF2B5EF4-FFF2-40B4-BE49-F238E27FC236}">
                <a16:creationId xmlns:a16="http://schemas.microsoft.com/office/drawing/2014/main" id="{44F0F87F-058B-6B44-8AD6-47BEE586D642}"/>
              </a:ext>
            </a:extLst>
          </p:cNvPr>
          <p:cNvSpPr/>
          <p:nvPr/>
        </p:nvSpPr>
        <p:spPr>
          <a:xfrm flipH="1">
            <a:off x="5440863" y="5772872"/>
            <a:ext cx="273572" cy="23157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+mj-ea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86D804-CDF4-5C49-9E0A-FB6CEA7450F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21282" y="2958087"/>
            <a:ext cx="1710596" cy="322717"/>
          </a:xfrm>
          <a:prstGeom prst="rect">
            <a:avLst/>
          </a:prstGeom>
          <a:blipFill>
            <a:blip r:embed="rId4"/>
            <a:stretch>
              <a:fillRect l="-2206" t="-15385" b="-2307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2C8C4B-3818-DE4E-8EE4-169B1B33C5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64567" y="4621586"/>
            <a:ext cx="2266710" cy="324512"/>
          </a:xfrm>
          <a:prstGeom prst="rect">
            <a:avLst/>
          </a:prstGeom>
          <a:blipFill>
            <a:blip r:embed="rId5"/>
            <a:stretch>
              <a:fillRect l="-1667" t="-15385" b="-2307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20659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549843-EC74-A74F-BC5E-7AD11C81B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기존 방법론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물리 모델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물리 모델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*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학습 계수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에 비해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AI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모델의 성능이 월등함을 확인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pPr defTabSz="9144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34" charset="-127"/>
              </a:rPr>
              <a:t>온도 별 데이터 사용 평균의 정확도가 전체 데이터 사용했을 때보다 낮음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pPr lvl="1" defTabSz="914400">
              <a:buClr>
                <a:srgbClr val="222A35"/>
              </a:buClr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</a:rPr>
              <a:t>샘플 개수로 인한 것이므로 성능 저하가 나오는 원인을 파악하기 위해서는 </a:t>
            </a:r>
            <a:br>
              <a:rPr lang="en-US" altLang="ko-KR" sz="1400" dirty="0">
                <a:solidFill>
                  <a:srgbClr val="000000"/>
                </a:solidFill>
                <a:latin typeface="맑은 고딕" panose="020B0503020000020004" pitchFamily="34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34" charset="-127"/>
              </a:rPr>
              <a:t>온도 별로 모델링하는 것이 바람직한 것으로 사료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B203D6-FE17-6345-9481-3E2CAE9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A93C5B7-773A-1542-91F2-D6E6C39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 요약</a:t>
            </a:r>
          </a:p>
        </p:txBody>
      </p:sp>
      <p:pic>
        <p:nvPicPr>
          <p:cNvPr id="5" name="표 4">
            <a:extLst>
              <a:ext uri="{FF2B5EF4-FFF2-40B4-BE49-F238E27FC236}">
                <a16:creationId xmlns:a16="http://schemas.microsoft.com/office/drawing/2014/main" id="{90DFE28A-11FE-0049-BDDD-4817585CE59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808312"/>
            <a:ext cx="8813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67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C07E15-DE3C-8343-9A53-6E475374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B93A954-3FE9-6544-9EF8-994DCEB8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물리 모델의 편차 히스토그램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7C7D5-AAC9-2143-A6F1-3E45D7E0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43" y="1335818"/>
            <a:ext cx="2682875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20323-C92D-E640-A436-7453A8418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91" y="1335818"/>
            <a:ext cx="264318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BEECA4-BA50-2240-8BFD-F17F80F2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93" y="1335818"/>
            <a:ext cx="2652713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8CA10-6337-0F43-9E5B-44FE48F0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43" y="3426558"/>
            <a:ext cx="2682875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401C2A-A0C8-6F4F-9A80-5C95714B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41" y="3426556"/>
            <a:ext cx="2552700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96AB46-24B4-904F-BE0D-06D3949F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93" y="3391631"/>
            <a:ext cx="2754313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F5DC0C4-7FDB-2346-914F-64BB9629C39C}"/>
              </a:ext>
            </a:extLst>
          </p:cNvPr>
          <p:cNvCxnSpPr>
            <a:cxnSpLocks/>
          </p:cNvCxnSpPr>
          <p:nvPr/>
        </p:nvCxnSpPr>
        <p:spPr>
          <a:xfrm flipV="1">
            <a:off x="2540529" y="14802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12B037E-EFE1-F74D-9FF7-CF01525A0A74}"/>
              </a:ext>
            </a:extLst>
          </p:cNvPr>
          <p:cNvCxnSpPr>
            <a:cxnSpLocks/>
          </p:cNvCxnSpPr>
          <p:nvPr/>
        </p:nvCxnSpPr>
        <p:spPr>
          <a:xfrm flipV="1">
            <a:off x="5455179" y="14802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7F4E309-9DA1-754D-9EA1-4E6922D471E6}"/>
              </a:ext>
            </a:extLst>
          </p:cNvPr>
          <p:cNvCxnSpPr>
            <a:cxnSpLocks/>
          </p:cNvCxnSpPr>
          <p:nvPr/>
        </p:nvCxnSpPr>
        <p:spPr>
          <a:xfrm flipV="1">
            <a:off x="8580966" y="14802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C5BAA0C-5044-8B45-BBD0-A3802A5CF887}"/>
              </a:ext>
            </a:extLst>
          </p:cNvPr>
          <p:cNvCxnSpPr>
            <a:cxnSpLocks/>
          </p:cNvCxnSpPr>
          <p:nvPr/>
        </p:nvCxnSpPr>
        <p:spPr>
          <a:xfrm flipV="1">
            <a:off x="3054879" y="35884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E2F250C-7D74-B24C-BA6E-AC2A941DF73D}"/>
              </a:ext>
            </a:extLst>
          </p:cNvPr>
          <p:cNvCxnSpPr>
            <a:cxnSpLocks/>
          </p:cNvCxnSpPr>
          <p:nvPr/>
        </p:nvCxnSpPr>
        <p:spPr>
          <a:xfrm flipV="1">
            <a:off x="5786966" y="35884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BD4E177-DBFC-004E-8926-28D9AD281E14}"/>
              </a:ext>
            </a:extLst>
          </p:cNvPr>
          <p:cNvCxnSpPr>
            <a:cxnSpLocks/>
          </p:cNvCxnSpPr>
          <p:nvPr/>
        </p:nvCxnSpPr>
        <p:spPr>
          <a:xfrm flipV="1">
            <a:off x="8701616" y="3588481"/>
            <a:ext cx="0" cy="1547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22">
            <a:extLst>
              <a:ext uri="{FF2B5EF4-FFF2-40B4-BE49-F238E27FC236}">
                <a16:creationId xmlns:a16="http://schemas.microsoft.com/office/drawing/2014/main" id="{AF701428-888E-D644-988D-71BA87FBD441}"/>
              </a:ext>
            </a:extLst>
          </p:cNvPr>
          <p:cNvGrpSpPr>
            <a:grpSpLocks/>
          </p:cNvGrpSpPr>
          <p:nvPr/>
        </p:nvGrpSpPr>
        <p:grpSpPr bwMode="auto">
          <a:xfrm>
            <a:off x="1746781" y="1199293"/>
            <a:ext cx="8256073" cy="2393119"/>
            <a:chOff x="675077" y="1345806"/>
            <a:chExt cx="8255036" cy="2394339"/>
          </a:xfrm>
        </p:grpSpPr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D098BBAC-4752-BB44-B120-804864649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375" y="1345806"/>
              <a:ext cx="1843542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1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(~1100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E33006D-20CB-E041-AFF4-3692AF13B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7138" y="1345806"/>
              <a:ext cx="2451004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2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(1100 ℃ ~1120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1389D117-656A-FE49-84A4-DD029F7EE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9109" y="1345806"/>
              <a:ext cx="2451004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3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(1120 ℃ ~1140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32C9986E-8ABC-E44A-B71B-C61143BED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077" y="3432211"/>
              <a:ext cx="2451004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4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(1140 ℃ ~1160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0CBEB0D-7060-8341-B949-90CA7E4D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735" y="3432210"/>
              <a:ext cx="1883612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5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(1160 ℃ ~)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A6A3379E-D170-D743-A833-E9E14E0C8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668" y="3390743"/>
              <a:ext cx="1122282" cy="30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전체 데이터</a:t>
              </a:r>
            </a:p>
          </p:txBody>
        </p:sp>
      </p:grp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CE2070E-7EDF-884C-A853-D6CB956AC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657838"/>
            <a:ext cx="10972800" cy="12001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black"/>
                </a:solidFill>
              </a:rPr>
              <a:t>편차가 </a:t>
            </a:r>
            <a:r>
              <a:rPr lang="en-US" altLang="ko-KR" dirty="0">
                <a:solidFill>
                  <a:prstClr val="black"/>
                </a:solidFill>
              </a:rPr>
              <a:t>(+)</a:t>
            </a:r>
            <a:r>
              <a:rPr lang="ko-KR" altLang="en-US" dirty="0">
                <a:solidFill>
                  <a:prstClr val="black"/>
                </a:solidFill>
              </a:rPr>
              <a:t>인 것은 예측 대비 </a:t>
            </a:r>
            <a:r>
              <a:rPr lang="ko-KR" altLang="en-US" dirty="0" err="1">
                <a:solidFill>
                  <a:prstClr val="black"/>
                </a:solidFill>
              </a:rPr>
              <a:t>실적값이</a:t>
            </a:r>
            <a:r>
              <a:rPr lang="ko-KR" altLang="en-US" dirty="0">
                <a:solidFill>
                  <a:prstClr val="black"/>
                </a:solidFill>
              </a:rPr>
              <a:t> 더 크게 발생됨을 의미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84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ea typeface="+mj-ea"/>
              </a:rPr>
              <a:t>데이터</a:t>
            </a:r>
            <a:r>
              <a:rPr kumimoji="1" lang="en-US" altLang="ko-KR" dirty="0">
                <a:ea typeface="+mj-ea"/>
              </a:rPr>
              <a:t> </a:t>
            </a:r>
            <a:r>
              <a:rPr kumimoji="1" lang="ko-KR" altLang="en-US" dirty="0">
                <a:ea typeface="+mj-ea"/>
              </a:rPr>
              <a:t>마이닝 파이프라인 </a:t>
            </a:r>
            <a:r>
              <a:rPr kumimoji="1" lang="en-US" altLang="ko-KR" dirty="0">
                <a:ea typeface="+mj-ea"/>
              </a:rPr>
              <a:t>(</a:t>
            </a:r>
            <a:r>
              <a:rPr kumimoji="1" lang="ko-KR" altLang="en-US" dirty="0">
                <a:ea typeface="+mj-ea"/>
              </a:rPr>
              <a:t>데이터베이스에서 지식 탐사</a:t>
            </a:r>
            <a:r>
              <a:rPr kumimoji="1" lang="en-US" altLang="ko-KR" dirty="0">
                <a:ea typeface="+mj-ea"/>
              </a:rPr>
              <a:t>)</a:t>
            </a:r>
            <a:endParaRPr kumimoji="1" lang="ko-KR" altLang="en-US" dirty="0"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C5BD52-14EF-46AB-8AEA-1ECBA3CB8201}"/>
              </a:ext>
            </a:extLst>
          </p:cNvPr>
          <p:cNvSpPr/>
          <p:nvPr/>
        </p:nvSpPr>
        <p:spPr>
          <a:xfrm>
            <a:off x="1603951" y="2040973"/>
            <a:ext cx="1917760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데이터 탐색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D19BAC-CEE4-48CA-BD23-2CE2B6310BEE}"/>
              </a:ext>
            </a:extLst>
          </p:cNvPr>
          <p:cNvSpPr/>
          <p:nvPr/>
        </p:nvSpPr>
        <p:spPr>
          <a:xfrm>
            <a:off x="4026403" y="2040973"/>
            <a:ext cx="1918800" cy="9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데이터 전처리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C7EACF-4125-4D61-BE5C-04F8A5C04284}"/>
              </a:ext>
            </a:extLst>
          </p:cNvPr>
          <p:cNvSpPr/>
          <p:nvPr/>
        </p:nvSpPr>
        <p:spPr>
          <a:xfrm>
            <a:off x="6419913" y="2040973"/>
            <a:ext cx="19188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모델링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620C561-2231-428C-8342-2F4024EB45F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521711" y="2490973"/>
            <a:ext cx="504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25F8C5-EB94-4A9C-AE65-1CF8D729B5D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945203" y="2490973"/>
            <a:ext cx="4747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657A97-4049-4844-81C8-BC1742A534EB}"/>
              </a:ext>
            </a:extLst>
          </p:cNvPr>
          <p:cNvSpPr/>
          <p:nvPr/>
        </p:nvSpPr>
        <p:spPr>
          <a:xfrm>
            <a:off x="8791299" y="2040973"/>
            <a:ext cx="1918800" cy="9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평가</a:t>
            </a:r>
            <a:endParaRPr lang="en-US" altLang="ko-KR" sz="24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4B23AC5-C912-41CB-9087-854D2550BF02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>
            <a:off x="8338713" y="2490973"/>
            <a:ext cx="4525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043B91-9783-45D5-9518-1083D73DA415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1220160" y="2486091"/>
            <a:ext cx="383791" cy="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5200FB66-E736-4558-8568-17FD10F07EC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710099" y="2490973"/>
            <a:ext cx="397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E1444E7-50E7-8840-837E-1A922946852D}"/>
              </a:ext>
            </a:extLst>
          </p:cNvPr>
          <p:cNvGrpSpPr/>
          <p:nvPr/>
        </p:nvGrpSpPr>
        <p:grpSpPr>
          <a:xfrm>
            <a:off x="11031646" y="1814384"/>
            <a:ext cx="1170432" cy="1557025"/>
            <a:chOff x="10536974" y="1590699"/>
            <a:chExt cx="1170432" cy="15570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CCD248-4297-4871-8BAB-2D3F0620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5414" y="1590699"/>
              <a:ext cx="1133552" cy="11335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351F29-FEFF-B14A-A0D1-75104FC82CA1}"/>
                </a:ext>
              </a:extLst>
            </p:cNvPr>
            <p:cNvSpPr txBox="1"/>
            <p:nvPr/>
          </p:nvSpPr>
          <p:spPr>
            <a:xfrm>
              <a:off x="10536974" y="2809170"/>
              <a:ext cx="1170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정보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1637E7-98D2-8C4F-AE5D-A8BF6270BC42}"/>
              </a:ext>
            </a:extLst>
          </p:cNvPr>
          <p:cNvGrpSpPr/>
          <p:nvPr/>
        </p:nvGrpSpPr>
        <p:grpSpPr>
          <a:xfrm>
            <a:off x="-55047" y="1834395"/>
            <a:ext cx="1312113" cy="1504226"/>
            <a:chOff x="484594" y="1505779"/>
            <a:chExt cx="1312113" cy="150422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B6A1C8-7AD8-4E7E-B45A-8B17E5CEA17C}"/>
                </a:ext>
              </a:extLst>
            </p:cNvPr>
            <p:cNvSpPr/>
            <p:nvPr/>
          </p:nvSpPr>
          <p:spPr>
            <a:xfrm>
              <a:off x="484594" y="1505779"/>
              <a:ext cx="1275207" cy="13033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4C0C28-3881-4429-827B-97D7694D29B3}"/>
                </a:ext>
              </a:extLst>
            </p:cNvPr>
            <p:cNvSpPr txBox="1"/>
            <p:nvPr/>
          </p:nvSpPr>
          <p:spPr>
            <a:xfrm>
              <a:off x="626275" y="2671451"/>
              <a:ext cx="1170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데이터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3C1A707-5A91-4543-958E-7F42EE96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350" y="1596338"/>
              <a:ext cx="1019573" cy="1013113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0EF0AB-9967-F44F-8B7B-DE42696A6876}"/>
              </a:ext>
            </a:extLst>
          </p:cNvPr>
          <p:cNvSpPr/>
          <p:nvPr/>
        </p:nvSpPr>
        <p:spPr>
          <a:xfrm>
            <a:off x="1768839" y="3137786"/>
            <a:ext cx="1823447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관찰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시각화 탐색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C3681D-81C5-6142-A93B-E2490A5EF6D5}"/>
              </a:ext>
            </a:extLst>
          </p:cNvPr>
          <p:cNvSpPr/>
          <p:nvPr/>
        </p:nvSpPr>
        <p:spPr>
          <a:xfrm>
            <a:off x="6440418" y="3137786"/>
            <a:ext cx="2285568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전통적인 모델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앙상블 계열 모델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딥러닝 계열 모델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4DF46D-0B1B-C14E-9118-FA0E6FB2B21B}"/>
              </a:ext>
            </a:extLst>
          </p:cNvPr>
          <p:cNvSpPr/>
          <p:nvPr/>
        </p:nvSpPr>
        <p:spPr>
          <a:xfrm>
            <a:off x="8844197" y="3137786"/>
            <a:ext cx="2205889" cy="259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성능 평가 방식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회귀</a:t>
            </a:r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모형 평가 척도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분류</a:t>
            </a:r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모형 평가 척도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76BEE9-A0BF-4145-B961-EF77803C331A}"/>
              </a:ext>
            </a:extLst>
          </p:cNvPr>
          <p:cNvSpPr/>
          <p:nvPr/>
        </p:nvSpPr>
        <p:spPr>
          <a:xfrm>
            <a:off x="4136571" y="3137786"/>
            <a:ext cx="1915886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통합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정제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변환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정규화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차원 축소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시계열 데이터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04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896E25-9702-0A47-8CB3-58000C2D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026520-6AD4-A045-8C8F-A6D5FCFB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물리 모델의 </a:t>
            </a:r>
            <a:r>
              <a:rPr kumimoji="1" lang="ko-KR" altLang="en-US" dirty="0" err="1"/>
              <a:t>실적값</a:t>
            </a:r>
            <a:r>
              <a:rPr kumimoji="1" lang="ko-KR" altLang="en-US" dirty="0"/>
              <a:t> 대비 </a:t>
            </a:r>
            <a:r>
              <a:rPr kumimoji="1" lang="ko-KR" altLang="en-US" dirty="0" err="1"/>
              <a:t>예측값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산점도</a:t>
            </a:r>
            <a:r>
              <a:rPr kumimoji="1" lang="ko-KR" altLang="en-US" dirty="0"/>
              <a:t> </a:t>
            </a:r>
          </a:p>
        </p:txBody>
      </p:sp>
      <p:grpSp>
        <p:nvGrpSpPr>
          <p:cNvPr id="5" name="그룹 31">
            <a:extLst>
              <a:ext uri="{FF2B5EF4-FFF2-40B4-BE49-F238E27FC236}">
                <a16:creationId xmlns:a16="http://schemas.microsoft.com/office/drawing/2014/main" id="{A5636795-036C-0A48-B481-CD8212DC3FB2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1997868" y="1294652"/>
            <a:ext cx="1751012" cy="2241550"/>
            <a:chOff x="469788" y="1429475"/>
            <a:chExt cx="2646516" cy="1660580"/>
          </a:xfrm>
        </p:grpSpPr>
        <p:pic>
          <p:nvPicPr>
            <p:cNvPr id="6" name="그림 17">
              <a:extLst>
                <a:ext uri="{FF2B5EF4-FFF2-40B4-BE49-F238E27FC236}">
                  <a16:creationId xmlns:a16="http://schemas.microsoft.com/office/drawing/2014/main" id="{1669D8F0-FC8E-D847-A6F1-0C417F5CD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88" y="1429475"/>
              <a:ext cx="2646516" cy="1660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F193386-84B2-7F49-A401-684F4A1E6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01" y="1688205"/>
              <a:ext cx="2226625" cy="121603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30">
            <a:extLst>
              <a:ext uri="{FF2B5EF4-FFF2-40B4-BE49-F238E27FC236}">
                <a16:creationId xmlns:a16="http://schemas.microsoft.com/office/drawing/2014/main" id="{CAA1E8B7-3B05-0B49-97EB-DE016450318E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7744619" y="1162892"/>
            <a:ext cx="1751012" cy="2505075"/>
            <a:chOff x="6338602" y="1445921"/>
            <a:chExt cx="2646515" cy="1854600"/>
          </a:xfrm>
        </p:grpSpPr>
        <p:pic>
          <p:nvPicPr>
            <p:cNvPr id="9" name="그림 19">
              <a:extLst>
                <a:ext uri="{FF2B5EF4-FFF2-40B4-BE49-F238E27FC236}">
                  <a16:creationId xmlns:a16="http://schemas.microsoft.com/office/drawing/2014/main" id="{4AEB2D87-14E2-3C4A-A951-FC6D7D3E3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602" y="1445921"/>
              <a:ext cx="2646515" cy="185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14997F02-BE4B-AA4F-8ADE-84FAA2B8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9282" y="1642194"/>
              <a:ext cx="1854720" cy="121524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29">
            <a:extLst>
              <a:ext uri="{FF2B5EF4-FFF2-40B4-BE49-F238E27FC236}">
                <a16:creationId xmlns:a16="http://schemas.microsoft.com/office/drawing/2014/main" id="{41F1E692-EFAD-6E4D-9AE9-FFCF6ACAB2C1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4805362" y="1197021"/>
            <a:ext cx="1751012" cy="2436812"/>
            <a:chOff x="3506500" y="1405166"/>
            <a:chExt cx="2646518" cy="1804265"/>
          </a:xfrm>
        </p:grpSpPr>
        <p:pic>
          <p:nvPicPr>
            <p:cNvPr id="12" name="그림 18">
              <a:extLst>
                <a:ext uri="{FF2B5EF4-FFF2-40B4-BE49-F238E27FC236}">
                  <a16:creationId xmlns:a16="http://schemas.microsoft.com/office/drawing/2014/main" id="{C46EC065-2377-A241-B3C9-74F88468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500" y="1405166"/>
              <a:ext cx="2646518" cy="1804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D12116A8-F7F8-4A4B-92D3-F27F6DE92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622" y="1586180"/>
              <a:ext cx="2226627" cy="121538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32">
            <a:extLst>
              <a:ext uri="{FF2B5EF4-FFF2-40B4-BE49-F238E27FC236}">
                <a16:creationId xmlns:a16="http://schemas.microsoft.com/office/drawing/2014/main" id="{A3FDB9D3-2238-354D-825B-00DED4024406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1997868" y="3828302"/>
            <a:ext cx="1751012" cy="2241550"/>
            <a:chOff x="393582" y="3928907"/>
            <a:chExt cx="2646519" cy="1660580"/>
          </a:xfrm>
        </p:grpSpPr>
        <p:pic>
          <p:nvPicPr>
            <p:cNvPr id="15" name="그림 20">
              <a:extLst>
                <a:ext uri="{FF2B5EF4-FFF2-40B4-BE49-F238E27FC236}">
                  <a16:creationId xmlns:a16="http://schemas.microsoft.com/office/drawing/2014/main" id="{ED824D6B-2C0B-4048-A751-ED894DE13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82" y="3928907"/>
              <a:ext cx="2646519" cy="1660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DFC43F8F-8F75-5648-8C5A-EC309CB82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108" y="3928907"/>
              <a:ext cx="2269817" cy="14877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33">
            <a:extLst>
              <a:ext uri="{FF2B5EF4-FFF2-40B4-BE49-F238E27FC236}">
                <a16:creationId xmlns:a16="http://schemas.microsoft.com/office/drawing/2014/main" id="{390B5A34-F1C9-A14E-BBB4-050ADF143799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4749006" y="3731467"/>
            <a:ext cx="1751012" cy="2435225"/>
            <a:chOff x="3339982" y="3932226"/>
            <a:chExt cx="2646520" cy="1804264"/>
          </a:xfrm>
        </p:grpSpPr>
        <p:pic>
          <p:nvPicPr>
            <p:cNvPr id="18" name="그림 21">
              <a:extLst>
                <a:ext uri="{FF2B5EF4-FFF2-40B4-BE49-F238E27FC236}">
                  <a16:creationId xmlns:a16="http://schemas.microsoft.com/office/drawing/2014/main" id="{C5D01F2D-49A8-D74F-8EF9-9A3BDBB3B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982" y="3932226"/>
              <a:ext cx="2646520" cy="18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69860CC9-9030-C14F-9395-CBB83BE9B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1112" y="4059254"/>
              <a:ext cx="2207433" cy="13573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34">
            <a:extLst>
              <a:ext uri="{FF2B5EF4-FFF2-40B4-BE49-F238E27FC236}">
                <a16:creationId xmlns:a16="http://schemas.microsoft.com/office/drawing/2014/main" id="{C2506FD0-3476-4342-B352-84FA72AD6DA4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7744619" y="3696542"/>
            <a:ext cx="1751012" cy="2505075"/>
            <a:chOff x="6184784" y="3856494"/>
            <a:chExt cx="2646521" cy="1854597"/>
          </a:xfrm>
        </p:grpSpPr>
        <p:pic>
          <p:nvPicPr>
            <p:cNvPr id="21" name="그림 22">
              <a:extLst>
                <a:ext uri="{FF2B5EF4-FFF2-40B4-BE49-F238E27FC236}">
                  <a16:creationId xmlns:a16="http://schemas.microsoft.com/office/drawing/2014/main" id="{D9D62D81-70B5-7041-893C-D806F5D63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784" y="3856494"/>
              <a:ext cx="2646521" cy="1854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AD767F43-32D0-9340-B934-35FEF326B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911" y="4069221"/>
              <a:ext cx="2147449" cy="127635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41">
            <a:extLst>
              <a:ext uri="{FF2B5EF4-FFF2-40B4-BE49-F238E27FC236}">
                <a16:creationId xmlns:a16="http://schemas.microsoft.com/office/drawing/2014/main" id="{F3364BE0-2DE5-F943-B17D-FDC13F07E23D}"/>
              </a:ext>
            </a:extLst>
          </p:cNvPr>
          <p:cNvGrpSpPr>
            <a:grpSpLocks/>
          </p:cNvGrpSpPr>
          <p:nvPr/>
        </p:nvGrpSpPr>
        <p:grpSpPr bwMode="auto">
          <a:xfrm>
            <a:off x="1780121" y="1249411"/>
            <a:ext cx="8277180" cy="2854964"/>
            <a:chOff x="883422" y="1193406"/>
            <a:chExt cx="8277951" cy="2855205"/>
          </a:xfrm>
        </p:grpSpPr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30D01E98-CC9B-2542-8FFD-521B93029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838" y="1193406"/>
              <a:ext cx="1843946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1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(~1100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A50B8B81-C78B-1B49-A10D-F2680338C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534" y="1193406"/>
              <a:ext cx="2451540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2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(1100 ℃ ~1120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56DADCC7-8F3A-EB49-9A16-E324C8164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9833" y="1193406"/>
              <a:ext cx="2451540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3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(1120 ℃ ~1140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AE35AE85-FC97-7845-B437-43319B9E6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422" y="3740808"/>
              <a:ext cx="2451540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4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(1140 ℃ ~1160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F7115E5-A784-044D-9F82-20C7DC2B3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931" y="3740807"/>
              <a:ext cx="1884024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5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(1160 ℃ ~)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9" name="TextBox 40">
              <a:extLst>
                <a:ext uri="{FF2B5EF4-FFF2-40B4-BE49-F238E27FC236}">
                  <a16:creationId xmlns:a16="http://schemas.microsoft.com/office/drawing/2014/main" id="{C9CF0EB2-1E30-0F4A-9091-475B27F58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8266" y="3737438"/>
              <a:ext cx="1122528" cy="307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전체 데이터</a:t>
              </a:r>
            </a:p>
          </p:txBody>
        </p:sp>
      </p:grpSp>
      <p:sp>
        <p:nvSpPr>
          <p:cNvPr id="30" name="TextBox 42">
            <a:extLst>
              <a:ext uri="{FF2B5EF4-FFF2-40B4-BE49-F238E27FC236}">
                <a16:creationId xmlns:a16="http://schemas.microsoft.com/office/drawing/2014/main" id="{F5005E0E-CE70-A346-B13A-EC84B8E5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125" y="1543096"/>
            <a:ext cx="346249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cs typeface="Calibri" panose="020F0502020204030204" pitchFamily="34" charset="0"/>
              </a:rPr>
              <a:t> 예측값</a:t>
            </a: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7C10779E-93CA-B24D-B54D-626DD0531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7" y="3254421"/>
            <a:ext cx="58862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cs typeface="Calibri" panose="020F0502020204030204" pitchFamily="34" charset="0"/>
              </a:rPr>
              <a:t>실적값</a:t>
            </a:r>
          </a:p>
        </p:txBody>
      </p:sp>
      <p:sp>
        <p:nvSpPr>
          <p:cNvPr id="32" name="TextBox 44">
            <a:extLst>
              <a:ext uri="{FF2B5EF4-FFF2-40B4-BE49-F238E27FC236}">
                <a16:creationId xmlns:a16="http://schemas.microsoft.com/office/drawing/2014/main" id="{DF68D343-4615-CE4E-856D-EC820DF53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113" y="4084686"/>
            <a:ext cx="346249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cs typeface="Calibri" panose="020F0502020204030204" pitchFamily="34" charset="0"/>
              </a:rPr>
              <a:t> 예측값</a:t>
            </a: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C4249AB7-3D41-E542-87CA-B0E3BE9F9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337" y="5788071"/>
            <a:ext cx="58862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cs typeface="Calibri" panose="020F0502020204030204" pitchFamily="34" charset="0"/>
              </a:rPr>
              <a:t>실적값</a:t>
            </a:r>
          </a:p>
        </p:txBody>
      </p:sp>
    </p:spTree>
    <p:extLst>
      <p:ext uri="{BB962C8B-B14F-4D97-AF65-F5344CB8AC3E}">
        <p14:creationId xmlns:p14="http://schemas.microsoft.com/office/powerpoint/2010/main" val="62546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F82F89C-A3E4-FE41-9B59-3DAF4359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/>
                </a:solidFill>
              </a:rPr>
              <a:t>기존 방법론에 비해 분포의 평균이 </a:t>
            </a:r>
            <a:r>
              <a:rPr lang="en-US" altLang="ko-KR" dirty="0">
                <a:solidFill>
                  <a:prstClr val="black"/>
                </a:solidFill>
              </a:rPr>
              <a:t>0</a:t>
            </a:r>
            <a:r>
              <a:rPr lang="ko-KR" altLang="en-US" dirty="0">
                <a:solidFill>
                  <a:prstClr val="black"/>
                </a:solidFill>
              </a:rPr>
              <a:t>에 매우 가깝고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  <a:r>
              <a:rPr lang="ko-KR" altLang="en-US" dirty="0">
                <a:solidFill>
                  <a:prstClr val="black"/>
                </a:solidFill>
              </a:rPr>
              <a:t> 분산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종모양의 폭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이 매우 작음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prstClr val="black"/>
                </a:solidFill>
              </a:rPr>
              <a:t>추정값이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실적값과</a:t>
            </a:r>
            <a:r>
              <a:rPr lang="ko-KR" altLang="en-US" dirty="0">
                <a:solidFill>
                  <a:prstClr val="black"/>
                </a:solidFill>
              </a:rPr>
              <a:t> 비교적 정확히 매칭되는 것을 의미 </a:t>
            </a:r>
            <a:endParaRPr lang="en-US" altLang="ko-KR" dirty="0">
              <a:solidFill>
                <a:prstClr val="black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C1A8E2-9151-8541-8FF6-EA78ECDE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6582F3-8BAB-984C-9FF9-0D053EEF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제안 모델의 편차 히스토그램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id="{9822A1CB-56F6-784B-AF49-F98099F8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16" y="2524133"/>
            <a:ext cx="2700338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23">
            <a:extLst>
              <a:ext uri="{FF2B5EF4-FFF2-40B4-BE49-F238E27FC236}">
                <a16:creationId xmlns:a16="http://schemas.microsoft.com/office/drawing/2014/main" id="{856696EC-3C64-D140-BC63-F9E8A8BF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94" y="2459045"/>
            <a:ext cx="27527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24">
            <a:extLst>
              <a:ext uri="{FF2B5EF4-FFF2-40B4-BE49-F238E27FC236}">
                <a16:creationId xmlns:a16="http://schemas.microsoft.com/office/drawing/2014/main" id="{D3C16961-47B0-9A46-8FA1-B7E9181F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094" y="2449517"/>
            <a:ext cx="2640013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25">
            <a:extLst>
              <a:ext uri="{FF2B5EF4-FFF2-40B4-BE49-F238E27FC236}">
                <a16:creationId xmlns:a16="http://schemas.microsoft.com/office/drawing/2014/main" id="{61C89CAF-526C-904B-AE46-188F4B64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9" y="4683130"/>
            <a:ext cx="2697162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26">
            <a:extLst>
              <a:ext uri="{FF2B5EF4-FFF2-40B4-BE49-F238E27FC236}">
                <a16:creationId xmlns:a16="http://schemas.microsoft.com/office/drawing/2014/main" id="{E9D4629E-8EBE-0149-836F-86419868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91" y="4721230"/>
            <a:ext cx="27051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27">
            <a:extLst>
              <a:ext uri="{FF2B5EF4-FFF2-40B4-BE49-F238E27FC236}">
                <a16:creationId xmlns:a16="http://schemas.microsoft.com/office/drawing/2014/main" id="{0C413DC4-601D-204B-BD7E-EB24724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82" y="4740280"/>
            <a:ext cx="2695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6A28458-DD2B-C443-9514-48C979ADD098}"/>
              </a:ext>
            </a:extLst>
          </p:cNvPr>
          <p:cNvCxnSpPr>
            <a:cxnSpLocks/>
          </p:cNvCxnSpPr>
          <p:nvPr/>
        </p:nvCxnSpPr>
        <p:spPr>
          <a:xfrm flipV="1">
            <a:off x="3335866" y="2657480"/>
            <a:ext cx="0" cy="13827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91D4205-CB54-394B-9A5A-E0D7900A7BD2}"/>
              </a:ext>
            </a:extLst>
          </p:cNvPr>
          <p:cNvCxnSpPr>
            <a:cxnSpLocks/>
          </p:cNvCxnSpPr>
          <p:nvPr/>
        </p:nvCxnSpPr>
        <p:spPr>
          <a:xfrm flipV="1">
            <a:off x="6253691" y="2667005"/>
            <a:ext cx="0" cy="13827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C41DC09-842B-4F45-8FD0-10BCC4065112}"/>
              </a:ext>
            </a:extLst>
          </p:cNvPr>
          <p:cNvCxnSpPr>
            <a:cxnSpLocks/>
          </p:cNvCxnSpPr>
          <p:nvPr/>
        </p:nvCxnSpPr>
        <p:spPr>
          <a:xfrm flipV="1">
            <a:off x="9179454" y="2624145"/>
            <a:ext cx="0" cy="13827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768A4B6-E6E5-1742-8E41-DABB55B37B6F}"/>
              </a:ext>
            </a:extLst>
          </p:cNvPr>
          <p:cNvCxnSpPr>
            <a:cxnSpLocks/>
          </p:cNvCxnSpPr>
          <p:nvPr/>
        </p:nvCxnSpPr>
        <p:spPr>
          <a:xfrm flipV="1">
            <a:off x="3234266" y="4935545"/>
            <a:ext cx="0" cy="13827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97C6C2A-54EA-AC4A-9298-35DB7CB80F0D}"/>
              </a:ext>
            </a:extLst>
          </p:cNvPr>
          <p:cNvCxnSpPr>
            <a:cxnSpLocks/>
          </p:cNvCxnSpPr>
          <p:nvPr/>
        </p:nvCxnSpPr>
        <p:spPr>
          <a:xfrm flipV="1">
            <a:off x="6155266" y="4935545"/>
            <a:ext cx="0" cy="13827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FF45D16-2FDB-E24E-966E-84A22399EF05}"/>
              </a:ext>
            </a:extLst>
          </p:cNvPr>
          <p:cNvCxnSpPr>
            <a:cxnSpLocks/>
          </p:cNvCxnSpPr>
          <p:nvPr/>
        </p:nvCxnSpPr>
        <p:spPr>
          <a:xfrm flipV="1">
            <a:off x="9155641" y="4935545"/>
            <a:ext cx="0" cy="13827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16">
            <a:extLst>
              <a:ext uri="{FF2B5EF4-FFF2-40B4-BE49-F238E27FC236}">
                <a16:creationId xmlns:a16="http://schemas.microsoft.com/office/drawing/2014/main" id="{67A925BA-C167-D441-9911-76385BA4499B}"/>
              </a:ext>
            </a:extLst>
          </p:cNvPr>
          <p:cNvGrpSpPr>
            <a:grpSpLocks/>
          </p:cNvGrpSpPr>
          <p:nvPr/>
        </p:nvGrpSpPr>
        <p:grpSpPr bwMode="auto">
          <a:xfrm>
            <a:off x="2159529" y="2193404"/>
            <a:ext cx="8373776" cy="2612147"/>
            <a:chOff x="709710" y="1469260"/>
            <a:chExt cx="8373615" cy="2613029"/>
          </a:xfrm>
        </p:grpSpPr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6ED512AD-434A-D54F-A8DE-92AFCE2DE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0" y="1469730"/>
              <a:ext cx="1843739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cs typeface="Calibri" panose="020F0502020204030204" pitchFamily="34" charset="0"/>
                </a:rPr>
                <a:t>1</a:t>
              </a:r>
              <a:r>
                <a:rPr kumimoji="1" lang="ko-KR" altLang="en-US" sz="1400" b="1" dirty="0"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cs typeface="Calibri" panose="020F0502020204030204" pitchFamily="34" charset="0"/>
                </a:rPr>
                <a:t>(~1100 ℃)</a:t>
              </a:r>
              <a:endParaRPr kumimoji="1" lang="ko-KR" altLang="en-US" sz="1400" b="1" dirty="0">
                <a:cs typeface="Calibri" panose="020F0502020204030204" pitchFamily="34" charset="0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400DD3B7-8C6C-5142-A6F6-DC1CFE282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0067" y="1469261"/>
              <a:ext cx="2451265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2</a:t>
              </a:r>
              <a:r>
                <a:rPr kumimoji="1" lang="ko-KR" altLang="en-US" sz="1400" b="1"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(1100 ℃ ~1120 ℃)</a:t>
              </a:r>
              <a:endParaRPr kumimoji="1" lang="ko-KR" altLang="en-US" sz="1400" b="1">
                <a:cs typeface="Calibri" panose="020F0502020204030204" pitchFamily="34" charset="0"/>
              </a:endParaRP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EFFC2958-4990-D14B-9BCE-7C07A70EC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060" y="1469260"/>
              <a:ext cx="2451265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3</a:t>
              </a:r>
              <a:r>
                <a:rPr kumimoji="1" lang="ko-KR" altLang="en-US" sz="1400" b="1"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(1120 ℃ ~1140 ℃)</a:t>
              </a:r>
              <a:endParaRPr kumimoji="1" lang="ko-KR" altLang="en-US" sz="1400" b="1">
                <a:cs typeface="Calibri" panose="020F0502020204030204" pitchFamily="34" charset="0"/>
              </a:endParaRPr>
            </a:p>
          </p:txBody>
        </p:sp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id="{9EC355CF-8EC8-FC4B-BC2B-9EBC6ABCC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689" y="3773408"/>
              <a:ext cx="1883813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5</a:t>
              </a:r>
              <a:r>
                <a:rPr kumimoji="1" lang="ko-KR" altLang="en-US" sz="1400" b="1"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cs typeface="Calibri" panose="020F0502020204030204" pitchFamily="34" charset="0"/>
                </a:rPr>
                <a:t>(1160 ℃ ~)</a:t>
              </a:r>
              <a:endParaRPr kumimoji="1" lang="ko-KR" altLang="en-US" sz="1400" b="1">
                <a:cs typeface="Calibri" panose="020F0502020204030204" pitchFamily="34" charset="0"/>
              </a:endParaRP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C416772C-7789-5D4D-8BB4-4537982DB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4602" y="3774408"/>
              <a:ext cx="1144843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cs typeface="Calibri" panose="020F0502020204030204" pitchFamily="34" charset="0"/>
                </a:rPr>
                <a:t>전체 데이터</a:t>
              </a:r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E96F10B1-05E6-5041-AB76-11813159D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10" y="3770918"/>
              <a:ext cx="2451265" cy="307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cs typeface="Calibri" panose="020F0502020204030204" pitchFamily="34" charset="0"/>
                </a:rPr>
                <a:t>4</a:t>
              </a:r>
              <a:r>
                <a:rPr kumimoji="1" lang="ko-KR" altLang="en-US" sz="1400" b="1" dirty="0"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cs typeface="Calibri" panose="020F0502020204030204" pitchFamily="34" charset="0"/>
                </a:rPr>
                <a:t>(1140 ℃ ~1160 ℃)</a:t>
              </a:r>
              <a:endParaRPr kumimoji="1" lang="ko-KR" altLang="en-US" sz="1400" b="1" dirty="0"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67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A8BBF9-0C15-F84E-9539-5C383A37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3C514-CAF5-FC4F-9E26-04D3B798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제안 모델의 </a:t>
            </a:r>
            <a:r>
              <a:rPr kumimoji="1" lang="ko-KR" altLang="en-US" dirty="0" err="1"/>
              <a:t>실적값</a:t>
            </a:r>
            <a:r>
              <a:rPr kumimoji="1" lang="ko-KR" altLang="en-US" dirty="0"/>
              <a:t> 대비 </a:t>
            </a:r>
            <a:r>
              <a:rPr kumimoji="1" lang="ko-KR" altLang="en-US" dirty="0" err="1"/>
              <a:t>예측값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산점도</a:t>
            </a:r>
            <a:r>
              <a:rPr kumimoji="1" lang="ko-KR" altLang="en-US" dirty="0"/>
              <a:t> </a:t>
            </a: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65718D14-A79F-8A44-870F-79C72A68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9" y="1612318"/>
            <a:ext cx="262096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23">
            <a:extLst>
              <a:ext uri="{FF2B5EF4-FFF2-40B4-BE49-F238E27FC236}">
                <a16:creationId xmlns:a16="http://schemas.microsoft.com/office/drawing/2014/main" id="{CB2CDAF1-B783-B74F-A734-4DBCB8A2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55" y="1659943"/>
            <a:ext cx="27813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4">
            <a:extLst>
              <a:ext uri="{FF2B5EF4-FFF2-40B4-BE49-F238E27FC236}">
                <a16:creationId xmlns:a16="http://schemas.microsoft.com/office/drawing/2014/main" id="{1C94BA9B-02A4-B941-B257-A4DEC084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05" y="1612318"/>
            <a:ext cx="2743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6">
            <a:extLst>
              <a:ext uri="{FF2B5EF4-FFF2-40B4-BE49-F238E27FC236}">
                <a16:creationId xmlns:a16="http://schemas.microsoft.com/office/drawing/2014/main" id="{BC7FA3A4-3917-B04B-9412-E7760BC7A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32" y="4072943"/>
            <a:ext cx="27527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27">
            <a:extLst>
              <a:ext uri="{FF2B5EF4-FFF2-40B4-BE49-F238E27FC236}">
                <a16:creationId xmlns:a16="http://schemas.microsoft.com/office/drawing/2014/main" id="{ABFB961B-C9D2-0144-80B7-75D8F72C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80" y="4063418"/>
            <a:ext cx="27051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8">
            <a:extLst>
              <a:ext uri="{FF2B5EF4-FFF2-40B4-BE49-F238E27FC236}">
                <a16:creationId xmlns:a16="http://schemas.microsoft.com/office/drawing/2014/main" id="{D204AF3E-CFF4-FF4D-8873-5C7A7E8C0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"/>
          <a:stretch/>
        </p:blipFill>
        <p:spPr bwMode="auto">
          <a:xfrm>
            <a:off x="7782455" y="4111043"/>
            <a:ext cx="264742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D9DC92B-ACF2-A349-9F3E-FD6045DA1B29}"/>
              </a:ext>
            </a:extLst>
          </p:cNvPr>
          <p:cNvCxnSpPr>
            <a:cxnSpLocks/>
          </p:cNvCxnSpPr>
          <p:nvPr/>
        </p:nvCxnSpPr>
        <p:spPr>
          <a:xfrm flipV="1">
            <a:off x="1991255" y="4290429"/>
            <a:ext cx="2266950" cy="1420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C5772BDD-8008-854E-95B1-45109329B344}"/>
              </a:ext>
            </a:extLst>
          </p:cNvPr>
          <p:cNvCxnSpPr>
            <a:cxnSpLocks/>
          </p:cNvCxnSpPr>
          <p:nvPr/>
        </p:nvCxnSpPr>
        <p:spPr>
          <a:xfrm flipV="1">
            <a:off x="5047192" y="4265029"/>
            <a:ext cx="2266950" cy="14208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B8AD794-E762-4744-A129-528A123198F9}"/>
              </a:ext>
            </a:extLst>
          </p:cNvPr>
          <p:cNvCxnSpPr>
            <a:cxnSpLocks/>
          </p:cNvCxnSpPr>
          <p:nvPr/>
        </p:nvCxnSpPr>
        <p:spPr>
          <a:xfrm flipV="1">
            <a:off x="8007880" y="4279318"/>
            <a:ext cx="2266950" cy="14208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2AB41CE-FF3C-4548-AD77-085BB8EA2E66}"/>
              </a:ext>
            </a:extLst>
          </p:cNvPr>
          <p:cNvCxnSpPr>
            <a:cxnSpLocks/>
          </p:cNvCxnSpPr>
          <p:nvPr/>
        </p:nvCxnSpPr>
        <p:spPr>
          <a:xfrm flipV="1">
            <a:off x="1983317" y="1786943"/>
            <a:ext cx="2266950" cy="14192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F674941-CD0F-DA47-8DDE-BDD0052E012D}"/>
              </a:ext>
            </a:extLst>
          </p:cNvPr>
          <p:cNvCxnSpPr>
            <a:cxnSpLocks/>
          </p:cNvCxnSpPr>
          <p:nvPr/>
        </p:nvCxnSpPr>
        <p:spPr>
          <a:xfrm flipV="1">
            <a:off x="5028142" y="1790118"/>
            <a:ext cx="2266950" cy="14192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D9AE673-C70E-1247-B437-9C0517D583F4}"/>
              </a:ext>
            </a:extLst>
          </p:cNvPr>
          <p:cNvCxnSpPr>
            <a:cxnSpLocks/>
          </p:cNvCxnSpPr>
          <p:nvPr/>
        </p:nvCxnSpPr>
        <p:spPr>
          <a:xfrm flipV="1">
            <a:off x="8041219" y="1805993"/>
            <a:ext cx="2265363" cy="14192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4">
            <a:extLst>
              <a:ext uri="{FF2B5EF4-FFF2-40B4-BE49-F238E27FC236}">
                <a16:creationId xmlns:a16="http://schemas.microsoft.com/office/drawing/2014/main" id="{044AE3DF-7EBC-5B4D-98A2-15108A11D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606" y="1696454"/>
            <a:ext cx="346249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ea typeface="+mj-ea"/>
                <a:cs typeface="Calibri" panose="020F0502020204030204" pitchFamily="34" charset="0"/>
              </a:rPr>
              <a:t>예측값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CC9919C1-BD0F-D643-A9C3-8C16539A6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330" y="3366504"/>
            <a:ext cx="58862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ea typeface="+mj-ea"/>
                <a:cs typeface="Calibri" panose="020F0502020204030204" pitchFamily="34" charset="0"/>
              </a:rPr>
              <a:t>실적값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E90C6584-9B2E-BD41-97CF-76493891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606" y="4161843"/>
            <a:ext cx="346249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ea typeface="+mj-ea"/>
                <a:cs typeface="Calibri" panose="020F0502020204030204" pitchFamily="34" charset="0"/>
              </a:rPr>
              <a:t>예측값</a:t>
            </a:r>
          </a:p>
        </p:txBody>
      </p:sp>
      <p:sp>
        <p:nvSpPr>
          <p:cNvPr id="20" name="TextBox 37">
            <a:extLst>
              <a:ext uri="{FF2B5EF4-FFF2-40B4-BE49-F238E27FC236}">
                <a16:creationId xmlns:a16="http://schemas.microsoft.com/office/drawing/2014/main" id="{1333C649-0D2A-2B4B-B80A-270B6FC45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330" y="5865229"/>
            <a:ext cx="58862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ko-KR" altLang="en-US" sz="1050">
                <a:ea typeface="+mj-ea"/>
                <a:cs typeface="Calibri" panose="020F0502020204030204" pitchFamily="34" charset="0"/>
              </a:rPr>
              <a:t>실적값</a:t>
            </a:r>
          </a:p>
        </p:txBody>
      </p:sp>
      <p:grpSp>
        <p:nvGrpSpPr>
          <p:cNvPr id="21" name="그룹 16">
            <a:extLst>
              <a:ext uri="{FF2B5EF4-FFF2-40B4-BE49-F238E27FC236}">
                <a16:creationId xmlns:a16="http://schemas.microsoft.com/office/drawing/2014/main" id="{00F580D3-3089-0A46-9400-9327D0500EED}"/>
              </a:ext>
            </a:extLst>
          </p:cNvPr>
          <p:cNvGrpSpPr>
            <a:grpSpLocks/>
          </p:cNvGrpSpPr>
          <p:nvPr/>
        </p:nvGrpSpPr>
        <p:grpSpPr bwMode="auto">
          <a:xfrm>
            <a:off x="1935162" y="1404713"/>
            <a:ext cx="8491010" cy="2823234"/>
            <a:chOff x="559193" y="1224962"/>
            <a:chExt cx="8489898" cy="2823671"/>
          </a:xfrm>
        </p:grpSpPr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97162873-32F3-1742-8570-156B0FBA0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68" y="1224962"/>
              <a:ext cx="1843532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1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(~1100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AB952981-3E32-5849-ADE0-E9DC45FA0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039" y="1224962"/>
              <a:ext cx="2450991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2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(1100 ℃ ~1120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71535B14-0581-4645-A903-BC7D9530A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8100" y="1224962"/>
              <a:ext cx="2450991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3</a:t>
              </a:r>
              <a:r>
                <a:rPr kumimoji="1" lang="ko-KR" altLang="en-US" sz="1400" b="1" dirty="0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 dirty="0">
                  <a:ea typeface="+mj-ea"/>
                  <a:cs typeface="Calibri" panose="020F0502020204030204" pitchFamily="34" charset="0"/>
                </a:rPr>
                <a:t>(1120 ℃ ~1140 ℃)</a:t>
              </a:r>
              <a:endParaRPr kumimoji="1" lang="ko-KR" altLang="en-US" sz="14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D94F58F-F5F7-1443-A5C5-FE15B2963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193" y="3740808"/>
              <a:ext cx="2450991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4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(1140 ℃ ~1160 ℃)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5851D88-F429-CD49-8AE8-623A50AB4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631" y="3740807"/>
              <a:ext cx="1883602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온도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5</a:t>
              </a: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구간 </a:t>
              </a:r>
              <a:r>
                <a:rPr kumimoji="1" lang="en-US" altLang="ko-KR" sz="1400" b="1">
                  <a:ea typeface="+mj-ea"/>
                  <a:cs typeface="Calibri" panose="020F0502020204030204" pitchFamily="34" charset="0"/>
                </a:rPr>
                <a:t>(1160 ℃ ~)</a:t>
              </a:r>
              <a:endParaRPr kumimoji="1" lang="ko-KR" altLang="en-US" sz="14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72D419B4-622C-FB42-967C-66FF05CEF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8096" y="3699340"/>
              <a:ext cx="1122276" cy="307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1400" b="1">
                  <a:ea typeface="+mj-ea"/>
                  <a:cs typeface="Calibri" panose="020F0502020204030204" pitchFamily="34" charset="0"/>
                </a:rPr>
                <a:t>전체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232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3A6ACF-09C9-E449-B2A6-2A69439A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kumimoji="1" lang="ko-KR" altLang="en-US" dirty="0"/>
              <a:t>재사용이 용이한 형태로 모델 학습 알고리즘 구성</a:t>
            </a:r>
            <a:endParaRPr kumimoji="1" lang="en-US" altLang="ko-KR" dirty="0"/>
          </a:p>
          <a:p>
            <a:pPr>
              <a:defRPr/>
            </a:pPr>
            <a:endParaRPr kumimoji="1" lang="en-US" altLang="ko-KR" sz="2000" dirty="0"/>
          </a:p>
          <a:p>
            <a:pPr>
              <a:defRPr/>
            </a:pPr>
            <a:endParaRPr kumimoji="1" lang="en-US" altLang="ko-KR" sz="2000" dirty="0"/>
          </a:p>
          <a:p>
            <a:pPr>
              <a:defRPr/>
            </a:pPr>
            <a:endParaRPr kumimoji="1" lang="en-US" altLang="ko-KR" sz="2000" dirty="0"/>
          </a:p>
          <a:p>
            <a:pPr>
              <a:defRPr/>
            </a:pPr>
            <a:endParaRPr kumimoji="1" lang="en-US" altLang="ko-KR" sz="2000" dirty="0"/>
          </a:p>
          <a:p>
            <a:pPr marL="0" indent="0">
              <a:buNone/>
              <a:defRPr/>
            </a:pPr>
            <a:endParaRPr kumimoji="1" lang="en-US" altLang="ko-KR" sz="2000" dirty="0"/>
          </a:p>
          <a:p>
            <a:pPr marL="457188" lvl="1" indent="0">
              <a:buNone/>
              <a:defRPr/>
            </a:pPr>
            <a:endParaRPr kumimoji="1" lang="en-US" altLang="ko-KR" sz="2000" dirty="0"/>
          </a:p>
          <a:p>
            <a:pPr marL="457188" lvl="1" indent="0">
              <a:buNone/>
              <a:defRPr/>
            </a:pPr>
            <a:endParaRPr kumimoji="1" lang="en-US" altLang="ko-KR" sz="2000" dirty="0"/>
          </a:p>
          <a:p>
            <a:pPr marL="457188" lvl="1" indent="0">
              <a:buNone/>
              <a:defRPr/>
            </a:pPr>
            <a:endParaRPr kumimoji="1" lang="en-US" altLang="ko-KR" dirty="0"/>
          </a:p>
          <a:p>
            <a:pPr lvl="1">
              <a:defRPr/>
            </a:pP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DCF2AC-37CA-D34E-BDA4-C21D6A72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3793330-ABD1-7049-9D11-787D163D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분석 파이프라인 구성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190401-C371-6E4F-9083-6219428BAF7D}"/>
              </a:ext>
            </a:extLst>
          </p:cNvPr>
          <p:cNvGrpSpPr/>
          <p:nvPr/>
        </p:nvGrpSpPr>
        <p:grpSpPr>
          <a:xfrm>
            <a:off x="1124874" y="2338730"/>
            <a:ext cx="9942251" cy="2715421"/>
            <a:chOff x="197964" y="1856579"/>
            <a:chExt cx="8804635" cy="27154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57A8B2-1DCA-DE42-BD8A-5FA4680F03E0}"/>
                </a:ext>
              </a:extLst>
            </p:cNvPr>
            <p:cNvSpPr/>
            <p:nvPr/>
          </p:nvSpPr>
          <p:spPr>
            <a:xfrm>
              <a:off x="197964" y="1856579"/>
              <a:ext cx="8804635" cy="4662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" name="원통[C] 5">
              <a:extLst>
                <a:ext uri="{FF2B5EF4-FFF2-40B4-BE49-F238E27FC236}">
                  <a16:creationId xmlns:a16="http://schemas.microsoft.com/office/drawing/2014/main" id="{6B9C2601-4C31-BC46-8E03-F9E5442905BF}"/>
                </a:ext>
              </a:extLst>
            </p:cNvPr>
            <p:cNvSpPr/>
            <p:nvPr/>
          </p:nvSpPr>
          <p:spPr>
            <a:xfrm>
              <a:off x="2453510" y="3178026"/>
              <a:ext cx="1055077" cy="57136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데이터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DE0CDB-9300-C148-97A4-954A7E275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3036" y="1911350"/>
              <a:ext cx="696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 dirty="0">
                  <a:ea typeface="+mj-ea"/>
                  <a:cs typeface="Calibri" panose="020F0502020204030204" pitchFamily="34" charset="0"/>
                </a:rPr>
                <a:t>Input</a:t>
              </a:r>
              <a:endParaRPr kumimoji="1" lang="ko-KR" altLang="en-US" sz="18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781FAE-BFFE-9240-9EA0-C39CAC098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752" y="1911350"/>
              <a:ext cx="8050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 dirty="0">
                  <a:ea typeface="+mj-ea"/>
                  <a:cs typeface="Calibri" panose="020F0502020204030204" pitchFamily="34" charset="0"/>
                </a:rPr>
                <a:t>Model</a:t>
              </a:r>
              <a:endParaRPr kumimoji="1" lang="ko-KR" altLang="en-US" sz="18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531EDFA-8185-8340-B7C2-7A547F406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0350" y="1911350"/>
              <a:ext cx="16970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 dirty="0">
                  <a:ea typeface="+mj-ea"/>
                  <a:cs typeface="Calibri" panose="020F0502020204030204" pitchFamily="34" charset="0"/>
                </a:rPr>
                <a:t>Model Format</a:t>
              </a:r>
              <a:endParaRPr kumimoji="1" lang="ko-KR" altLang="en-US" sz="1800" b="1" dirty="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2142BD0-ACB1-B04F-AB45-FD12720C7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9540" y="1911350"/>
              <a:ext cx="7775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ea typeface="+mj-ea"/>
                  <a:cs typeface="Calibri" panose="020F0502020204030204" pitchFamily="34" charset="0"/>
                </a:rPr>
                <a:t>Result</a:t>
              </a:r>
              <a:endParaRPr kumimoji="1" lang="ko-KR" altLang="en-US" sz="18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A5F8A95-2E5E-1541-8605-ED2B34825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200" y="1911350"/>
              <a:ext cx="1050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ea typeface="+mj-ea"/>
                  <a:cs typeface="Calibri" panose="020F0502020204030204" pitchFamily="34" charset="0"/>
                </a:rPr>
                <a:t>Input</a:t>
              </a:r>
              <a:r>
                <a:rPr kumimoji="1" lang="ko-KR" altLang="en-US" sz="1800" b="1">
                  <a:ea typeface="+mj-ea"/>
                  <a:cs typeface="Calibri" panose="020F0502020204030204" pitchFamily="34" charset="0"/>
                </a:rPr>
                <a:t> </a:t>
              </a:r>
              <a:r>
                <a:rPr kumimoji="1" lang="en-US" altLang="ko-KR" sz="1800" b="1">
                  <a:ea typeface="+mj-ea"/>
                  <a:cs typeface="Calibri" panose="020F0502020204030204" pitchFamily="34" charset="0"/>
                </a:rPr>
                <a:t>file</a:t>
              </a:r>
              <a:endParaRPr kumimoji="1" lang="ko-KR" altLang="en-US" sz="1800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325A77-F4BE-534C-B082-1F8AC8DBBFE2}"/>
                </a:ext>
              </a:extLst>
            </p:cNvPr>
            <p:cNvSpPr/>
            <p:nvPr/>
          </p:nvSpPr>
          <p:spPr>
            <a:xfrm>
              <a:off x="3863098" y="2815638"/>
              <a:ext cx="805987" cy="3939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200">
                  <a:ea typeface="+mj-ea"/>
                  <a:cs typeface="Calibri" panose="020F0502020204030204" pitchFamily="34" charset="0"/>
                </a:rPr>
                <a:t>LightGBM</a:t>
              </a:r>
              <a:endParaRPr kumimoji="1" lang="ko-KR" altLang="en-US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97E41B-2B3F-A041-A399-375B5565FA4A}"/>
                </a:ext>
              </a:extLst>
            </p:cNvPr>
            <p:cNvSpPr/>
            <p:nvPr/>
          </p:nvSpPr>
          <p:spPr>
            <a:xfrm>
              <a:off x="3862908" y="3267510"/>
              <a:ext cx="809644" cy="392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200">
                  <a:ea typeface="+mj-ea"/>
                  <a:cs typeface="Calibri" panose="020F0502020204030204" pitchFamily="34" charset="0"/>
                </a:rPr>
                <a:t>ANN</a:t>
              </a:r>
              <a:endParaRPr kumimoji="1" lang="ko-KR" altLang="en-US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17F05D-D1DC-0F47-894D-E3EB1551F736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31674" y="2526913"/>
              <a:ext cx="1188560" cy="5688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 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DC5C41-3503-BC4E-B736-60D7F86CAF4E}"/>
                </a:ext>
              </a:extLst>
            </p:cNvPr>
            <p:cNvSpPr/>
            <p:nvPr/>
          </p:nvSpPr>
          <p:spPr>
            <a:xfrm>
              <a:off x="7531674" y="3179310"/>
              <a:ext cx="1188560" cy="568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각 샘플 별 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  <a:p>
              <a:pPr algn="ctr" eaLnBrk="1" hangingPunct="1"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에러 분석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DFAF36-B6FA-5F42-8A34-9CBB7EF0B0E9}"/>
                </a:ext>
              </a:extLst>
            </p:cNvPr>
            <p:cNvSpPr/>
            <p:nvPr/>
          </p:nvSpPr>
          <p:spPr>
            <a:xfrm>
              <a:off x="7531674" y="3831707"/>
              <a:ext cx="1188560" cy="568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결과 분포 그래프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7" name="한쪽 모서리가 잘린 사각형 16">
              <a:extLst>
                <a:ext uri="{FF2B5EF4-FFF2-40B4-BE49-F238E27FC236}">
                  <a16:creationId xmlns:a16="http://schemas.microsoft.com/office/drawing/2014/main" id="{62FA8AB7-02DC-9B46-81D1-BA7B6F927372}"/>
                </a:ext>
              </a:extLst>
            </p:cNvPr>
            <p:cNvSpPr/>
            <p:nvPr/>
          </p:nvSpPr>
          <p:spPr>
            <a:xfrm>
              <a:off x="427848" y="3359570"/>
              <a:ext cx="1354146" cy="980986"/>
            </a:xfrm>
            <a:prstGeom prst="snip1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변수 항목 </a:t>
              </a:r>
              <a:br>
                <a:rPr kumimoji="1" lang="en-US" altLang="ko-KR" sz="1200">
                  <a:ea typeface="+mj-ea"/>
                  <a:cs typeface="Calibri" panose="020F0502020204030204" pitchFamily="34" charset="0"/>
                </a:rPr>
              </a:b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및 </a:t>
              </a:r>
              <a:br>
                <a:rPr kumimoji="1" lang="en-US" altLang="ko-KR" sz="1200">
                  <a:ea typeface="+mj-ea"/>
                  <a:cs typeface="Calibri" panose="020F0502020204030204" pitchFamily="34" charset="0"/>
                </a:rPr>
              </a:b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분할 기준</a:t>
              </a:r>
              <a:r>
                <a:rPr kumimoji="1" lang="en-US" altLang="ko-KR" sz="1200">
                  <a:ea typeface="+mj-ea"/>
                  <a:cs typeface="Calibri" panose="020F0502020204030204" pitchFamily="34" charset="0"/>
                </a:rPr>
                <a:t>/</a:t>
              </a: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조건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8" name="오른쪽 화살표[R] 17">
              <a:extLst>
                <a:ext uri="{FF2B5EF4-FFF2-40B4-BE49-F238E27FC236}">
                  <a16:creationId xmlns:a16="http://schemas.microsoft.com/office/drawing/2014/main" id="{DDC65C70-20C3-A444-87D7-2AC6FF39F3B4}"/>
                </a:ext>
              </a:extLst>
            </p:cNvPr>
            <p:cNvSpPr/>
            <p:nvPr/>
          </p:nvSpPr>
          <p:spPr>
            <a:xfrm>
              <a:off x="1933492" y="3338046"/>
              <a:ext cx="305341" cy="251328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9" name="원통[C] 18">
              <a:extLst>
                <a:ext uri="{FF2B5EF4-FFF2-40B4-BE49-F238E27FC236}">
                  <a16:creationId xmlns:a16="http://schemas.microsoft.com/office/drawing/2014/main" id="{ECFF8B47-CBFD-C246-9B40-A84300C5675C}"/>
                </a:ext>
              </a:extLst>
            </p:cNvPr>
            <p:cNvSpPr/>
            <p:nvPr/>
          </p:nvSpPr>
          <p:spPr>
            <a:xfrm>
              <a:off x="577385" y="2598967"/>
              <a:ext cx="1055077" cy="571368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defRPr/>
              </a:pPr>
              <a:r>
                <a:rPr kumimoji="1" lang="ko-KR" altLang="en-US" sz="1200">
                  <a:ea typeface="+mj-ea"/>
                  <a:cs typeface="Calibri" panose="020F0502020204030204" pitchFamily="34" charset="0"/>
                </a:rPr>
                <a:t>전체 데이터</a:t>
              </a:r>
              <a:endParaRPr kumimoji="1" lang="en-US" altLang="ko-KR" sz="1200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FB3377-BC46-904C-B804-4D925B2C0F48}"/>
                </a:ext>
              </a:extLst>
            </p:cNvPr>
            <p:cNvSpPr/>
            <p:nvPr/>
          </p:nvSpPr>
          <p:spPr>
            <a:xfrm>
              <a:off x="197964" y="2320795"/>
              <a:ext cx="8804635" cy="22512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b="1"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E8318D-4C55-1E44-8AB0-57A0F43DD4FF}"/>
                </a:ext>
              </a:extLst>
            </p:cNvPr>
            <p:cNvSpPr/>
            <p:nvPr/>
          </p:nvSpPr>
          <p:spPr>
            <a:xfrm>
              <a:off x="3862908" y="3723554"/>
              <a:ext cx="809644" cy="392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200">
                  <a:ea typeface="+mj-ea"/>
                  <a:cs typeface="Calibri" panose="020F0502020204030204" pitchFamily="34" charset="0"/>
                </a:rPr>
                <a:t>RF</a:t>
              </a:r>
              <a:endParaRPr kumimoji="1" lang="ko-KR" altLang="en-US" sz="1200">
                <a:ea typeface="+mj-ea"/>
                <a:cs typeface="Calibri" panose="020F0502020204030204" pitchFamily="34" charset="0"/>
              </a:endParaRPr>
            </a:p>
          </p:txBody>
        </p:sp>
        <p:grpSp>
          <p:nvGrpSpPr>
            <p:cNvPr id="22" name="그룹 3">
              <a:extLst>
                <a:ext uri="{FF2B5EF4-FFF2-40B4-BE49-F238E27FC236}">
                  <a16:creationId xmlns:a16="http://schemas.microsoft.com/office/drawing/2014/main" id="{3500AE0B-DE3E-934F-AC77-16D83845D5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1915" y="2944813"/>
              <a:ext cx="1927225" cy="1054100"/>
              <a:chOff x="5267937" y="2886362"/>
              <a:chExt cx="1714878" cy="105412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AA6585B-7698-C145-A1D0-4E4FF57458CB}"/>
                  </a:ext>
                </a:extLst>
              </p:cNvPr>
              <p:cNvSpPr/>
              <p:nvPr/>
            </p:nvSpPr>
            <p:spPr>
              <a:xfrm>
                <a:off x="5267937" y="3463710"/>
                <a:ext cx="1714878" cy="4767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ko-KR" sz="1200">
                    <a:ea typeface="+mj-ea"/>
                    <a:cs typeface="Calibri" panose="020F0502020204030204" pitchFamily="34" charset="0"/>
                  </a:rPr>
                  <a:t>Type 2: </a:t>
                </a:r>
                <a:r>
                  <a:rPr kumimoji="1" lang="ko-KR" altLang="en-US" sz="1200">
                    <a:ea typeface="+mj-ea"/>
                    <a:cs typeface="Calibri" panose="020F0502020204030204" pitchFamily="34" charset="0"/>
                  </a:rPr>
                  <a:t>물리 모델 </a:t>
                </a:r>
                <a:r>
                  <a:rPr kumimoji="1" lang="en-US" altLang="ko-KR" sz="1200">
                    <a:ea typeface="+mj-ea"/>
                    <a:cs typeface="Calibri" panose="020F0502020204030204" pitchFamily="34" charset="0"/>
                  </a:rPr>
                  <a:t>+ AI</a:t>
                </a:r>
                <a:r>
                  <a:rPr kumimoji="1" lang="ko-KR" altLang="en-US" sz="1200">
                    <a:ea typeface="+mj-ea"/>
                    <a:cs typeface="Calibri" panose="020F0502020204030204" pitchFamily="34" charset="0"/>
                  </a:rPr>
                  <a:t> 모델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CC48FBB-8C4F-7A4C-86C9-57F4AE6F108C}"/>
                  </a:ext>
                </a:extLst>
              </p:cNvPr>
              <p:cNvSpPr/>
              <p:nvPr/>
            </p:nvSpPr>
            <p:spPr>
              <a:xfrm>
                <a:off x="5267937" y="2886362"/>
                <a:ext cx="1714878" cy="4767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ko-KR" sz="1200">
                    <a:ea typeface="+mj-ea"/>
                    <a:cs typeface="Calibri" panose="020F0502020204030204" pitchFamily="34" charset="0"/>
                  </a:rPr>
                  <a:t>Type 1: AI</a:t>
                </a:r>
                <a:r>
                  <a:rPr kumimoji="1" lang="ko-KR" altLang="en-US" sz="1200">
                    <a:ea typeface="+mj-ea"/>
                    <a:cs typeface="Calibri" panose="020F0502020204030204" pitchFamily="34" charset="0"/>
                  </a:rPr>
                  <a:t> 모델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669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73347A-B7E6-504B-9696-B43AC934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B509D2-DC0F-FD43-B996-262A70EF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최종 결과물</a:t>
            </a:r>
          </a:p>
        </p:txBody>
      </p:sp>
      <p:sp>
        <p:nvSpPr>
          <p:cNvPr id="5" name="아래쪽 화살표 29">
            <a:extLst>
              <a:ext uri="{FF2B5EF4-FFF2-40B4-BE49-F238E27FC236}">
                <a16:creationId xmlns:a16="http://schemas.microsoft.com/office/drawing/2014/main" id="{D25070E5-702E-6546-8045-FE5D85BC216C}"/>
              </a:ext>
            </a:extLst>
          </p:cNvPr>
          <p:cNvSpPr/>
          <p:nvPr/>
        </p:nvSpPr>
        <p:spPr>
          <a:xfrm>
            <a:off x="5225140" y="4692653"/>
            <a:ext cx="359231" cy="34618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0E909C-94C2-BE46-83B6-63331241BEB8}"/>
              </a:ext>
            </a:extLst>
          </p:cNvPr>
          <p:cNvSpPr/>
          <p:nvPr/>
        </p:nvSpPr>
        <p:spPr>
          <a:xfrm>
            <a:off x="7036316" y="1244149"/>
            <a:ext cx="3435738" cy="5126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solidFill>
                <a:srgbClr val="DAE3F3"/>
              </a:solidFill>
              <a:ea typeface="굴림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2BE0D9-2E8D-AE4E-88DD-A657D341EC80}"/>
              </a:ext>
            </a:extLst>
          </p:cNvPr>
          <p:cNvSpPr/>
          <p:nvPr/>
        </p:nvSpPr>
        <p:spPr>
          <a:xfrm>
            <a:off x="1699214" y="1277548"/>
            <a:ext cx="2306726" cy="165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a typeface="굴림" panose="020B060000010101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0DC35A-4057-0748-BAF7-58A37BB4D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652379"/>
              </p:ext>
            </p:extLst>
          </p:nvPr>
        </p:nvGraphicFramePr>
        <p:xfrm>
          <a:off x="1727200" y="2925762"/>
          <a:ext cx="2254250" cy="2530471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val="2235495190"/>
                    </a:ext>
                  </a:extLst>
                </a:gridCol>
                <a:gridCol w="1382712">
                  <a:extLst>
                    <a:ext uri="{9D8B030D-6E8A-4147-A177-3AD203B41FA5}">
                      <a16:colId xmlns:a16="http://schemas.microsoft.com/office/drawing/2014/main" val="2201134696"/>
                    </a:ext>
                  </a:extLst>
                </a:gridCol>
              </a:tblGrid>
              <a:tr h="243901">
                <a:tc gridSpan="2"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Naming Rule</a:t>
                      </a:r>
                      <a:endParaRPr kumimoji="0" lang="ko-KR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62518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Model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모델 종류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110413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d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학습 시작 월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750955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t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학습 월 길이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980162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d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</a:rPr>
                        <a:t>’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테스트 시작 월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709112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t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</a:rPr>
                        <a:t>’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테스트 월 길이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054380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i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온도 구간</a:t>
                      </a: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(0-5)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618114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빨강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폴더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651227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파랑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.py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02817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초록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.csv, .pkl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382333"/>
                  </a:ext>
                </a:extLst>
              </a:tr>
              <a:tr h="228657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보라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굴림" panose="020B0600000101010101" pitchFamily="34" charset="-127"/>
                        </a:rPr>
                        <a:t>.png</a:t>
                      </a:r>
                      <a:endParaRPr kumimoji="0" lang="ko-KR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굴림" panose="020B0600000101010101" pitchFamily="34" charset="-127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69129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C875D50-FC1D-EA4D-93AD-3EFDAC0EAC5A}"/>
              </a:ext>
            </a:extLst>
          </p:cNvPr>
          <p:cNvSpPr/>
          <p:nvPr/>
        </p:nvSpPr>
        <p:spPr>
          <a:xfrm>
            <a:off x="1658938" y="5599112"/>
            <a:ext cx="2413000" cy="723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kumimoji="1" lang="ko-KR" altLang="en-US" sz="900" b="1">
                <a:solidFill>
                  <a:srgbClr val="000000"/>
                </a:solidFill>
                <a:ea typeface="굴림" panose="020B0600000101010101" pitchFamily="34" charset="-127"/>
              </a:rPr>
              <a:t>예시</a:t>
            </a:r>
            <a:r>
              <a:rPr kumimoji="1" lang="en-US" altLang="ko-KR" sz="900" b="1">
                <a:solidFill>
                  <a:srgbClr val="000000"/>
                </a:solidFill>
                <a:ea typeface="굴림" panose="020B0600000101010101" pitchFamily="34" charset="-127"/>
              </a:rPr>
              <a:t>: 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목적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_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모델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_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온도구간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_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학습시작월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_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학습구간길이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-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테스트시작월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_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테스트구간길이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.</a:t>
            </a:r>
            <a:r>
              <a:rPr kumimoji="1" lang="ko-KR" altLang="en-US" sz="800">
                <a:solidFill>
                  <a:srgbClr val="000000"/>
                </a:solidFill>
                <a:ea typeface="굴림" panose="020B0600000101010101" pitchFamily="34" charset="-127"/>
              </a:rPr>
              <a:t>확장자</a:t>
            </a: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 </a:t>
            </a:r>
          </a:p>
          <a:p>
            <a:pPr eaLnBrk="1" hangingPunct="1">
              <a:buFontTx/>
              <a:buAutoNum type="arabicPeriod"/>
              <a:defRPr/>
            </a:pP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Error_ANN_0 _type2 _201806_3-201809_1.csv</a:t>
            </a:r>
          </a:p>
          <a:p>
            <a:pPr eaLnBrk="1" hangingPunct="1">
              <a:buFontTx/>
              <a:buAutoNum type="arabicPeriod"/>
              <a:defRPr/>
            </a:pPr>
            <a:r>
              <a:rPr kumimoji="1" lang="en-US" altLang="ko-KR" sz="800">
                <a:solidFill>
                  <a:srgbClr val="000000"/>
                </a:solidFill>
                <a:ea typeface="굴림" panose="020B0600000101010101" pitchFamily="34" charset="-127"/>
              </a:rPr>
              <a:t>R_2_ lightgbm_0_ type2_201806_3-201809_1_type2.csv</a:t>
            </a:r>
          </a:p>
        </p:txBody>
      </p:sp>
      <p:grpSp>
        <p:nvGrpSpPr>
          <p:cNvPr id="10" name="그룹 6">
            <a:extLst>
              <a:ext uri="{FF2B5EF4-FFF2-40B4-BE49-F238E27FC236}">
                <a16:creationId xmlns:a16="http://schemas.microsoft.com/office/drawing/2014/main" id="{BFF1D899-076E-484C-A0D0-359A9B0998D2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1287462"/>
            <a:ext cx="1871662" cy="1557337"/>
            <a:chOff x="156086" y="933548"/>
            <a:chExt cx="1871339" cy="1557942"/>
          </a:xfrm>
        </p:grpSpPr>
        <p:sp>
          <p:nvSpPr>
            <p:cNvPr id="11" name="한쪽 모서리가 잘린 사각형 10">
              <a:extLst>
                <a:ext uri="{FF2B5EF4-FFF2-40B4-BE49-F238E27FC236}">
                  <a16:creationId xmlns:a16="http://schemas.microsoft.com/office/drawing/2014/main" id="{C758A4CA-09B1-5E45-AA42-6EBD7D8F31D4}"/>
                </a:ext>
              </a:extLst>
            </p:cNvPr>
            <p:cNvSpPr/>
            <p:nvPr/>
          </p:nvSpPr>
          <p:spPr>
            <a:xfrm>
              <a:off x="156086" y="1352811"/>
              <a:ext cx="1601511" cy="1138679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endParaRPr kumimoji="1" lang="en-US" altLang="ko-K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직사각형 3">
              <a:extLst>
                <a:ext uri="{FF2B5EF4-FFF2-40B4-BE49-F238E27FC236}">
                  <a16:creationId xmlns:a16="http://schemas.microsoft.com/office/drawing/2014/main" id="{A1681BB4-2DB6-2944-912C-3A535EEB5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81" y="933548"/>
              <a:ext cx="18544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0. Package</a:t>
              </a:r>
            </a:p>
          </p:txBody>
        </p:sp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1B28D4F9-8037-BF43-A1CB-BAAC2788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03" y="1397278"/>
              <a:ext cx="1601511" cy="103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1. Data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2. Modeling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en-US" altLang="ko-KR" sz="500" b="1">
                <a:solidFill>
                  <a:srgbClr val="FF0000"/>
                </a:solidFill>
                <a:ea typeface="굴림" panose="020B0600000101010101" pitchFamily="34" charset="-127"/>
                <a:cs typeface="굴림" panose="020B0600000101010101" pitchFamily="34" charset="-127"/>
              </a:endParaRP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Main.py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Main_manual.py</a:t>
              </a:r>
            </a:p>
          </p:txBody>
        </p:sp>
      </p:grpSp>
      <p:grpSp>
        <p:nvGrpSpPr>
          <p:cNvPr id="14" name="그룹 18">
            <a:extLst>
              <a:ext uri="{FF2B5EF4-FFF2-40B4-BE49-F238E27FC236}">
                <a16:creationId xmlns:a16="http://schemas.microsoft.com/office/drawing/2014/main" id="{A2B7997D-968D-1B40-9EF3-111B0FFF62F1}"/>
              </a:ext>
            </a:extLst>
          </p:cNvPr>
          <p:cNvGrpSpPr>
            <a:grpSpLocks/>
          </p:cNvGrpSpPr>
          <p:nvPr/>
        </p:nvGrpSpPr>
        <p:grpSpPr bwMode="auto">
          <a:xfrm>
            <a:off x="4291016" y="1292224"/>
            <a:ext cx="2306637" cy="1020763"/>
            <a:chOff x="186103" y="3312553"/>
            <a:chExt cx="2306726" cy="102189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38042-07DD-6241-BE17-ABEFAF8375A7}"/>
                </a:ext>
              </a:extLst>
            </p:cNvPr>
            <p:cNvSpPr/>
            <p:nvPr/>
          </p:nvSpPr>
          <p:spPr>
            <a:xfrm>
              <a:off x="186103" y="3312553"/>
              <a:ext cx="2306726" cy="10218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ea typeface="굴림" panose="020B0600000101010101" pitchFamily="34" charset="-127"/>
              </a:endParaRPr>
            </a:p>
          </p:txBody>
        </p:sp>
        <p:sp>
          <p:nvSpPr>
            <p:cNvPr id="16" name="한쪽 모서리가 잘린 사각형 15">
              <a:extLst>
                <a:ext uri="{FF2B5EF4-FFF2-40B4-BE49-F238E27FC236}">
                  <a16:creationId xmlns:a16="http://schemas.microsoft.com/office/drawing/2014/main" id="{6909DB65-2995-7B4B-9DA3-38E032E1A72A}"/>
                </a:ext>
              </a:extLst>
            </p:cNvPr>
            <p:cNvSpPr/>
            <p:nvPr/>
          </p:nvSpPr>
          <p:spPr>
            <a:xfrm>
              <a:off x="508377" y="3687618"/>
              <a:ext cx="1606612" cy="548295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kumimoji="1" lang="en-US" altLang="ko-K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26">
              <a:extLst>
                <a:ext uri="{FF2B5EF4-FFF2-40B4-BE49-F238E27FC236}">
                  <a16:creationId xmlns:a16="http://schemas.microsoft.com/office/drawing/2014/main" id="{32B1D6E7-3F0B-6F48-8C06-7D1F9597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43" y="3355787"/>
              <a:ext cx="7882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1. Data</a:t>
              </a:r>
            </a:p>
          </p:txBody>
        </p:sp>
        <p:sp>
          <p:nvSpPr>
            <p:cNvPr id="18" name="직사각형 12">
              <a:extLst>
                <a:ext uri="{FF2B5EF4-FFF2-40B4-BE49-F238E27FC236}">
                  <a16:creationId xmlns:a16="http://schemas.microsoft.com/office/drawing/2014/main" id="{0CCFE3AD-B0BB-7D48-A466-03DCD323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93" y="3702369"/>
              <a:ext cx="19237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1.1. Proc_dataset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1.2. Raw_dataset</a:t>
              </a:r>
            </a:p>
          </p:txBody>
        </p:sp>
      </p:grpSp>
      <p:grpSp>
        <p:nvGrpSpPr>
          <p:cNvPr id="19" name="그룹 17">
            <a:extLst>
              <a:ext uri="{FF2B5EF4-FFF2-40B4-BE49-F238E27FC236}">
                <a16:creationId xmlns:a16="http://schemas.microsoft.com/office/drawing/2014/main" id="{CD2064E2-250A-3E44-A486-96728506CB04}"/>
              </a:ext>
            </a:extLst>
          </p:cNvPr>
          <p:cNvGrpSpPr>
            <a:grpSpLocks/>
          </p:cNvGrpSpPr>
          <p:nvPr/>
        </p:nvGrpSpPr>
        <p:grpSpPr bwMode="auto">
          <a:xfrm>
            <a:off x="4284666" y="2490787"/>
            <a:ext cx="2293937" cy="2179637"/>
            <a:chOff x="3773199" y="1023550"/>
            <a:chExt cx="2152800" cy="22888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3C80A8-0129-6949-BF25-6F6FCE279618}"/>
                </a:ext>
              </a:extLst>
            </p:cNvPr>
            <p:cNvSpPr/>
            <p:nvPr/>
          </p:nvSpPr>
          <p:spPr>
            <a:xfrm>
              <a:off x="3773199" y="1023550"/>
              <a:ext cx="2152800" cy="22888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171450" indent="-1714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Char char="•"/>
                <a:defRPr/>
              </a:pPr>
              <a:endParaRPr kumimoji="1" lang="ko-KR" altLang="en-US" sz="1200">
                <a:ea typeface="굴림" panose="020B0600000101010101" pitchFamily="34" charset="-127"/>
              </a:endParaRPr>
            </a:p>
          </p:txBody>
        </p:sp>
        <p:sp>
          <p:nvSpPr>
            <p:cNvPr id="21" name="한쪽 모서리가 잘린 사각형 20">
              <a:extLst>
                <a:ext uri="{FF2B5EF4-FFF2-40B4-BE49-F238E27FC236}">
                  <a16:creationId xmlns:a16="http://schemas.microsoft.com/office/drawing/2014/main" id="{4C7652CE-FD39-224B-B6CD-FE0851DB28D1}"/>
                </a:ext>
              </a:extLst>
            </p:cNvPr>
            <p:cNvSpPr/>
            <p:nvPr/>
          </p:nvSpPr>
          <p:spPr>
            <a:xfrm>
              <a:off x="4038388" y="1421970"/>
              <a:ext cx="1607523" cy="1825398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kumimoji="1" lang="ko-KR" altLang="en-US" sz="1400" b="1" dirty="0">
                <a:solidFill>
                  <a:srgbClr val="1A09F7"/>
                </a:solidFill>
              </a:endParaRPr>
            </a:p>
          </p:txBody>
        </p:sp>
        <p:sp>
          <p:nvSpPr>
            <p:cNvPr id="22" name="직사각형 37">
              <a:extLst>
                <a:ext uri="{FF2B5EF4-FFF2-40B4-BE49-F238E27FC236}">
                  <a16:creationId xmlns:a16="http://schemas.microsoft.com/office/drawing/2014/main" id="{8CCE3A52-6743-124A-BE8A-9E993EDA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304" y="1073024"/>
              <a:ext cx="1127079" cy="35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2. Modeling</a:t>
              </a:r>
            </a:p>
          </p:txBody>
        </p:sp>
        <p:sp>
          <p:nvSpPr>
            <p:cNvPr id="23" name="직사각형 15">
              <a:extLst>
                <a:ext uri="{FF2B5EF4-FFF2-40B4-BE49-F238E27FC236}">
                  <a16:creationId xmlns:a16="http://schemas.microsoft.com/office/drawing/2014/main" id="{0E46EDCA-DFB2-844E-B739-11DD655A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693" y="1487114"/>
              <a:ext cx="1673867" cy="176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2.1. Model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FF0000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2.2. Result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en-US" altLang="ko-KR" sz="500" b="1">
                <a:solidFill>
                  <a:srgbClr val="1A09F7"/>
                </a:solidFill>
                <a:ea typeface="굴림" panose="020B0600000101010101" pitchFamily="34" charset="-127"/>
                <a:cs typeface="굴림" panose="020B0600000101010101" pitchFamily="34" charset="-127"/>
              </a:endParaRP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_0_Merge_data.py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_1_Baseline.py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_2_ANN.py</a:t>
              </a:r>
            </a:p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_2_LightGBM.py</a:t>
              </a:r>
              <a:b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</a:br>
              <a:r>
                <a:rPr kumimoji="1" lang="en-US" altLang="ko-KR" sz="1400" b="1">
                  <a:solidFill>
                    <a:srgbClr val="1A09F7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_2_RF.py</a:t>
              </a:r>
              <a:endParaRPr kumimoji="1" lang="ko-KR" altLang="en-US" sz="1400" b="1">
                <a:solidFill>
                  <a:srgbClr val="1A09F7"/>
                </a:solidFill>
                <a:ea typeface="굴림" panose="020B0600000101010101" pitchFamily="34" charset="-127"/>
                <a:cs typeface="굴림" panose="020B060000010101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3BE88-7A32-7448-8FA8-B8786079931F}"/>
              </a:ext>
            </a:extLst>
          </p:cNvPr>
          <p:cNvSpPr/>
          <p:nvPr/>
        </p:nvSpPr>
        <p:spPr>
          <a:xfrm>
            <a:off x="4291528" y="5100104"/>
            <a:ext cx="2306726" cy="1270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solidFill>
                <a:srgbClr val="DAE3F3"/>
              </a:solidFill>
              <a:ea typeface="굴림" panose="020B0600000101010101" pitchFamily="34" charset="-127"/>
            </a:endParaRPr>
          </a:p>
        </p:txBody>
      </p:sp>
      <p:sp>
        <p:nvSpPr>
          <p:cNvPr id="25" name="한쪽 모서리가 잘린 사각형 24">
            <a:extLst>
              <a:ext uri="{FF2B5EF4-FFF2-40B4-BE49-F238E27FC236}">
                <a16:creationId xmlns:a16="http://schemas.microsoft.com/office/drawing/2014/main" id="{C9E9CC93-829D-6C40-A4E3-CE2D060203FA}"/>
              </a:ext>
            </a:extLst>
          </p:cNvPr>
          <p:cNvSpPr/>
          <p:nvPr/>
        </p:nvSpPr>
        <p:spPr>
          <a:xfrm>
            <a:off x="4613278" y="5438771"/>
            <a:ext cx="1685925" cy="844550"/>
          </a:xfrm>
          <a:prstGeom prst="snip1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6" name="직사각형 47">
            <a:extLst>
              <a:ext uri="{FF2B5EF4-FFF2-40B4-BE49-F238E27FC236}">
                <a16:creationId xmlns:a16="http://schemas.microsoft.com/office/drawing/2014/main" id="{71A76B54-A28F-CE46-8E50-CAEAA34B1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8" y="5132387"/>
            <a:ext cx="1101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600" b="1">
                <a:ea typeface="굴림" panose="020B0600000101010101" pitchFamily="34" charset="-127"/>
                <a:cs typeface="굴림" panose="020B0600000101010101" pitchFamily="34" charset="-127"/>
              </a:rPr>
              <a:t>2.1. Model</a:t>
            </a:r>
          </a:p>
        </p:txBody>
      </p:sp>
      <p:sp>
        <p:nvSpPr>
          <p:cNvPr id="27" name="직사각형 48">
            <a:extLst>
              <a:ext uri="{FF2B5EF4-FFF2-40B4-BE49-F238E27FC236}">
                <a16:creationId xmlns:a16="http://schemas.microsoft.com/office/drawing/2014/main" id="{B3EE7C43-8BE6-7049-96FE-DCD054EB0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041" y="5502271"/>
            <a:ext cx="15779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400" b="1">
                <a:solidFill>
                  <a:srgbClr val="FF0000"/>
                </a:solidFill>
                <a:ea typeface="굴림" panose="020B0600000101010101" pitchFamily="34" charset="-127"/>
                <a:cs typeface="굴림" panose="020B0600000101010101" pitchFamily="34" charset="-127"/>
              </a:rPr>
              <a:t>2.1.1. ANN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400" b="1">
                <a:solidFill>
                  <a:srgbClr val="FF0000"/>
                </a:solidFill>
                <a:ea typeface="굴림" panose="020B0600000101010101" pitchFamily="34" charset="-127"/>
                <a:cs typeface="굴림" panose="020B0600000101010101" pitchFamily="34" charset="-127"/>
              </a:rPr>
              <a:t>2.1.2. RF</a:t>
            </a:r>
            <a:br>
              <a:rPr kumimoji="1" lang="en-US" altLang="ko-KR" sz="1400" b="1">
                <a:solidFill>
                  <a:srgbClr val="FF0000"/>
                </a:solidFill>
                <a:ea typeface="굴림" panose="020B0600000101010101" pitchFamily="34" charset="-127"/>
                <a:cs typeface="굴림" panose="020B0600000101010101" pitchFamily="34" charset="-127"/>
              </a:rPr>
            </a:br>
            <a:r>
              <a:rPr kumimoji="1" lang="en-US" altLang="ko-KR" sz="1400" b="1">
                <a:solidFill>
                  <a:srgbClr val="FF0000"/>
                </a:solidFill>
                <a:ea typeface="굴림" panose="020B0600000101010101" pitchFamily="34" charset="-127"/>
                <a:cs typeface="굴림" panose="020B0600000101010101" pitchFamily="34" charset="-127"/>
              </a:rPr>
              <a:t>2.1.3. LightGBM</a:t>
            </a:r>
          </a:p>
        </p:txBody>
      </p:sp>
      <p:sp>
        <p:nvSpPr>
          <p:cNvPr id="28" name="직사각형 53">
            <a:extLst>
              <a:ext uri="{FF2B5EF4-FFF2-40B4-BE49-F238E27FC236}">
                <a16:creationId xmlns:a16="http://schemas.microsoft.com/office/drawing/2014/main" id="{23FF4400-BE86-E447-AF03-F994DE8E4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491" y="1308099"/>
            <a:ext cx="1076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600" b="1">
                <a:ea typeface="굴림" panose="020B0600000101010101" pitchFamily="34" charset="-127"/>
                <a:cs typeface="굴림" panose="020B0600000101010101" pitchFamily="34" charset="-127"/>
              </a:rPr>
              <a:t>2.2. Result</a:t>
            </a:r>
          </a:p>
        </p:txBody>
      </p:sp>
      <p:grpSp>
        <p:nvGrpSpPr>
          <p:cNvPr id="29" name="그룹 39">
            <a:extLst>
              <a:ext uri="{FF2B5EF4-FFF2-40B4-BE49-F238E27FC236}">
                <a16:creationId xmlns:a16="http://schemas.microsoft.com/office/drawing/2014/main" id="{D65865E3-76AE-5648-AEE4-59E0A06BCF49}"/>
              </a:ext>
            </a:extLst>
          </p:cNvPr>
          <p:cNvGrpSpPr>
            <a:grpSpLocks/>
          </p:cNvGrpSpPr>
          <p:nvPr/>
        </p:nvGrpSpPr>
        <p:grpSpPr bwMode="auto">
          <a:xfrm>
            <a:off x="7231063" y="4872037"/>
            <a:ext cx="3035300" cy="674687"/>
            <a:chOff x="5783245" y="4105953"/>
            <a:chExt cx="3036488" cy="770847"/>
          </a:xfrm>
        </p:grpSpPr>
        <p:sp>
          <p:nvSpPr>
            <p:cNvPr id="30" name="한쪽 모서리가 잘린 사각형 36">
              <a:extLst>
                <a:ext uri="{FF2B5EF4-FFF2-40B4-BE49-F238E27FC236}">
                  <a16:creationId xmlns:a16="http://schemas.microsoft.com/office/drawing/2014/main" id="{C73920D9-CDE3-E945-970E-0C2CF674928A}"/>
                </a:ext>
              </a:extLst>
            </p:cNvPr>
            <p:cNvSpPr/>
            <p:nvPr/>
          </p:nvSpPr>
          <p:spPr>
            <a:xfrm>
              <a:off x="5783245" y="4113208"/>
              <a:ext cx="3036488" cy="763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ko-KR" sz="1200" b="1">
                <a:solidFill>
                  <a:srgbClr val="BDD7EE"/>
                </a:solidFill>
                <a:ea typeface="굴림" panose="020B0600000101010101" pitchFamily="34" charset="-127"/>
              </a:endParaRPr>
            </a:p>
          </p:txBody>
        </p:sp>
        <p:sp>
          <p:nvSpPr>
            <p:cNvPr id="31" name="직사각형 22">
              <a:extLst>
                <a:ext uri="{FF2B5EF4-FFF2-40B4-BE49-F238E27FC236}">
                  <a16:creationId xmlns:a16="http://schemas.microsoft.com/office/drawing/2014/main" id="{332617C5-5F2A-3A48-B757-D44C78D8E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950" y="4105953"/>
              <a:ext cx="2078228" cy="386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2.2.2. Error_analysis</a:t>
              </a:r>
            </a:p>
          </p:txBody>
        </p:sp>
        <p:sp>
          <p:nvSpPr>
            <p:cNvPr id="32" name="한쪽 모서리가 잘린 사각형 36">
              <a:extLst>
                <a:ext uri="{FF2B5EF4-FFF2-40B4-BE49-F238E27FC236}">
                  <a16:creationId xmlns:a16="http://schemas.microsoft.com/office/drawing/2014/main" id="{3DF45D8E-238D-9A4A-A271-8E0F855248DD}"/>
                </a:ext>
              </a:extLst>
            </p:cNvPr>
            <p:cNvSpPr/>
            <p:nvPr/>
          </p:nvSpPr>
          <p:spPr>
            <a:xfrm>
              <a:off x="6054813" y="4454195"/>
              <a:ext cx="2455236" cy="297456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Error_model_i_type_d_t-d</a:t>
              </a:r>
              <a:r>
                <a:rPr kumimoji="1" lang="en-US" altLang="ko-KR" sz="1200">
                  <a:solidFill>
                    <a:srgbClr val="548235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_t</a:t>
              </a:r>
              <a:r>
                <a:rPr kumimoji="1" lang="en-US" altLang="ko-KR" sz="1200">
                  <a:solidFill>
                    <a:srgbClr val="548235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.csv</a:t>
              </a:r>
            </a:p>
            <a:p>
              <a:pPr algn="ctr" eaLnBrk="1" hangingPunct="1">
                <a:defRPr/>
              </a:pPr>
              <a:endParaRPr kumimoji="1" lang="en-US" altLang="ko-KR" sz="1200" b="1">
                <a:ea typeface="굴림" panose="020B0600000101010101" pitchFamily="34" charset="-127"/>
              </a:endParaRPr>
            </a:p>
          </p:txBody>
        </p:sp>
      </p:grpSp>
      <p:sp>
        <p:nvSpPr>
          <p:cNvPr id="33" name="아래쪽 화살표 67">
            <a:extLst>
              <a:ext uri="{FF2B5EF4-FFF2-40B4-BE49-F238E27FC236}">
                <a16:creationId xmlns:a16="http://schemas.microsoft.com/office/drawing/2014/main" id="{391CB6A5-734D-1942-8950-FFCC2A43773F}"/>
              </a:ext>
            </a:extLst>
          </p:cNvPr>
          <p:cNvSpPr/>
          <p:nvPr/>
        </p:nvSpPr>
        <p:spPr>
          <a:xfrm rot="16200000">
            <a:off x="6614632" y="3351617"/>
            <a:ext cx="366274" cy="37725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  <a:defRPr/>
            </a:pPr>
            <a:endParaRPr kumimoji="1" lang="ko-KR" altLang="en-US" sz="120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34" charset="-127"/>
            </a:endParaRPr>
          </a:p>
        </p:txBody>
      </p:sp>
      <p:grpSp>
        <p:nvGrpSpPr>
          <p:cNvPr id="34" name="그룹 38">
            <a:extLst>
              <a:ext uri="{FF2B5EF4-FFF2-40B4-BE49-F238E27FC236}">
                <a16:creationId xmlns:a16="http://schemas.microsoft.com/office/drawing/2014/main" id="{8F397501-91FF-2C49-B1EC-5ED72F358B4C}"/>
              </a:ext>
            </a:extLst>
          </p:cNvPr>
          <p:cNvGrpSpPr>
            <a:grpSpLocks/>
          </p:cNvGrpSpPr>
          <p:nvPr/>
        </p:nvGrpSpPr>
        <p:grpSpPr bwMode="auto">
          <a:xfrm>
            <a:off x="7219950" y="5665787"/>
            <a:ext cx="3036888" cy="650875"/>
            <a:chOff x="5783245" y="4954906"/>
            <a:chExt cx="3036488" cy="819485"/>
          </a:xfrm>
        </p:grpSpPr>
        <p:sp>
          <p:nvSpPr>
            <p:cNvPr id="35" name="한쪽 모서리가 잘린 사각형 36">
              <a:extLst>
                <a:ext uri="{FF2B5EF4-FFF2-40B4-BE49-F238E27FC236}">
                  <a16:creationId xmlns:a16="http://schemas.microsoft.com/office/drawing/2014/main" id="{4753B1F7-E73C-EA44-A165-B24BB0E7120F}"/>
                </a:ext>
              </a:extLst>
            </p:cNvPr>
            <p:cNvSpPr/>
            <p:nvPr/>
          </p:nvSpPr>
          <p:spPr>
            <a:xfrm>
              <a:off x="5783245" y="4968897"/>
              <a:ext cx="3036488" cy="80549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ko-KR" sz="1200" b="1">
                <a:solidFill>
                  <a:srgbClr val="BDD7EE"/>
                </a:solidFill>
                <a:ea typeface="굴림" panose="020B0600000101010101" pitchFamily="34" charset="-127"/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806470D5-E487-E444-83B9-358C15747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047" y="4954906"/>
              <a:ext cx="2449649" cy="42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2.2.3. R_2_score_RMSE</a:t>
              </a:r>
            </a:p>
          </p:txBody>
        </p:sp>
        <p:sp>
          <p:nvSpPr>
            <p:cNvPr id="37" name="한쪽 모서리가 잘린 사각형 39">
              <a:extLst>
                <a:ext uri="{FF2B5EF4-FFF2-40B4-BE49-F238E27FC236}">
                  <a16:creationId xmlns:a16="http://schemas.microsoft.com/office/drawing/2014/main" id="{B500BC0C-D775-B947-88D4-76A9F8CBE97D}"/>
                </a:ext>
              </a:extLst>
            </p:cNvPr>
            <p:cNvSpPr/>
            <p:nvPr/>
          </p:nvSpPr>
          <p:spPr>
            <a:xfrm>
              <a:off x="6061021" y="5328670"/>
              <a:ext cx="2449189" cy="347781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R_2_ model_i_type_d_t-d</a:t>
              </a:r>
              <a:r>
                <a:rPr kumimoji="1" lang="en-US" altLang="ko-KR" sz="1200">
                  <a:solidFill>
                    <a:srgbClr val="548235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_t</a:t>
              </a:r>
              <a:r>
                <a:rPr kumimoji="1" lang="en-US" altLang="ko-KR" sz="1200">
                  <a:solidFill>
                    <a:srgbClr val="548235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200">
                  <a:solidFill>
                    <a:srgbClr val="548235"/>
                  </a:solidFill>
                  <a:ea typeface="굴림" panose="020B0600000101010101" pitchFamily="34" charset="-127"/>
                </a:rPr>
                <a:t>.csv</a:t>
              </a:r>
            </a:p>
            <a:p>
              <a:pPr algn="ctr" eaLnBrk="1" hangingPunct="1">
                <a:defRPr/>
              </a:pPr>
              <a:endParaRPr kumimoji="1" lang="en-US" altLang="ko-KR" sz="1200" b="1">
                <a:ea typeface="굴림" panose="020B0600000101010101" pitchFamily="34" charset="-127"/>
              </a:endParaRPr>
            </a:p>
          </p:txBody>
        </p:sp>
      </p:grpSp>
      <p:grpSp>
        <p:nvGrpSpPr>
          <p:cNvPr id="38" name="그룹 44">
            <a:extLst>
              <a:ext uri="{FF2B5EF4-FFF2-40B4-BE49-F238E27FC236}">
                <a16:creationId xmlns:a16="http://schemas.microsoft.com/office/drawing/2014/main" id="{E26D2223-E7CA-3A4A-8C59-EE68F77AB395}"/>
              </a:ext>
            </a:extLst>
          </p:cNvPr>
          <p:cNvGrpSpPr>
            <a:grpSpLocks/>
          </p:cNvGrpSpPr>
          <p:nvPr/>
        </p:nvGrpSpPr>
        <p:grpSpPr bwMode="auto">
          <a:xfrm>
            <a:off x="7219950" y="1668459"/>
            <a:ext cx="3036888" cy="3092450"/>
            <a:chOff x="5783245" y="1470059"/>
            <a:chExt cx="3036488" cy="3092793"/>
          </a:xfrm>
        </p:grpSpPr>
        <p:sp>
          <p:nvSpPr>
            <p:cNvPr id="39" name="한쪽 모서리가 잘린 사각형 36">
              <a:extLst>
                <a:ext uri="{FF2B5EF4-FFF2-40B4-BE49-F238E27FC236}">
                  <a16:creationId xmlns:a16="http://schemas.microsoft.com/office/drawing/2014/main" id="{FAB1A2D4-F6DD-CC44-BB3E-226C61CB0FDE}"/>
                </a:ext>
              </a:extLst>
            </p:cNvPr>
            <p:cNvSpPr/>
            <p:nvPr/>
          </p:nvSpPr>
          <p:spPr>
            <a:xfrm>
              <a:off x="5783245" y="1470059"/>
              <a:ext cx="3036488" cy="30927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ko-KR" sz="1200" b="1">
                <a:solidFill>
                  <a:srgbClr val="BDD7EE"/>
                </a:solidFill>
                <a:ea typeface="굴림" panose="020B0600000101010101" pitchFamily="34" charset="-127"/>
              </a:endParaRPr>
            </a:p>
          </p:txBody>
        </p:sp>
        <p:sp>
          <p:nvSpPr>
            <p:cNvPr id="40" name="한쪽 모서리가 잘린 사각형 35">
              <a:extLst>
                <a:ext uri="{FF2B5EF4-FFF2-40B4-BE49-F238E27FC236}">
                  <a16:creationId xmlns:a16="http://schemas.microsoft.com/office/drawing/2014/main" id="{BA4971B0-74DC-2547-BCE3-17CBF8A5D3AA}"/>
                </a:ext>
              </a:extLst>
            </p:cNvPr>
            <p:cNvSpPr/>
            <p:nvPr/>
          </p:nvSpPr>
          <p:spPr>
            <a:xfrm>
              <a:off x="5994355" y="1889205"/>
              <a:ext cx="2584110" cy="701753"/>
            </a:xfrm>
            <a:prstGeom prst="rect">
              <a:avLst/>
            </a:prstGeom>
            <a:solidFill>
              <a:schemeClr val="accent5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US" altLang="ko-KR" sz="1200">
                <a:solidFill>
                  <a:srgbClr val="8FAAD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굴림" panose="020B0600000101010101" pitchFamily="34" charset="-127"/>
              </a:endParaRPr>
            </a:p>
          </p:txBody>
        </p:sp>
        <p:sp>
          <p:nvSpPr>
            <p:cNvPr id="41" name="한쪽 모서리가 잘린 사각형 40">
              <a:extLst>
                <a:ext uri="{FF2B5EF4-FFF2-40B4-BE49-F238E27FC236}">
                  <a16:creationId xmlns:a16="http://schemas.microsoft.com/office/drawing/2014/main" id="{1F6760FD-23DD-C14F-8654-5919D7340EF4}"/>
                </a:ext>
              </a:extLst>
            </p:cNvPr>
            <p:cNvSpPr/>
            <p:nvPr/>
          </p:nvSpPr>
          <p:spPr>
            <a:xfrm>
              <a:off x="6056259" y="2184513"/>
              <a:ext cx="2442841" cy="319122"/>
            </a:xfrm>
            <a:prstGeom prst="snip1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ko-KR" sz="1100">
                  <a:solidFill>
                    <a:srgbClr val="7030A0"/>
                  </a:solidFill>
                  <a:ea typeface="굴림" panose="020B0600000101010101" pitchFamily="34" charset="-127"/>
                </a:rPr>
                <a:t>scatter_ model_i_type_d_t-d</a:t>
              </a:r>
              <a:r>
                <a:rPr kumimoji="1" lang="en-US" altLang="ko-KR" sz="1100">
                  <a:solidFill>
                    <a:srgbClr val="7030A0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100">
                  <a:solidFill>
                    <a:srgbClr val="7030A0"/>
                  </a:solidFill>
                  <a:ea typeface="굴림" panose="020B0600000101010101" pitchFamily="34" charset="-127"/>
                </a:rPr>
                <a:t>_t</a:t>
              </a:r>
              <a:r>
                <a:rPr kumimoji="1" lang="en-US" altLang="ko-KR" sz="1100">
                  <a:solidFill>
                    <a:srgbClr val="7030A0"/>
                  </a:solidFill>
                  <a:latin typeface="Arial" panose="020B0604020202020204" pitchFamily="34" charset="0"/>
                  <a:ea typeface="굴림" panose="020B0600000101010101" pitchFamily="34" charset="-127"/>
                </a:rPr>
                <a:t>’</a:t>
              </a:r>
              <a:r>
                <a:rPr kumimoji="1" lang="en-US" altLang="ko-KR" sz="1100">
                  <a:solidFill>
                    <a:srgbClr val="7030A0"/>
                  </a:solidFill>
                  <a:ea typeface="굴림" panose="020B0600000101010101" pitchFamily="34" charset="-127"/>
                </a:rPr>
                <a:t>.png</a:t>
              </a:r>
            </a:p>
            <a:p>
              <a:pPr eaLnBrk="1" hangingPunct="1">
                <a:defRPr/>
              </a:pPr>
              <a:endParaRPr kumimoji="1" lang="en-US" altLang="ko-KR" sz="1100" b="1">
                <a:ea typeface="굴림" panose="020B0600000101010101" pitchFamily="34" charset="-127"/>
              </a:endParaRPr>
            </a:p>
          </p:txBody>
        </p:sp>
        <p:sp>
          <p:nvSpPr>
            <p:cNvPr id="42" name="직사각형 20">
              <a:extLst>
                <a:ext uri="{FF2B5EF4-FFF2-40B4-BE49-F238E27FC236}">
                  <a16:creationId xmlns:a16="http://schemas.microsoft.com/office/drawing/2014/main" id="{47E5166D-90D4-244C-AAA4-D3A4C2E03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440" y="1537195"/>
              <a:ext cx="12577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600" b="1">
                  <a:ea typeface="굴림" panose="020B0600000101010101" pitchFamily="34" charset="-127"/>
                  <a:cs typeface="굴림" panose="020B0600000101010101" pitchFamily="34" charset="-127"/>
                </a:rPr>
                <a:t>2.2.1. Plt</a:t>
              </a:r>
            </a:p>
          </p:txBody>
        </p:sp>
        <p:sp>
          <p:nvSpPr>
            <p:cNvPr id="43" name="직사각형 41">
              <a:extLst>
                <a:ext uri="{FF2B5EF4-FFF2-40B4-BE49-F238E27FC236}">
                  <a16:creationId xmlns:a16="http://schemas.microsoft.com/office/drawing/2014/main" id="{FC8960DF-A02A-3844-8205-D80DD42EA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382" y="1892656"/>
              <a:ext cx="19046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400" b="1">
                  <a:ea typeface="굴림" panose="020B0600000101010101" pitchFamily="34" charset="-127"/>
                  <a:cs typeface="굴림" panose="020B0600000101010101" pitchFamily="34" charset="-127"/>
                </a:rPr>
                <a:t>2.2.1.1. Scatter_plot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48FAA1-31C0-B447-B276-4BED4A5C09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4047" y="2719263"/>
              <a:ext cx="2587134" cy="701403"/>
              <a:chOff x="6156718" y="2041797"/>
              <a:chExt cx="2587134" cy="701403"/>
            </a:xfrm>
          </p:grpSpPr>
          <p:sp>
            <p:nvSpPr>
              <p:cNvPr id="49" name="한쪽 모서리가 잘린 사각형 35">
                <a:extLst>
                  <a:ext uri="{FF2B5EF4-FFF2-40B4-BE49-F238E27FC236}">
                    <a16:creationId xmlns:a16="http://schemas.microsoft.com/office/drawing/2014/main" id="{D36F3D37-D9D8-254C-B60F-16B2DF18924B}"/>
                  </a:ext>
                </a:extLst>
              </p:cNvPr>
              <p:cNvSpPr/>
              <p:nvPr/>
            </p:nvSpPr>
            <p:spPr>
              <a:xfrm>
                <a:off x="6157026" y="2042094"/>
                <a:ext cx="2587284" cy="701753"/>
              </a:xfrm>
              <a:prstGeom prst="rect">
                <a:avLst/>
              </a:prstGeom>
              <a:solidFill>
                <a:schemeClr val="accent5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ko-KR" sz="1200">
                  <a:solidFill>
                    <a:srgbClr val="8FAAD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굴림" panose="020B0600000101010101" pitchFamily="34" charset="-127"/>
                </a:endParaRPr>
              </a:p>
            </p:txBody>
          </p:sp>
          <p:sp>
            <p:nvSpPr>
              <p:cNvPr id="50" name="한쪽 모서리가 잘린 사각형 49">
                <a:extLst>
                  <a:ext uri="{FF2B5EF4-FFF2-40B4-BE49-F238E27FC236}">
                    <a16:creationId xmlns:a16="http://schemas.microsoft.com/office/drawing/2014/main" id="{7C906143-C0FC-9E4C-99E9-CC16714C8D6D}"/>
                  </a:ext>
                </a:extLst>
              </p:cNvPr>
              <p:cNvSpPr/>
              <p:nvPr/>
            </p:nvSpPr>
            <p:spPr>
              <a:xfrm>
                <a:off x="6209406" y="2337402"/>
                <a:ext cx="2463475" cy="319123"/>
              </a:xfrm>
              <a:prstGeom prst="snip1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diff_ model_i_type_d_t-d</a:t>
                </a:r>
                <a:r>
                  <a:rPr kumimoji="1" lang="en-US" altLang="ko-KR" sz="1200">
                    <a:solidFill>
                      <a:srgbClr val="7030A0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_t</a:t>
                </a:r>
                <a:r>
                  <a:rPr kumimoji="1" lang="en-US" altLang="ko-KR" sz="1200">
                    <a:solidFill>
                      <a:srgbClr val="7030A0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.png</a:t>
                </a:r>
              </a:p>
              <a:p>
                <a:pPr eaLnBrk="1" hangingPunct="1">
                  <a:defRPr/>
                </a:pPr>
                <a:endParaRPr kumimoji="1" lang="en-US" altLang="ko-KR" sz="1200" b="1">
                  <a:ea typeface="굴림" panose="020B0600000101010101" pitchFamily="34" charset="-127"/>
                </a:endParaRPr>
              </a:p>
              <a:p>
                <a:pPr algn="ctr" eaLnBrk="1" hangingPunct="1">
                  <a:defRPr/>
                </a:pPr>
                <a:endParaRPr kumimoji="1" lang="en-US" altLang="ko-KR" sz="1200">
                  <a:solidFill>
                    <a:srgbClr val="7030A0"/>
                  </a:solidFill>
                  <a:ea typeface="굴림" panose="020B0600000101010101" pitchFamily="34" charset="-127"/>
                </a:endParaRPr>
              </a:p>
              <a:p>
                <a:pPr algn="ctr" eaLnBrk="1" hangingPunct="1">
                  <a:defRPr/>
                </a:pPr>
                <a:endParaRPr kumimoji="1" lang="en-US" altLang="ko-KR" sz="1200" b="1">
                  <a:ea typeface="굴림" panose="020B0600000101010101" pitchFamily="34" charset="-127"/>
                </a:endParaRPr>
              </a:p>
            </p:txBody>
          </p:sp>
          <p:sp>
            <p:nvSpPr>
              <p:cNvPr id="51" name="직사각형 74">
                <a:extLst>
                  <a:ext uri="{FF2B5EF4-FFF2-40B4-BE49-F238E27FC236}">
                    <a16:creationId xmlns:a16="http://schemas.microsoft.com/office/drawing/2014/main" id="{98015D9F-A449-D149-B8FF-90B705BF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2781" y="2045056"/>
                <a:ext cx="24496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latinLnBrk="0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400" b="1">
                    <a:ea typeface="굴림" panose="020B0600000101010101" pitchFamily="34" charset="-127"/>
                    <a:cs typeface="굴림" panose="020B0600000101010101" pitchFamily="34" charset="-127"/>
                  </a:rPr>
                  <a:t>2.2.1.1. Difference_plot</a:t>
                </a:r>
              </a:p>
            </p:txBody>
          </p:sp>
        </p:grpSp>
        <p:grpSp>
          <p:nvGrpSpPr>
            <p:cNvPr id="45" name="그룹 81">
              <a:extLst>
                <a:ext uri="{FF2B5EF4-FFF2-40B4-BE49-F238E27FC236}">
                  <a16:creationId xmlns:a16="http://schemas.microsoft.com/office/drawing/2014/main" id="{E22AB93D-FBB4-0B45-A131-F9A5C0F33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4047" y="3553527"/>
              <a:ext cx="2584484" cy="911355"/>
              <a:chOff x="6146447" y="2041798"/>
              <a:chExt cx="2584484" cy="571743"/>
            </a:xfrm>
          </p:grpSpPr>
          <p:sp>
            <p:nvSpPr>
              <p:cNvPr id="46" name="한쪽 모서리가 잘린 사각형 35">
                <a:extLst>
                  <a:ext uri="{FF2B5EF4-FFF2-40B4-BE49-F238E27FC236}">
                    <a16:creationId xmlns:a16="http://schemas.microsoft.com/office/drawing/2014/main" id="{0AEB3A3D-54AC-FC40-8BD6-973BE607A19F}"/>
                  </a:ext>
                </a:extLst>
              </p:cNvPr>
              <p:cNvSpPr/>
              <p:nvPr/>
            </p:nvSpPr>
            <p:spPr>
              <a:xfrm>
                <a:off x="6146755" y="2041524"/>
                <a:ext cx="2584110" cy="571725"/>
              </a:xfrm>
              <a:prstGeom prst="rect">
                <a:avLst/>
              </a:prstGeom>
              <a:solidFill>
                <a:schemeClr val="accent5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kumimoji="1" lang="en-US" altLang="ko-KR" sz="1200">
                  <a:solidFill>
                    <a:srgbClr val="8FAAD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굴림" panose="020B0600000101010101" pitchFamily="34" charset="-127"/>
                </a:endParaRPr>
              </a:p>
            </p:txBody>
          </p:sp>
          <p:sp>
            <p:nvSpPr>
              <p:cNvPr id="47" name="한쪽 모서리가 잘린 사각형 46">
                <a:extLst>
                  <a:ext uri="{FF2B5EF4-FFF2-40B4-BE49-F238E27FC236}">
                    <a16:creationId xmlns:a16="http://schemas.microsoft.com/office/drawing/2014/main" id="{9FA3E274-70BD-0C46-BFA8-2F0793673521}"/>
                  </a:ext>
                </a:extLst>
              </p:cNvPr>
              <p:cNvSpPr/>
              <p:nvPr/>
            </p:nvSpPr>
            <p:spPr>
              <a:xfrm>
                <a:off x="6202310" y="2240731"/>
                <a:ext cx="2453952" cy="318732"/>
              </a:xfrm>
              <a:prstGeom prst="snip1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imp_ model_i_type_d_t-d</a:t>
                </a:r>
                <a:r>
                  <a:rPr kumimoji="1" lang="en-US" altLang="ko-KR" sz="1200">
                    <a:solidFill>
                      <a:srgbClr val="7030A0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_t</a:t>
                </a:r>
                <a:r>
                  <a:rPr kumimoji="1" lang="en-US" altLang="ko-KR" sz="1200">
                    <a:solidFill>
                      <a:srgbClr val="7030A0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7030A0"/>
                    </a:solidFill>
                    <a:ea typeface="굴림" panose="020B0600000101010101" pitchFamily="34" charset="-127"/>
                  </a:rPr>
                  <a:t>.png</a:t>
                </a:r>
              </a:p>
              <a:p>
                <a:pPr algn="ctr" eaLnBrk="1" hangingPunct="1">
                  <a:defRPr/>
                </a:pPr>
                <a:r>
                  <a:rPr kumimoji="1" lang="en-US" altLang="ko-KR" sz="1200">
                    <a:solidFill>
                      <a:srgbClr val="548235"/>
                    </a:solidFill>
                    <a:ea typeface="굴림" panose="020B0600000101010101" pitchFamily="34" charset="-127"/>
                  </a:rPr>
                  <a:t>imp_ model_i_type_d_t-d</a:t>
                </a:r>
                <a:r>
                  <a:rPr kumimoji="1" lang="en-US" altLang="ko-KR" sz="1200">
                    <a:solidFill>
                      <a:srgbClr val="548235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548235"/>
                    </a:solidFill>
                    <a:ea typeface="굴림" panose="020B0600000101010101" pitchFamily="34" charset="-127"/>
                  </a:rPr>
                  <a:t>_t</a:t>
                </a:r>
                <a:r>
                  <a:rPr kumimoji="1" lang="en-US" altLang="ko-KR" sz="1200">
                    <a:solidFill>
                      <a:srgbClr val="548235"/>
                    </a:solidFill>
                    <a:latin typeface="Arial" panose="020B0604020202020204" pitchFamily="34" charset="0"/>
                    <a:ea typeface="굴림" panose="020B0600000101010101" pitchFamily="34" charset="-127"/>
                  </a:rPr>
                  <a:t>’</a:t>
                </a:r>
                <a:r>
                  <a:rPr kumimoji="1" lang="en-US" altLang="ko-KR" sz="1200">
                    <a:solidFill>
                      <a:srgbClr val="548235"/>
                    </a:solidFill>
                    <a:ea typeface="굴림" panose="020B0600000101010101" pitchFamily="34" charset="-127"/>
                  </a:rPr>
                  <a:t>.csv</a:t>
                </a:r>
              </a:p>
            </p:txBody>
          </p:sp>
          <p:sp>
            <p:nvSpPr>
              <p:cNvPr id="48" name="직사각형 84">
                <a:extLst>
                  <a:ext uri="{FF2B5EF4-FFF2-40B4-BE49-F238E27FC236}">
                    <a16:creationId xmlns:a16="http://schemas.microsoft.com/office/drawing/2014/main" id="{FBE6BB39-2CE0-3D4F-9D82-5B228720A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2782" y="2045056"/>
                <a:ext cx="2518148" cy="193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latinLnBrk="0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400" b="1">
                    <a:ea typeface="굴림" panose="020B0600000101010101" pitchFamily="34" charset="-127"/>
                    <a:cs typeface="굴림" panose="020B0600000101010101" pitchFamily="34" charset="-127"/>
                  </a:rPr>
                  <a:t>2.2.1.1. I</a:t>
                </a:r>
                <a:r>
                  <a:rPr kumimoji="1" lang="en-US" altLang="ko-KR" sz="1400" b="1">
                    <a:solidFill>
                      <a:srgbClr val="000000"/>
                    </a:solidFill>
                    <a:ea typeface="굴림" panose="020B0600000101010101" pitchFamily="34" charset="-127"/>
                    <a:cs typeface="굴림" panose="020B0600000101010101" pitchFamily="34" charset="-127"/>
                  </a:rPr>
                  <a:t>mportance_plot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2992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65A431-6565-6547-9778-206FD59D1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실험 </a:t>
            </a:r>
            <a:r>
              <a:rPr lang="en-US" altLang="ko-KR" dirty="0"/>
              <a:t>III, IV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, 6</a:t>
            </a:r>
            <a:r>
              <a:rPr lang="ko-KR" altLang="en-US" dirty="0"/>
              <a:t>개월의 기간을 학습 기간으로 하는 것이 가장 효과적임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400" dirty="0"/>
          </a:p>
          <a:p>
            <a:pPr>
              <a:defRPr/>
            </a:pPr>
            <a:endParaRPr kumimoji="1" lang="en-US" altLang="ko-KR" dirty="0"/>
          </a:p>
          <a:p>
            <a:pPr>
              <a:defRPr/>
            </a:pPr>
            <a:r>
              <a:rPr kumimoji="1" lang="ko-KR" altLang="en-US" dirty="0"/>
              <a:t>나머지 구간도 비슷한 경향을 보임</a:t>
            </a:r>
          </a:p>
          <a:p>
            <a:pPr>
              <a:defRPr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D05D6A-B15F-F445-9868-40DD9BF3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EB4B3-7E2A-F940-A791-C4D11EAE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기간 선택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326212-0054-4548-9BF1-CD13585B0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54467"/>
              </p:ext>
            </p:extLst>
          </p:nvPr>
        </p:nvGraphicFramePr>
        <p:xfrm>
          <a:off x="1790700" y="1676400"/>
          <a:ext cx="4256088" cy="3702050"/>
        </p:xfrm>
        <a:graphic>
          <a:graphicData uri="http://schemas.openxmlformats.org/drawingml/2006/table">
            <a:tbl>
              <a:tblPr/>
              <a:tblGrid>
                <a:gridCol w="3055938">
                  <a:extLst>
                    <a:ext uri="{9D8B030D-6E8A-4147-A177-3AD203B41FA5}">
                      <a16:colId xmlns:a16="http://schemas.microsoft.com/office/drawing/2014/main" val="2207484059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4124763002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온도구간 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(~1100 ℃)</a:t>
                      </a:r>
                      <a:endParaRPr kumimoji="0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R2_score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91573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0.940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74912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0.937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346221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0.936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075528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0.937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0007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0.939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866574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 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0.938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91983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12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0.901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530874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4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0.916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572943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2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0.918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706122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2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0.885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6193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2DC2E18-3A19-8440-858D-8B481D397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2340"/>
              </p:ext>
            </p:extLst>
          </p:nvPr>
        </p:nvGraphicFramePr>
        <p:xfrm>
          <a:off x="6124575" y="1676400"/>
          <a:ext cx="4256088" cy="3702050"/>
        </p:xfrm>
        <a:graphic>
          <a:graphicData uri="http://schemas.openxmlformats.org/drawingml/2006/table">
            <a:tbl>
              <a:tblPr/>
              <a:tblGrid>
                <a:gridCol w="3055938">
                  <a:extLst>
                    <a:ext uri="{9D8B030D-6E8A-4147-A177-3AD203B41FA5}">
                      <a16:colId xmlns:a16="http://schemas.microsoft.com/office/drawing/2014/main" val="2908710759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28346357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온도 구간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(1100 ℃ ~ 1120 ℃)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R2_score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936367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0.950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946269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0.947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615464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0.945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055379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0.949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878668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0.912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32478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0.946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53373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18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12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0.945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241660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4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0.943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0867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2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0.938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721905"/>
                  </a:ext>
                </a:extLst>
              </a:tr>
              <a:tr h="336550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월부터 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2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개월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/19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년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월</a:t>
                      </a:r>
                      <a:endParaRPr kumimoji="0" lang="ko-KR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j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j-ea"/>
                          <a:cs typeface="Calibri" panose="020F0502020204030204" pitchFamily="34" charset="0"/>
                        </a:rPr>
                        <a:t>0.929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2504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7393C6-4EB6-4243-B189-2E8BEFE6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dirty="0"/>
              <a:t>검증 달</a:t>
            </a:r>
            <a:r>
              <a:rPr lang="en-US" altLang="ko-KR" sz="1600" dirty="0"/>
              <a:t>(</a:t>
            </a:r>
            <a:r>
              <a:rPr lang="ko-KR" altLang="en-US" sz="1600" dirty="0"/>
              <a:t>월</a:t>
            </a:r>
            <a:r>
              <a:rPr lang="en-US" altLang="ko-KR" sz="1600" dirty="0"/>
              <a:t>)</a:t>
            </a:r>
            <a:r>
              <a:rPr lang="ko-KR" altLang="en-US" sz="1600" dirty="0"/>
              <a:t>이 학습에 사용된 달과 가까울수록 정확도 향상하는 경향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1000"/>
              </a:spcBef>
              <a:defRPr/>
            </a:pPr>
            <a:r>
              <a:rPr lang="ko-KR" altLang="en-US" sz="1400" dirty="0"/>
              <a:t>절대적으로 검증 성능이 좋은 달</a:t>
            </a:r>
            <a:r>
              <a:rPr lang="en-US" altLang="ko-KR" sz="1400" dirty="0"/>
              <a:t>, </a:t>
            </a:r>
            <a:r>
              <a:rPr lang="ko-KR" altLang="en-US" sz="1400" dirty="0"/>
              <a:t>안좋은 달이 존재함</a:t>
            </a:r>
            <a:r>
              <a:rPr lang="en-US" altLang="ko-KR" sz="1400" dirty="0"/>
              <a:t> (e.g., 1</a:t>
            </a:r>
            <a:r>
              <a:rPr lang="ko-KR" altLang="en-US" sz="1400" dirty="0"/>
              <a:t>월은 전반적으로 좋지 않음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dirty="0"/>
              <a:t>학습 기간이 짧을수록 검증</a:t>
            </a:r>
            <a:r>
              <a:rPr lang="en-US" altLang="ko-KR" sz="1600" dirty="0"/>
              <a:t> </a:t>
            </a:r>
            <a:r>
              <a:rPr lang="ko-KR" altLang="en-US" sz="1600" dirty="0"/>
              <a:t>성능이 낮은 경향을 보이다 일정 기간 이상</a:t>
            </a:r>
            <a:r>
              <a:rPr lang="en-US" altLang="ko-KR" sz="1600" dirty="0"/>
              <a:t>(i.e., 6</a:t>
            </a:r>
            <a:r>
              <a:rPr lang="ko-KR" altLang="en-US" sz="1600" dirty="0"/>
              <a:t>개월</a:t>
            </a:r>
            <a:r>
              <a:rPr lang="en-US" altLang="ko-KR" sz="1600" dirty="0"/>
              <a:t>)</a:t>
            </a:r>
            <a:r>
              <a:rPr lang="ko-KR" altLang="en-US" sz="1600" dirty="0"/>
              <a:t>이면 비슷한 성능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dirty="0">
                <a:cs typeface="Calibri"/>
              </a:rPr>
              <a:t>절대적 성능이 좋은 달의 경우 학습 기간의 영향을 크게 받지 않는 경향을 보이지만 절대적 성능이 낮은 검증 달</a:t>
            </a:r>
            <a:r>
              <a:rPr lang="en-US" altLang="ko-KR" sz="1600" dirty="0">
                <a:cs typeface="Calibri"/>
              </a:rPr>
              <a:t>(e.g., 1</a:t>
            </a:r>
            <a:r>
              <a:rPr lang="ko-KR" altLang="en-US" sz="1600" dirty="0">
                <a:cs typeface="Calibri"/>
              </a:rPr>
              <a:t>월</a:t>
            </a:r>
            <a:r>
              <a:rPr lang="en-US" altLang="ko-KR" sz="1600" dirty="0">
                <a:cs typeface="Calibri"/>
              </a:rPr>
              <a:t>)</a:t>
            </a:r>
            <a:r>
              <a:rPr lang="ko-KR" altLang="en-US" sz="1600" dirty="0">
                <a:cs typeface="Calibri"/>
              </a:rPr>
              <a:t>은 학습 기간이 길수록 성능이</a:t>
            </a:r>
            <a:r>
              <a:rPr lang="en-US" altLang="ko-KR" sz="1600" dirty="0">
                <a:cs typeface="Calibri"/>
              </a:rPr>
              <a:t> </a:t>
            </a:r>
            <a:r>
              <a:rPr lang="ko-KR" altLang="en-US" sz="1600" dirty="0">
                <a:cs typeface="Calibri"/>
              </a:rPr>
              <a:t>향상</a:t>
            </a:r>
            <a:endParaRPr lang="en-US" altLang="ko-KR" sz="16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dirty="0"/>
              <a:t>높은 온도 구간의 경우 학습 기간 및 검증 월에 대해 크게 영향을 받지 않지만 낮은 온도 구간</a:t>
            </a:r>
            <a:r>
              <a:rPr lang="en-US" altLang="ko-KR" sz="1600" dirty="0"/>
              <a:t>(</a:t>
            </a:r>
            <a:r>
              <a:rPr lang="en-US" altLang="ko-KR" sz="1600" dirty="0">
                <a:latin typeface="+mj-ea"/>
              </a:rPr>
              <a:t>~</a:t>
            </a:r>
            <a:r>
              <a:rPr lang="en-US" altLang="ko-KR" sz="1600" dirty="0"/>
              <a:t>1100 ℃)</a:t>
            </a:r>
            <a:r>
              <a:rPr lang="ko-KR" altLang="en-US" sz="1600" dirty="0"/>
              <a:t>은 그렇지 않음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dirty="0">
                <a:cs typeface="Calibri"/>
              </a:rPr>
              <a:t>최적의 학습 기간</a:t>
            </a:r>
            <a:r>
              <a:rPr lang="en-US" altLang="ko-KR" sz="1600" dirty="0">
                <a:cs typeface="Calibri"/>
              </a:rPr>
              <a:t>/</a:t>
            </a:r>
            <a:r>
              <a:rPr lang="ko-KR" altLang="en-US" sz="1600" dirty="0">
                <a:cs typeface="Calibri"/>
              </a:rPr>
              <a:t>검증 기간은 </a:t>
            </a:r>
            <a:r>
              <a:rPr lang="en-US" altLang="ko-KR" sz="1600" dirty="0">
                <a:cs typeface="Calibri"/>
              </a:rPr>
              <a:t>6</a:t>
            </a:r>
            <a:r>
              <a:rPr lang="ko-KR" altLang="en-US" sz="1600" dirty="0">
                <a:cs typeface="Calibri"/>
              </a:rPr>
              <a:t>개월</a:t>
            </a:r>
            <a:r>
              <a:rPr lang="en-US" altLang="ko-KR" sz="1600" dirty="0">
                <a:cs typeface="Calibri"/>
              </a:rPr>
              <a:t>/3</a:t>
            </a:r>
            <a:r>
              <a:rPr lang="ko-KR" altLang="en-US" sz="1600" dirty="0">
                <a:cs typeface="Calibri"/>
              </a:rPr>
              <a:t>개월이라 판단</a:t>
            </a:r>
            <a:endParaRPr lang="en-US" altLang="ko-KR" sz="1600" dirty="0">
              <a:solidFill>
                <a:srgbClr val="FF0000"/>
              </a:solidFill>
              <a:cs typeface="Calibri"/>
            </a:endParaRPr>
          </a:p>
          <a:p>
            <a:pPr marL="742941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cs typeface="Calibri"/>
              </a:rPr>
              <a:t>온도 구간 </a:t>
            </a:r>
            <a:r>
              <a:rPr lang="en-US" altLang="ko-KR" sz="1400" dirty="0">
                <a:latin typeface="+mj-ea"/>
                <a:cs typeface="Calibri"/>
              </a:rPr>
              <a:t>~</a:t>
            </a:r>
            <a:r>
              <a:rPr lang="en-US" altLang="ko-KR" sz="1400" dirty="0">
                <a:cs typeface="Calibri"/>
              </a:rPr>
              <a:t>1100 ℃</a:t>
            </a:r>
            <a:r>
              <a:rPr lang="ko-KR" altLang="en-US" sz="1400" dirty="0">
                <a:cs typeface="Calibri"/>
              </a:rPr>
              <a:t> 학습 기간 증가 가능</a:t>
            </a:r>
            <a:endParaRPr lang="en-US" altLang="ko-KR" sz="18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endParaRPr kumimoji="1"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A2925E-1B70-E446-95C0-B575E134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B7AB40-DB42-414F-ABAD-7F98996D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결과 분석</a:t>
            </a:r>
            <a:endParaRPr kumimoji="1" lang="ko-KR" altLang="en-US" dirty="0"/>
          </a:p>
        </p:txBody>
      </p:sp>
      <p:grpSp>
        <p:nvGrpSpPr>
          <p:cNvPr id="12" name="그룹 4">
            <a:extLst>
              <a:ext uri="{FF2B5EF4-FFF2-40B4-BE49-F238E27FC236}">
                <a16:creationId xmlns:a16="http://schemas.microsoft.com/office/drawing/2014/main" id="{6B878356-3653-FB41-A5FD-0362E96487E4}"/>
              </a:ext>
            </a:extLst>
          </p:cNvPr>
          <p:cNvGrpSpPr>
            <a:grpSpLocks/>
          </p:cNvGrpSpPr>
          <p:nvPr/>
        </p:nvGrpSpPr>
        <p:grpSpPr bwMode="auto">
          <a:xfrm>
            <a:off x="3918483" y="5150659"/>
            <a:ext cx="4321175" cy="669925"/>
            <a:chOff x="2013857" y="5332452"/>
            <a:chExt cx="5377542" cy="834305"/>
          </a:xfrm>
        </p:grpSpPr>
        <p:cxnSp>
          <p:nvCxnSpPr>
            <p:cNvPr id="13" name="직선 연결선 5">
              <a:extLst>
                <a:ext uri="{FF2B5EF4-FFF2-40B4-BE49-F238E27FC236}">
                  <a16:creationId xmlns:a16="http://schemas.microsoft.com/office/drawing/2014/main" id="{415B6585-AB2D-DE48-8636-CC5D20535E2D}"/>
                </a:ext>
              </a:extLst>
            </p:cNvPr>
            <p:cNvCxnSpPr/>
            <p:nvPr/>
          </p:nvCxnSpPr>
          <p:spPr>
            <a:xfrm>
              <a:off x="2013857" y="5889973"/>
              <a:ext cx="53656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7">
              <a:extLst>
                <a:ext uri="{FF2B5EF4-FFF2-40B4-BE49-F238E27FC236}">
                  <a16:creationId xmlns:a16="http://schemas.microsoft.com/office/drawing/2014/main" id="{40C8BF6E-8333-F948-BE0C-48AD78915932}"/>
                </a:ext>
              </a:extLst>
            </p:cNvPr>
            <p:cNvCxnSpPr/>
            <p:nvPr/>
          </p:nvCxnSpPr>
          <p:spPr>
            <a:xfrm>
              <a:off x="5725980" y="5611213"/>
              <a:ext cx="0" cy="5555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8">
              <a:extLst>
                <a:ext uri="{FF2B5EF4-FFF2-40B4-BE49-F238E27FC236}">
                  <a16:creationId xmlns:a16="http://schemas.microsoft.com/office/drawing/2014/main" id="{B7A97649-314E-C04F-ACE4-E55641950905}"/>
                </a:ext>
              </a:extLst>
            </p:cNvPr>
            <p:cNvCxnSpPr/>
            <p:nvPr/>
          </p:nvCxnSpPr>
          <p:spPr>
            <a:xfrm>
              <a:off x="2013857" y="5747627"/>
              <a:ext cx="3712123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0">
              <a:extLst>
                <a:ext uri="{FF2B5EF4-FFF2-40B4-BE49-F238E27FC236}">
                  <a16:creationId xmlns:a16="http://schemas.microsoft.com/office/drawing/2014/main" id="{D873DFD5-4A29-EF4A-84CF-47CCA15A4A06}"/>
                </a:ext>
              </a:extLst>
            </p:cNvPr>
            <p:cNvCxnSpPr/>
            <p:nvPr/>
          </p:nvCxnSpPr>
          <p:spPr>
            <a:xfrm flipH="1">
              <a:off x="5704250" y="5747627"/>
              <a:ext cx="1687149" cy="0"/>
            </a:xfrm>
            <a:prstGeom prst="line">
              <a:avLst/>
            </a:prstGeom>
            <a:ln w="25400">
              <a:solidFill>
                <a:srgbClr val="1A09F7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EF8892DD-A6CE-FE45-BF88-499D826A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248" y="5332452"/>
              <a:ext cx="840243" cy="38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400" b="1">
                  <a:ea typeface="+mj-ea"/>
                  <a:cs typeface="Calibri" panose="020F0502020204030204" pitchFamily="34" charset="0"/>
                </a:rPr>
                <a:t> </a:t>
              </a:r>
              <a:r>
                <a:rPr lang="en-US" altLang="ko-KR" sz="1400" b="1">
                  <a:ea typeface="+mj-ea"/>
                  <a:cs typeface="Calibri" panose="020F0502020204030204" pitchFamily="34" charset="0"/>
                </a:rPr>
                <a:t>6</a:t>
              </a:r>
              <a:r>
                <a:rPr lang="ko-KR" altLang="en-US" sz="1400" b="1">
                  <a:ea typeface="+mj-ea"/>
                  <a:cs typeface="Calibri" panose="020F0502020204030204" pitchFamily="34" charset="0"/>
                </a:rPr>
                <a:t>개월</a:t>
              </a:r>
            </a:p>
          </p:txBody>
        </p:sp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35F7D90F-B3E3-D14B-9460-4F317DDA3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632" y="5332452"/>
              <a:ext cx="840243" cy="38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latinLnBrk="0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400" b="1" dirty="0">
                  <a:ea typeface="+mj-ea"/>
                  <a:cs typeface="Calibri" panose="020F0502020204030204" pitchFamily="34" charset="0"/>
                </a:rPr>
                <a:t> </a:t>
              </a:r>
              <a:r>
                <a:rPr lang="en-US" altLang="ko-KR" sz="1400" b="1" dirty="0">
                  <a:ea typeface="+mj-ea"/>
                  <a:cs typeface="Calibri" panose="020F0502020204030204" pitchFamily="34" charset="0"/>
                </a:rPr>
                <a:t>3</a:t>
              </a:r>
              <a:r>
                <a:rPr lang="ko-KR" altLang="en-US" sz="1400" b="1" dirty="0">
                  <a:ea typeface="+mj-ea"/>
                  <a:cs typeface="Calibri" panose="020F0502020204030204" pitchFamily="34" charset="0"/>
                </a:rPr>
                <a:t>개월</a:t>
              </a:r>
            </a:p>
          </p:txBody>
        </p:sp>
      </p:grpSp>
      <p:sp>
        <p:nvSpPr>
          <p:cNvPr id="19" name="직사각형 11">
            <a:extLst>
              <a:ext uri="{FF2B5EF4-FFF2-40B4-BE49-F238E27FC236}">
                <a16:creationId xmlns:a16="http://schemas.microsoft.com/office/drawing/2014/main" id="{DFF276AA-9B61-9749-872C-5FEC22ABF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855" y="5620559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ea typeface="+mj-ea"/>
                <a:cs typeface="Calibri" panose="020F0502020204030204" pitchFamily="34" charset="0"/>
              </a:rPr>
              <a:t>학습</a:t>
            </a:r>
          </a:p>
        </p:txBody>
      </p:sp>
      <p:sp>
        <p:nvSpPr>
          <p:cNvPr id="20" name="직사각형 12">
            <a:extLst>
              <a:ext uri="{FF2B5EF4-FFF2-40B4-BE49-F238E27FC236}">
                <a16:creationId xmlns:a16="http://schemas.microsoft.com/office/drawing/2014/main" id="{427B39E5-6C60-7743-B20C-6A3DE754E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405" y="5652309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ea typeface="+mj-ea"/>
                <a:cs typeface="Calibri" panose="020F0502020204030204" pitchFamily="34" charset="0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2371732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77B158-1A10-0048-ABBF-D5C6959D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50D71C-9803-594F-8E32-0ACDE7D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코드로 데이터 분석을 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254AE2-EA4D-7A40-99A2-58C4780362ED}"/>
              </a:ext>
            </a:extLst>
          </p:cNvPr>
          <p:cNvGrpSpPr/>
          <p:nvPr/>
        </p:nvGrpSpPr>
        <p:grpSpPr>
          <a:xfrm>
            <a:off x="3918857" y="1470192"/>
            <a:ext cx="4354286" cy="5022688"/>
            <a:chOff x="7652755" y="1311054"/>
            <a:chExt cx="4354286" cy="50226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EF8072-6841-F648-9098-E00A23636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5637" y="1311054"/>
              <a:ext cx="2308522" cy="29391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D45A88-16D9-D248-A064-9E03458B143C}"/>
                </a:ext>
              </a:extLst>
            </p:cNvPr>
            <p:cNvSpPr txBox="1"/>
            <p:nvPr/>
          </p:nvSpPr>
          <p:spPr>
            <a:xfrm>
              <a:off x="7652755" y="4394750"/>
              <a:ext cx="43542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김경빈 </a:t>
              </a:r>
              <a:r>
                <a:rPr kumimoji="1"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  <a:p>
              <a:pPr algn="ctr"/>
              <a:r>
                <a: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산업공학과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실습 수업</a:t>
              </a:r>
              <a:endPara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kimkyle@unist.ac.kr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311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ko-KR" altLang="en-US" sz="4000" dirty="0"/>
              <a:t>실습 </a:t>
            </a:r>
            <a:r>
              <a:rPr kumimoji="1" lang="en-US" altLang="ko-KR" sz="4000" dirty="0"/>
              <a:t>2:</a:t>
            </a:r>
            <a:r>
              <a:rPr kumimoji="1" lang="ko-KR" altLang="en-US" sz="4000" dirty="0"/>
              <a:t> </a:t>
            </a:r>
            <a:r>
              <a:rPr lang="ko-KR" altLang="en-US" sz="4000" dirty="0">
                <a:latin typeface="+mj-ea"/>
              </a:rPr>
              <a:t>윤활기유 품질 예측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818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5C905F-ED07-C341-BD5A-318C68C8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4D027E-8E15-3E48-A6F3-E045E707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윤활기유 제조 공정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00B564D-D240-F346-86D2-403C2C1D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9" y="1040286"/>
            <a:ext cx="11480801" cy="2287648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윤활기유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원유로부터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여러가지 화학반응을 거쳐 생산되는 제품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571491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여기에 첨가제를 더하면 널리 사용되는 윤활유가 되는 기름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윤활기유는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제품의 품질을 결정하는 다양한 성분 지표들이 있음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571491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성분 마다 기준이 서로 상이하며 양품에 대한 기준이 매우 엄격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양질의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윤활기유를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생산하기 위해 공정에 유입되는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피드의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사양에 따라 각각의 타워를 공정메뉴얼에 따라 조정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571491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  <a:latin typeface="+mn-ea"/>
                <a:ea typeface="+mn-ea"/>
              </a:rPr>
              <a:t>피드에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따른 공정 운영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C74DDF-1E7A-C146-A5AE-3AE607C27EB9}"/>
              </a:ext>
            </a:extLst>
          </p:cNvPr>
          <p:cNvGrpSpPr/>
          <p:nvPr/>
        </p:nvGrpSpPr>
        <p:grpSpPr>
          <a:xfrm>
            <a:off x="939798" y="3429000"/>
            <a:ext cx="10492643" cy="3063880"/>
            <a:chOff x="711199" y="3429000"/>
            <a:chExt cx="10492643" cy="30638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64C174-7170-104C-B264-1073FEB94772}"/>
                </a:ext>
              </a:extLst>
            </p:cNvPr>
            <p:cNvSpPr/>
            <p:nvPr/>
          </p:nvSpPr>
          <p:spPr>
            <a:xfrm>
              <a:off x="711199" y="3429000"/>
              <a:ext cx="10492643" cy="30638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4716133-792A-6D4D-8D25-7EEB5E7A3A6F}"/>
                </a:ext>
              </a:extLst>
            </p:cNvPr>
            <p:cNvGrpSpPr/>
            <p:nvPr/>
          </p:nvGrpSpPr>
          <p:grpSpPr>
            <a:xfrm>
              <a:off x="1819489" y="4598454"/>
              <a:ext cx="698418" cy="817560"/>
              <a:chOff x="2730296" y="4390306"/>
              <a:chExt cx="698418" cy="817560"/>
            </a:xfrm>
          </p:grpSpPr>
          <p:grpSp>
            <p:nvGrpSpPr>
              <p:cNvPr id="22" name="Group 40">
                <a:extLst>
                  <a:ext uri="{FF2B5EF4-FFF2-40B4-BE49-F238E27FC236}">
                    <a16:creationId xmlns:a16="http://schemas.microsoft.com/office/drawing/2014/main" id="{565AD01D-DCBD-AF45-B13C-84608FAC72CA}"/>
                  </a:ext>
                </a:extLst>
              </p:cNvPr>
              <p:cNvGrpSpPr/>
              <p:nvPr/>
            </p:nvGrpSpPr>
            <p:grpSpPr>
              <a:xfrm>
                <a:off x="2730296" y="4650275"/>
                <a:ext cx="328418" cy="296301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56" name="Rounded Rectangle 25">
                  <a:extLst>
                    <a:ext uri="{FF2B5EF4-FFF2-40B4-BE49-F238E27FC236}">
                      <a16:creationId xmlns:a16="http://schemas.microsoft.com/office/drawing/2014/main" id="{51183D78-7515-8B47-8484-29A16BCF5AF4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Snip Same Side Corner Rectangle 29">
                  <a:extLst>
                    <a:ext uri="{FF2B5EF4-FFF2-40B4-BE49-F238E27FC236}">
                      <a16:creationId xmlns:a16="http://schemas.microsoft.com/office/drawing/2014/main" id="{DE853E44-731E-3B44-A167-1002FDB34E5C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8" name="Straight Connector 35">
                  <a:extLst>
                    <a:ext uri="{FF2B5EF4-FFF2-40B4-BE49-F238E27FC236}">
                      <a16:creationId xmlns:a16="http://schemas.microsoft.com/office/drawing/2014/main" id="{80AA9FB8-12FB-7E44-99B3-509D0FE92008}"/>
                    </a:ext>
                  </a:extLst>
                </p:cNvPr>
                <p:cNvCxnSpPr>
                  <a:cxnSpLocks/>
                  <a:stCxn id="57" idx="7"/>
                  <a:endCxn id="57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3" name="Group 77">
                <a:extLst>
                  <a:ext uri="{FF2B5EF4-FFF2-40B4-BE49-F238E27FC236}">
                    <a16:creationId xmlns:a16="http://schemas.microsoft.com/office/drawing/2014/main" id="{CEA4863C-E305-6E4E-89CD-A216B9AC54F3}"/>
                  </a:ext>
                </a:extLst>
              </p:cNvPr>
              <p:cNvGrpSpPr/>
              <p:nvPr/>
            </p:nvGrpSpPr>
            <p:grpSpPr>
              <a:xfrm>
                <a:off x="3094661" y="4390306"/>
                <a:ext cx="328418" cy="296301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53" name="Rounded Rectangle 79">
                  <a:extLst>
                    <a:ext uri="{FF2B5EF4-FFF2-40B4-BE49-F238E27FC236}">
                      <a16:creationId xmlns:a16="http://schemas.microsoft.com/office/drawing/2014/main" id="{ACC0AB42-1331-3845-9BD0-43270DFA60E6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Snip Same Side Corner Rectangle 29">
                  <a:extLst>
                    <a:ext uri="{FF2B5EF4-FFF2-40B4-BE49-F238E27FC236}">
                      <a16:creationId xmlns:a16="http://schemas.microsoft.com/office/drawing/2014/main" id="{C91DF1FB-D9F2-9248-8967-208F8F2DBD0D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5" name="Straight Connector 93">
                  <a:extLst>
                    <a:ext uri="{FF2B5EF4-FFF2-40B4-BE49-F238E27FC236}">
                      <a16:creationId xmlns:a16="http://schemas.microsoft.com/office/drawing/2014/main" id="{6C7E5246-716C-6C4F-8C64-7D8DCA7215D4}"/>
                    </a:ext>
                  </a:extLst>
                </p:cNvPr>
                <p:cNvCxnSpPr>
                  <a:cxnSpLocks/>
                  <a:stCxn id="54" idx="7"/>
                  <a:endCxn id="54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4" name="Group 94">
                <a:extLst>
                  <a:ext uri="{FF2B5EF4-FFF2-40B4-BE49-F238E27FC236}">
                    <a16:creationId xmlns:a16="http://schemas.microsoft.com/office/drawing/2014/main" id="{C698A499-45CD-F84E-97BC-5840D8082706}"/>
                  </a:ext>
                </a:extLst>
              </p:cNvPr>
              <p:cNvGrpSpPr/>
              <p:nvPr/>
            </p:nvGrpSpPr>
            <p:grpSpPr>
              <a:xfrm>
                <a:off x="3100296" y="4911565"/>
                <a:ext cx="328418" cy="296301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50" name="Rounded Rectangle 95">
                  <a:extLst>
                    <a:ext uri="{FF2B5EF4-FFF2-40B4-BE49-F238E27FC236}">
                      <a16:creationId xmlns:a16="http://schemas.microsoft.com/office/drawing/2014/main" id="{3408B28C-8BEF-E042-B5CD-86CEFF173BA0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Snip Same Side Corner Rectangle 29">
                  <a:extLst>
                    <a:ext uri="{FF2B5EF4-FFF2-40B4-BE49-F238E27FC236}">
                      <a16:creationId xmlns:a16="http://schemas.microsoft.com/office/drawing/2014/main" id="{CE59566F-4C9C-A14C-B55D-945C0F44F426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2" name="Straight Connector 97">
                  <a:extLst>
                    <a:ext uri="{FF2B5EF4-FFF2-40B4-BE49-F238E27FC236}">
                      <a16:creationId xmlns:a16="http://schemas.microsoft.com/office/drawing/2014/main" id="{23BCCEBA-0C0A-C24F-8C97-AB3ED8047D6F}"/>
                    </a:ext>
                  </a:extLst>
                </p:cNvPr>
                <p:cNvCxnSpPr>
                  <a:cxnSpLocks/>
                  <a:stCxn id="51" idx="7"/>
                  <a:endCxn id="51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B57165-F1E5-EC4B-BEEE-AEFAED59DD8F}"/>
                </a:ext>
              </a:extLst>
            </p:cNvPr>
            <p:cNvGrpSpPr/>
            <p:nvPr/>
          </p:nvGrpSpPr>
          <p:grpSpPr>
            <a:xfrm>
              <a:off x="9154963" y="4371917"/>
              <a:ext cx="1141590" cy="1052358"/>
              <a:chOff x="9022777" y="4422750"/>
              <a:chExt cx="698417" cy="817560"/>
            </a:xfrm>
          </p:grpSpPr>
          <p:grpSp>
            <p:nvGrpSpPr>
              <p:cNvPr id="29" name="Group 491">
                <a:extLst>
                  <a:ext uri="{FF2B5EF4-FFF2-40B4-BE49-F238E27FC236}">
                    <a16:creationId xmlns:a16="http://schemas.microsoft.com/office/drawing/2014/main" id="{0B3534C0-5A8D-1342-8AF8-E3380A1D54CA}"/>
                  </a:ext>
                </a:extLst>
              </p:cNvPr>
              <p:cNvGrpSpPr/>
              <p:nvPr/>
            </p:nvGrpSpPr>
            <p:grpSpPr>
              <a:xfrm>
                <a:off x="9022777" y="4682719"/>
                <a:ext cx="328418" cy="296301"/>
                <a:chOff x="779698" y="1884066"/>
                <a:chExt cx="390878" cy="352653"/>
              </a:xfrm>
              <a:solidFill>
                <a:srgbClr val="DDDBDC"/>
              </a:solidFill>
            </p:grpSpPr>
            <p:sp>
              <p:nvSpPr>
                <p:cNvPr id="47" name="Rounded Rectangle 492">
                  <a:extLst>
                    <a:ext uri="{FF2B5EF4-FFF2-40B4-BE49-F238E27FC236}">
                      <a16:creationId xmlns:a16="http://schemas.microsoft.com/office/drawing/2014/main" id="{AFD4A17C-823A-6F45-93A1-E8879BBABF1B}"/>
                    </a:ext>
                  </a:extLst>
                </p:cNvPr>
                <p:cNvSpPr/>
                <p:nvPr/>
              </p:nvSpPr>
              <p:spPr>
                <a:xfrm>
                  <a:off x="779698" y="2191000"/>
                  <a:ext cx="390878" cy="45719"/>
                </a:xfrm>
                <a:prstGeom prst="roundRect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Snip Same Side Corner Rectangle 29">
                  <a:extLst>
                    <a:ext uri="{FF2B5EF4-FFF2-40B4-BE49-F238E27FC236}">
                      <a16:creationId xmlns:a16="http://schemas.microsoft.com/office/drawing/2014/main" id="{B2F3AFA5-BB29-9E48-AC67-59190E2C93B9}"/>
                    </a:ext>
                  </a:extLst>
                </p:cNvPr>
                <p:cNvSpPr/>
                <p:nvPr/>
              </p:nvSpPr>
              <p:spPr>
                <a:xfrm>
                  <a:off x="808689" y="1884066"/>
                  <a:ext cx="334311" cy="306934"/>
                </a:xfrm>
                <a:custGeom>
                  <a:avLst/>
                  <a:gdLst>
                    <a:gd name="connsiteX0" fmla="*/ 108258 w 334311"/>
                    <a:gd name="connsiteY0" fmla="*/ 0 h 216516"/>
                    <a:gd name="connsiteX1" fmla="*/ 226053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08258 w 334311"/>
                    <a:gd name="connsiteY8" fmla="*/ 0 h 216516"/>
                    <a:gd name="connsiteX0" fmla="*/ 108258 w 334311"/>
                    <a:gd name="connsiteY0" fmla="*/ 3175 h 219691"/>
                    <a:gd name="connsiteX1" fmla="*/ 191128 w 334311"/>
                    <a:gd name="connsiteY1" fmla="*/ 0 h 219691"/>
                    <a:gd name="connsiteX2" fmla="*/ 334311 w 334311"/>
                    <a:gd name="connsiteY2" fmla="*/ 111433 h 219691"/>
                    <a:gd name="connsiteX3" fmla="*/ 334311 w 334311"/>
                    <a:gd name="connsiteY3" fmla="*/ 219691 h 219691"/>
                    <a:gd name="connsiteX4" fmla="*/ 334311 w 334311"/>
                    <a:gd name="connsiteY4" fmla="*/ 219691 h 219691"/>
                    <a:gd name="connsiteX5" fmla="*/ 0 w 334311"/>
                    <a:gd name="connsiteY5" fmla="*/ 219691 h 219691"/>
                    <a:gd name="connsiteX6" fmla="*/ 0 w 334311"/>
                    <a:gd name="connsiteY6" fmla="*/ 219691 h 219691"/>
                    <a:gd name="connsiteX7" fmla="*/ 0 w 334311"/>
                    <a:gd name="connsiteY7" fmla="*/ 111433 h 219691"/>
                    <a:gd name="connsiteX8" fmla="*/ 108258 w 334311"/>
                    <a:gd name="connsiteY8" fmla="*/ 3175 h 219691"/>
                    <a:gd name="connsiteX0" fmla="*/ 146358 w 334311"/>
                    <a:gd name="connsiteY0" fmla="*/ 0 h 222866"/>
                    <a:gd name="connsiteX1" fmla="*/ 191128 w 334311"/>
                    <a:gd name="connsiteY1" fmla="*/ 3175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46358 w 334311"/>
                    <a:gd name="connsiteY0" fmla="*/ 0 h 222866"/>
                    <a:gd name="connsiteX1" fmla="*/ 172078 w 334311"/>
                    <a:gd name="connsiteY1" fmla="*/ 6350 h 222866"/>
                    <a:gd name="connsiteX2" fmla="*/ 334311 w 334311"/>
                    <a:gd name="connsiteY2" fmla="*/ 114608 h 222866"/>
                    <a:gd name="connsiteX3" fmla="*/ 334311 w 334311"/>
                    <a:gd name="connsiteY3" fmla="*/ 222866 h 222866"/>
                    <a:gd name="connsiteX4" fmla="*/ 334311 w 334311"/>
                    <a:gd name="connsiteY4" fmla="*/ 222866 h 222866"/>
                    <a:gd name="connsiteX5" fmla="*/ 0 w 334311"/>
                    <a:gd name="connsiteY5" fmla="*/ 222866 h 222866"/>
                    <a:gd name="connsiteX6" fmla="*/ 0 w 334311"/>
                    <a:gd name="connsiteY6" fmla="*/ 222866 h 222866"/>
                    <a:gd name="connsiteX7" fmla="*/ 0 w 334311"/>
                    <a:gd name="connsiteY7" fmla="*/ 114608 h 222866"/>
                    <a:gd name="connsiteX8" fmla="*/ 146358 w 334311"/>
                    <a:gd name="connsiteY8" fmla="*/ 0 h 222866"/>
                    <a:gd name="connsiteX0" fmla="*/ 168583 w 334311"/>
                    <a:gd name="connsiteY0" fmla="*/ 0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0 h 216516"/>
                    <a:gd name="connsiteX0" fmla="*/ 168583 w 334311"/>
                    <a:gd name="connsiteY0" fmla="*/ 28207 h 216516"/>
                    <a:gd name="connsiteX1" fmla="*/ 172078 w 334311"/>
                    <a:gd name="connsiteY1" fmla="*/ 0 h 216516"/>
                    <a:gd name="connsiteX2" fmla="*/ 334311 w 334311"/>
                    <a:gd name="connsiteY2" fmla="*/ 108258 h 216516"/>
                    <a:gd name="connsiteX3" fmla="*/ 334311 w 334311"/>
                    <a:gd name="connsiteY3" fmla="*/ 216516 h 216516"/>
                    <a:gd name="connsiteX4" fmla="*/ 334311 w 334311"/>
                    <a:gd name="connsiteY4" fmla="*/ 216516 h 216516"/>
                    <a:gd name="connsiteX5" fmla="*/ 0 w 334311"/>
                    <a:gd name="connsiteY5" fmla="*/ 216516 h 216516"/>
                    <a:gd name="connsiteX6" fmla="*/ 0 w 334311"/>
                    <a:gd name="connsiteY6" fmla="*/ 216516 h 216516"/>
                    <a:gd name="connsiteX7" fmla="*/ 0 w 334311"/>
                    <a:gd name="connsiteY7" fmla="*/ 108258 h 216516"/>
                    <a:gd name="connsiteX8" fmla="*/ 168583 w 334311"/>
                    <a:gd name="connsiteY8" fmla="*/ 28207 h 216516"/>
                    <a:gd name="connsiteX0" fmla="*/ 168583 w 334311"/>
                    <a:gd name="connsiteY0" fmla="*/ 0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8583 w 334311"/>
                    <a:gd name="connsiteY8" fmla="*/ 0 h 188309"/>
                    <a:gd name="connsiteX0" fmla="*/ 160834 w 334311"/>
                    <a:gd name="connsiteY0" fmla="*/ 49451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0834 w 334311"/>
                    <a:gd name="connsiteY8" fmla="*/ 49451 h 188309"/>
                    <a:gd name="connsiteX0" fmla="*/ 165572 w 334311"/>
                    <a:gd name="connsiteY0" fmla="*/ 28287 h 188309"/>
                    <a:gd name="connsiteX1" fmla="*/ 168653 w 334311"/>
                    <a:gd name="connsiteY1" fmla="*/ 0 h 188309"/>
                    <a:gd name="connsiteX2" fmla="*/ 334311 w 334311"/>
                    <a:gd name="connsiteY2" fmla="*/ 80051 h 188309"/>
                    <a:gd name="connsiteX3" fmla="*/ 334311 w 334311"/>
                    <a:gd name="connsiteY3" fmla="*/ 188309 h 188309"/>
                    <a:gd name="connsiteX4" fmla="*/ 334311 w 334311"/>
                    <a:gd name="connsiteY4" fmla="*/ 188309 h 188309"/>
                    <a:gd name="connsiteX5" fmla="*/ 0 w 334311"/>
                    <a:gd name="connsiteY5" fmla="*/ 188309 h 188309"/>
                    <a:gd name="connsiteX6" fmla="*/ 0 w 334311"/>
                    <a:gd name="connsiteY6" fmla="*/ 188309 h 188309"/>
                    <a:gd name="connsiteX7" fmla="*/ 0 w 334311"/>
                    <a:gd name="connsiteY7" fmla="*/ 80051 h 188309"/>
                    <a:gd name="connsiteX8" fmla="*/ 165572 w 334311"/>
                    <a:gd name="connsiteY8" fmla="*/ 28287 h 188309"/>
                    <a:gd name="connsiteX0" fmla="*/ 165572 w 334311"/>
                    <a:gd name="connsiteY0" fmla="*/ 1076 h 161098"/>
                    <a:gd name="connsiteX1" fmla="*/ 168653 w 334311"/>
                    <a:gd name="connsiteY1" fmla="*/ 0 h 161098"/>
                    <a:gd name="connsiteX2" fmla="*/ 334311 w 334311"/>
                    <a:gd name="connsiteY2" fmla="*/ 52840 h 161098"/>
                    <a:gd name="connsiteX3" fmla="*/ 334311 w 334311"/>
                    <a:gd name="connsiteY3" fmla="*/ 161098 h 161098"/>
                    <a:gd name="connsiteX4" fmla="*/ 334311 w 334311"/>
                    <a:gd name="connsiteY4" fmla="*/ 161098 h 161098"/>
                    <a:gd name="connsiteX5" fmla="*/ 0 w 334311"/>
                    <a:gd name="connsiteY5" fmla="*/ 161098 h 161098"/>
                    <a:gd name="connsiteX6" fmla="*/ 0 w 334311"/>
                    <a:gd name="connsiteY6" fmla="*/ 161098 h 161098"/>
                    <a:gd name="connsiteX7" fmla="*/ 0 w 334311"/>
                    <a:gd name="connsiteY7" fmla="*/ 52840 h 161098"/>
                    <a:gd name="connsiteX8" fmla="*/ 165572 w 334311"/>
                    <a:gd name="connsiteY8" fmla="*/ 1076 h 16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4311" h="161098">
                      <a:moveTo>
                        <a:pt x="165572" y="1076"/>
                      </a:moveTo>
                      <a:lnTo>
                        <a:pt x="168653" y="0"/>
                      </a:lnTo>
                      <a:lnTo>
                        <a:pt x="334311" y="52840"/>
                      </a:lnTo>
                      <a:lnTo>
                        <a:pt x="334311" y="161098"/>
                      </a:lnTo>
                      <a:lnTo>
                        <a:pt x="334311" y="161098"/>
                      </a:lnTo>
                      <a:lnTo>
                        <a:pt x="0" y="161098"/>
                      </a:lnTo>
                      <a:lnTo>
                        <a:pt x="0" y="161098"/>
                      </a:lnTo>
                      <a:lnTo>
                        <a:pt x="0" y="52840"/>
                      </a:lnTo>
                      <a:lnTo>
                        <a:pt x="165572" y="1076"/>
                      </a:lnTo>
                      <a:close/>
                    </a:path>
                  </a:pathLst>
                </a:cu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x-none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49" name="Straight Connector 494">
                  <a:extLst>
                    <a:ext uri="{FF2B5EF4-FFF2-40B4-BE49-F238E27FC236}">
                      <a16:creationId xmlns:a16="http://schemas.microsoft.com/office/drawing/2014/main" id="{26BADA57-C662-914B-B1CC-AD776250B638}"/>
                    </a:ext>
                  </a:extLst>
                </p:cNvPr>
                <p:cNvCxnSpPr>
                  <a:cxnSpLocks/>
                  <a:stCxn id="48" idx="7"/>
                  <a:endCxn id="48" idx="2"/>
                </p:cNvCxnSpPr>
                <p:nvPr/>
              </p:nvCxnSpPr>
              <p:spPr>
                <a:xfrm>
                  <a:off x="808689" y="1984740"/>
                  <a:ext cx="334311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44FD183-3554-B142-9CD1-9C8A80AC14D0}"/>
                  </a:ext>
                </a:extLst>
              </p:cNvPr>
              <p:cNvGrpSpPr/>
              <p:nvPr/>
            </p:nvGrpSpPr>
            <p:grpSpPr>
              <a:xfrm>
                <a:off x="9387142" y="4422750"/>
                <a:ext cx="334052" cy="817560"/>
                <a:chOff x="9127651" y="4386903"/>
                <a:chExt cx="334052" cy="817560"/>
              </a:xfrm>
            </p:grpSpPr>
            <p:grpSp>
              <p:nvGrpSpPr>
                <p:cNvPr id="33" name="Group 495">
                  <a:extLst>
                    <a:ext uri="{FF2B5EF4-FFF2-40B4-BE49-F238E27FC236}">
                      <a16:creationId xmlns:a16="http://schemas.microsoft.com/office/drawing/2014/main" id="{D7E4D3AC-08B7-3440-9705-985D5172A08B}"/>
                    </a:ext>
                  </a:extLst>
                </p:cNvPr>
                <p:cNvGrpSpPr/>
                <p:nvPr/>
              </p:nvGrpSpPr>
              <p:grpSpPr>
                <a:xfrm>
                  <a:off x="9127651" y="4386903"/>
                  <a:ext cx="328418" cy="296301"/>
                  <a:chOff x="779698" y="1884066"/>
                  <a:chExt cx="390878" cy="352653"/>
                </a:xfrm>
                <a:solidFill>
                  <a:srgbClr val="DDDBDC"/>
                </a:solidFill>
              </p:grpSpPr>
              <p:sp>
                <p:nvSpPr>
                  <p:cNvPr id="44" name="Rounded Rectangle 496">
                    <a:extLst>
                      <a:ext uri="{FF2B5EF4-FFF2-40B4-BE49-F238E27FC236}">
                        <a16:creationId xmlns:a16="http://schemas.microsoft.com/office/drawing/2014/main" id="{54F5B010-610D-0B4F-8A2B-3D19B4523A0B}"/>
                      </a:ext>
                    </a:extLst>
                  </p:cNvPr>
                  <p:cNvSpPr/>
                  <p:nvPr/>
                </p:nvSpPr>
                <p:spPr>
                  <a:xfrm>
                    <a:off x="779698" y="2191000"/>
                    <a:ext cx="390878" cy="45719"/>
                  </a:xfrm>
                  <a:prstGeom prst="roundRect">
                    <a:avLst/>
                  </a:pr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x-non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Snip Same Side Corner Rectangle 29">
                    <a:extLst>
                      <a:ext uri="{FF2B5EF4-FFF2-40B4-BE49-F238E27FC236}">
                        <a16:creationId xmlns:a16="http://schemas.microsoft.com/office/drawing/2014/main" id="{A4699FD0-A3BA-DD42-9636-61714C25E58F}"/>
                      </a:ext>
                    </a:extLst>
                  </p:cNvPr>
                  <p:cNvSpPr/>
                  <p:nvPr/>
                </p:nvSpPr>
                <p:spPr>
                  <a:xfrm>
                    <a:off x="808689" y="1884066"/>
                    <a:ext cx="334311" cy="306934"/>
                  </a:xfrm>
                  <a:custGeom>
                    <a:avLst/>
                    <a:gdLst>
                      <a:gd name="connsiteX0" fmla="*/ 108258 w 334311"/>
                      <a:gd name="connsiteY0" fmla="*/ 0 h 216516"/>
                      <a:gd name="connsiteX1" fmla="*/ 226053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08258 w 334311"/>
                      <a:gd name="connsiteY8" fmla="*/ 0 h 216516"/>
                      <a:gd name="connsiteX0" fmla="*/ 108258 w 334311"/>
                      <a:gd name="connsiteY0" fmla="*/ 3175 h 219691"/>
                      <a:gd name="connsiteX1" fmla="*/ 191128 w 334311"/>
                      <a:gd name="connsiteY1" fmla="*/ 0 h 219691"/>
                      <a:gd name="connsiteX2" fmla="*/ 334311 w 334311"/>
                      <a:gd name="connsiteY2" fmla="*/ 111433 h 219691"/>
                      <a:gd name="connsiteX3" fmla="*/ 334311 w 334311"/>
                      <a:gd name="connsiteY3" fmla="*/ 219691 h 219691"/>
                      <a:gd name="connsiteX4" fmla="*/ 334311 w 334311"/>
                      <a:gd name="connsiteY4" fmla="*/ 219691 h 219691"/>
                      <a:gd name="connsiteX5" fmla="*/ 0 w 334311"/>
                      <a:gd name="connsiteY5" fmla="*/ 219691 h 219691"/>
                      <a:gd name="connsiteX6" fmla="*/ 0 w 334311"/>
                      <a:gd name="connsiteY6" fmla="*/ 219691 h 219691"/>
                      <a:gd name="connsiteX7" fmla="*/ 0 w 334311"/>
                      <a:gd name="connsiteY7" fmla="*/ 111433 h 219691"/>
                      <a:gd name="connsiteX8" fmla="*/ 108258 w 334311"/>
                      <a:gd name="connsiteY8" fmla="*/ 3175 h 219691"/>
                      <a:gd name="connsiteX0" fmla="*/ 146358 w 334311"/>
                      <a:gd name="connsiteY0" fmla="*/ 0 h 222866"/>
                      <a:gd name="connsiteX1" fmla="*/ 191128 w 334311"/>
                      <a:gd name="connsiteY1" fmla="*/ 3175 h 222866"/>
                      <a:gd name="connsiteX2" fmla="*/ 334311 w 334311"/>
                      <a:gd name="connsiteY2" fmla="*/ 114608 h 222866"/>
                      <a:gd name="connsiteX3" fmla="*/ 334311 w 334311"/>
                      <a:gd name="connsiteY3" fmla="*/ 222866 h 222866"/>
                      <a:gd name="connsiteX4" fmla="*/ 334311 w 334311"/>
                      <a:gd name="connsiteY4" fmla="*/ 222866 h 222866"/>
                      <a:gd name="connsiteX5" fmla="*/ 0 w 334311"/>
                      <a:gd name="connsiteY5" fmla="*/ 222866 h 222866"/>
                      <a:gd name="connsiteX6" fmla="*/ 0 w 334311"/>
                      <a:gd name="connsiteY6" fmla="*/ 222866 h 222866"/>
                      <a:gd name="connsiteX7" fmla="*/ 0 w 334311"/>
                      <a:gd name="connsiteY7" fmla="*/ 114608 h 222866"/>
                      <a:gd name="connsiteX8" fmla="*/ 146358 w 334311"/>
                      <a:gd name="connsiteY8" fmla="*/ 0 h 222866"/>
                      <a:gd name="connsiteX0" fmla="*/ 146358 w 334311"/>
                      <a:gd name="connsiteY0" fmla="*/ 0 h 222866"/>
                      <a:gd name="connsiteX1" fmla="*/ 172078 w 334311"/>
                      <a:gd name="connsiteY1" fmla="*/ 6350 h 222866"/>
                      <a:gd name="connsiteX2" fmla="*/ 334311 w 334311"/>
                      <a:gd name="connsiteY2" fmla="*/ 114608 h 222866"/>
                      <a:gd name="connsiteX3" fmla="*/ 334311 w 334311"/>
                      <a:gd name="connsiteY3" fmla="*/ 222866 h 222866"/>
                      <a:gd name="connsiteX4" fmla="*/ 334311 w 334311"/>
                      <a:gd name="connsiteY4" fmla="*/ 222866 h 222866"/>
                      <a:gd name="connsiteX5" fmla="*/ 0 w 334311"/>
                      <a:gd name="connsiteY5" fmla="*/ 222866 h 222866"/>
                      <a:gd name="connsiteX6" fmla="*/ 0 w 334311"/>
                      <a:gd name="connsiteY6" fmla="*/ 222866 h 222866"/>
                      <a:gd name="connsiteX7" fmla="*/ 0 w 334311"/>
                      <a:gd name="connsiteY7" fmla="*/ 114608 h 222866"/>
                      <a:gd name="connsiteX8" fmla="*/ 146358 w 334311"/>
                      <a:gd name="connsiteY8" fmla="*/ 0 h 222866"/>
                      <a:gd name="connsiteX0" fmla="*/ 168583 w 334311"/>
                      <a:gd name="connsiteY0" fmla="*/ 0 h 216516"/>
                      <a:gd name="connsiteX1" fmla="*/ 172078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68583 w 334311"/>
                      <a:gd name="connsiteY8" fmla="*/ 0 h 216516"/>
                      <a:gd name="connsiteX0" fmla="*/ 168583 w 334311"/>
                      <a:gd name="connsiteY0" fmla="*/ 28207 h 216516"/>
                      <a:gd name="connsiteX1" fmla="*/ 172078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68583 w 334311"/>
                      <a:gd name="connsiteY8" fmla="*/ 28207 h 216516"/>
                      <a:gd name="connsiteX0" fmla="*/ 168583 w 334311"/>
                      <a:gd name="connsiteY0" fmla="*/ 0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8583 w 334311"/>
                      <a:gd name="connsiteY8" fmla="*/ 0 h 188309"/>
                      <a:gd name="connsiteX0" fmla="*/ 160834 w 334311"/>
                      <a:gd name="connsiteY0" fmla="*/ 49451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0834 w 334311"/>
                      <a:gd name="connsiteY8" fmla="*/ 49451 h 188309"/>
                      <a:gd name="connsiteX0" fmla="*/ 165572 w 334311"/>
                      <a:gd name="connsiteY0" fmla="*/ 28287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5572 w 334311"/>
                      <a:gd name="connsiteY8" fmla="*/ 28287 h 188309"/>
                      <a:gd name="connsiteX0" fmla="*/ 165572 w 334311"/>
                      <a:gd name="connsiteY0" fmla="*/ 1076 h 161098"/>
                      <a:gd name="connsiteX1" fmla="*/ 168653 w 334311"/>
                      <a:gd name="connsiteY1" fmla="*/ 0 h 161098"/>
                      <a:gd name="connsiteX2" fmla="*/ 334311 w 334311"/>
                      <a:gd name="connsiteY2" fmla="*/ 52840 h 161098"/>
                      <a:gd name="connsiteX3" fmla="*/ 334311 w 334311"/>
                      <a:gd name="connsiteY3" fmla="*/ 161098 h 161098"/>
                      <a:gd name="connsiteX4" fmla="*/ 334311 w 334311"/>
                      <a:gd name="connsiteY4" fmla="*/ 161098 h 161098"/>
                      <a:gd name="connsiteX5" fmla="*/ 0 w 334311"/>
                      <a:gd name="connsiteY5" fmla="*/ 161098 h 161098"/>
                      <a:gd name="connsiteX6" fmla="*/ 0 w 334311"/>
                      <a:gd name="connsiteY6" fmla="*/ 161098 h 161098"/>
                      <a:gd name="connsiteX7" fmla="*/ 0 w 334311"/>
                      <a:gd name="connsiteY7" fmla="*/ 52840 h 161098"/>
                      <a:gd name="connsiteX8" fmla="*/ 165572 w 334311"/>
                      <a:gd name="connsiteY8" fmla="*/ 1076 h 161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4311" h="161098">
                        <a:moveTo>
                          <a:pt x="165572" y="1076"/>
                        </a:moveTo>
                        <a:lnTo>
                          <a:pt x="168653" y="0"/>
                        </a:lnTo>
                        <a:lnTo>
                          <a:pt x="334311" y="52840"/>
                        </a:lnTo>
                        <a:lnTo>
                          <a:pt x="334311" y="161098"/>
                        </a:lnTo>
                        <a:lnTo>
                          <a:pt x="334311" y="161098"/>
                        </a:lnTo>
                        <a:lnTo>
                          <a:pt x="0" y="161098"/>
                        </a:lnTo>
                        <a:lnTo>
                          <a:pt x="0" y="161098"/>
                        </a:lnTo>
                        <a:lnTo>
                          <a:pt x="0" y="52840"/>
                        </a:lnTo>
                        <a:lnTo>
                          <a:pt x="165572" y="1076"/>
                        </a:lnTo>
                        <a:close/>
                      </a:path>
                    </a:pathLst>
                  </a:cu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x-non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46" name="Straight Connector 498">
                    <a:extLst>
                      <a:ext uri="{FF2B5EF4-FFF2-40B4-BE49-F238E27FC236}">
                        <a16:creationId xmlns:a16="http://schemas.microsoft.com/office/drawing/2014/main" id="{1306CD2F-CFBC-0041-97F5-8774336B6DDA}"/>
                      </a:ext>
                    </a:extLst>
                  </p:cNvPr>
                  <p:cNvCxnSpPr>
                    <a:cxnSpLocks/>
                    <a:stCxn id="45" idx="7"/>
                    <a:endCxn id="45" idx="2"/>
                  </p:cNvCxnSpPr>
                  <p:nvPr/>
                </p:nvCxnSpPr>
                <p:spPr>
                  <a:xfrm>
                    <a:off x="808689" y="1984740"/>
                    <a:ext cx="334311" cy="0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35" name="Group 499">
                  <a:extLst>
                    <a:ext uri="{FF2B5EF4-FFF2-40B4-BE49-F238E27FC236}">
                      <a16:creationId xmlns:a16="http://schemas.microsoft.com/office/drawing/2014/main" id="{70C10B76-4F7F-ED44-8674-45BBD557A2DA}"/>
                    </a:ext>
                  </a:extLst>
                </p:cNvPr>
                <p:cNvGrpSpPr/>
                <p:nvPr/>
              </p:nvGrpSpPr>
              <p:grpSpPr>
                <a:xfrm>
                  <a:off x="9133285" y="4908162"/>
                  <a:ext cx="328418" cy="296301"/>
                  <a:chOff x="779698" y="1884066"/>
                  <a:chExt cx="390878" cy="352653"/>
                </a:xfrm>
                <a:solidFill>
                  <a:srgbClr val="DDDBDC"/>
                </a:solidFill>
              </p:grpSpPr>
              <p:sp>
                <p:nvSpPr>
                  <p:cNvPr id="41" name="Rounded Rectangle 500">
                    <a:extLst>
                      <a:ext uri="{FF2B5EF4-FFF2-40B4-BE49-F238E27FC236}">
                        <a16:creationId xmlns:a16="http://schemas.microsoft.com/office/drawing/2014/main" id="{F85D1718-AA8B-7E4C-AA32-A106B3B79B92}"/>
                      </a:ext>
                    </a:extLst>
                  </p:cNvPr>
                  <p:cNvSpPr/>
                  <p:nvPr/>
                </p:nvSpPr>
                <p:spPr>
                  <a:xfrm>
                    <a:off x="779698" y="2191000"/>
                    <a:ext cx="390878" cy="45719"/>
                  </a:xfrm>
                  <a:prstGeom prst="roundRect">
                    <a:avLst/>
                  </a:pr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x-none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Snip Same Side Corner Rectangle 29">
                    <a:extLst>
                      <a:ext uri="{FF2B5EF4-FFF2-40B4-BE49-F238E27FC236}">
                        <a16:creationId xmlns:a16="http://schemas.microsoft.com/office/drawing/2014/main" id="{B3A6AEC9-2675-A94D-9349-13A7B2EA21F0}"/>
                      </a:ext>
                    </a:extLst>
                  </p:cNvPr>
                  <p:cNvSpPr/>
                  <p:nvPr/>
                </p:nvSpPr>
                <p:spPr>
                  <a:xfrm>
                    <a:off x="808689" y="1884066"/>
                    <a:ext cx="334311" cy="306934"/>
                  </a:xfrm>
                  <a:custGeom>
                    <a:avLst/>
                    <a:gdLst>
                      <a:gd name="connsiteX0" fmla="*/ 108258 w 334311"/>
                      <a:gd name="connsiteY0" fmla="*/ 0 h 216516"/>
                      <a:gd name="connsiteX1" fmla="*/ 226053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08258 w 334311"/>
                      <a:gd name="connsiteY8" fmla="*/ 0 h 216516"/>
                      <a:gd name="connsiteX0" fmla="*/ 108258 w 334311"/>
                      <a:gd name="connsiteY0" fmla="*/ 3175 h 219691"/>
                      <a:gd name="connsiteX1" fmla="*/ 191128 w 334311"/>
                      <a:gd name="connsiteY1" fmla="*/ 0 h 219691"/>
                      <a:gd name="connsiteX2" fmla="*/ 334311 w 334311"/>
                      <a:gd name="connsiteY2" fmla="*/ 111433 h 219691"/>
                      <a:gd name="connsiteX3" fmla="*/ 334311 w 334311"/>
                      <a:gd name="connsiteY3" fmla="*/ 219691 h 219691"/>
                      <a:gd name="connsiteX4" fmla="*/ 334311 w 334311"/>
                      <a:gd name="connsiteY4" fmla="*/ 219691 h 219691"/>
                      <a:gd name="connsiteX5" fmla="*/ 0 w 334311"/>
                      <a:gd name="connsiteY5" fmla="*/ 219691 h 219691"/>
                      <a:gd name="connsiteX6" fmla="*/ 0 w 334311"/>
                      <a:gd name="connsiteY6" fmla="*/ 219691 h 219691"/>
                      <a:gd name="connsiteX7" fmla="*/ 0 w 334311"/>
                      <a:gd name="connsiteY7" fmla="*/ 111433 h 219691"/>
                      <a:gd name="connsiteX8" fmla="*/ 108258 w 334311"/>
                      <a:gd name="connsiteY8" fmla="*/ 3175 h 219691"/>
                      <a:gd name="connsiteX0" fmla="*/ 146358 w 334311"/>
                      <a:gd name="connsiteY0" fmla="*/ 0 h 222866"/>
                      <a:gd name="connsiteX1" fmla="*/ 191128 w 334311"/>
                      <a:gd name="connsiteY1" fmla="*/ 3175 h 222866"/>
                      <a:gd name="connsiteX2" fmla="*/ 334311 w 334311"/>
                      <a:gd name="connsiteY2" fmla="*/ 114608 h 222866"/>
                      <a:gd name="connsiteX3" fmla="*/ 334311 w 334311"/>
                      <a:gd name="connsiteY3" fmla="*/ 222866 h 222866"/>
                      <a:gd name="connsiteX4" fmla="*/ 334311 w 334311"/>
                      <a:gd name="connsiteY4" fmla="*/ 222866 h 222866"/>
                      <a:gd name="connsiteX5" fmla="*/ 0 w 334311"/>
                      <a:gd name="connsiteY5" fmla="*/ 222866 h 222866"/>
                      <a:gd name="connsiteX6" fmla="*/ 0 w 334311"/>
                      <a:gd name="connsiteY6" fmla="*/ 222866 h 222866"/>
                      <a:gd name="connsiteX7" fmla="*/ 0 w 334311"/>
                      <a:gd name="connsiteY7" fmla="*/ 114608 h 222866"/>
                      <a:gd name="connsiteX8" fmla="*/ 146358 w 334311"/>
                      <a:gd name="connsiteY8" fmla="*/ 0 h 222866"/>
                      <a:gd name="connsiteX0" fmla="*/ 146358 w 334311"/>
                      <a:gd name="connsiteY0" fmla="*/ 0 h 222866"/>
                      <a:gd name="connsiteX1" fmla="*/ 172078 w 334311"/>
                      <a:gd name="connsiteY1" fmla="*/ 6350 h 222866"/>
                      <a:gd name="connsiteX2" fmla="*/ 334311 w 334311"/>
                      <a:gd name="connsiteY2" fmla="*/ 114608 h 222866"/>
                      <a:gd name="connsiteX3" fmla="*/ 334311 w 334311"/>
                      <a:gd name="connsiteY3" fmla="*/ 222866 h 222866"/>
                      <a:gd name="connsiteX4" fmla="*/ 334311 w 334311"/>
                      <a:gd name="connsiteY4" fmla="*/ 222866 h 222866"/>
                      <a:gd name="connsiteX5" fmla="*/ 0 w 334311"/>
                      <a:gd name="connsiteY5" fmla="*/ 222866 h 222866"/>
                      <a:gd name="connsiteX6" fmla="*/ 0 w 334311"/>
                      <a:gd name="connsiteY6" fmla="*/ 222866 h 222866"/>
                      <a:gd name="connsiteX7" fmla="*/ 0 w 334311"/>
                      <a:gd name="connsiteY7" fmla="*/ 114608 h 222866"/>
                      <a:gd name="connsiteX8" fmla="*/ 146358 w 334311"/>
                      <a:gd name="connsiteY8" fmla="*/ 0 h 222866"/>
                      <a:gd name="connsiteX0" fmla="*/ 168583 w 334311"/>
                      <a:gd name="connsiteY0" fmla="*/ 0 h 216516"/>
                      <a:gd name="connsiteX1" fmla="*/ 172078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68583 w 334311"/>
                      <a:gd name="connsiteY8" fmla="*/ 0 h 216516"/>
                      <a:gd name="connsiteX0" fmla="*/ 168583 w 334311"/>
                      <a:gd name="connsiteY0" fmla="*/ 28207 h 216516"/>
                      <a:gd name="connsiteX1" fmla="*/ 172078 w 334311"/>
                      <a:gd name="connsiteY1" fmla="*/ 0 h 216516"/>
                      <a:gd name="connsiteX2" fmla="*/ 334311 w 334311"/>
                      <a:gd name="connsiteY2" fmla="*/ 108258 h 216516"/>
                      <a:gd name="connsiteX3" fmla="*/ 334311 w 334311"/>
                      <a:gd name="connsiteY3" fmla="*/ 216516 h 216516"/>
                      <a:gd name="connsiteX4" fmla="*/ 334311 w 334311"/>
                      <a:gd name="connsiteY4" fmla="*/ 216516 h 216516"/>
                      <a:gd name="connsiteX5" fmla="*/ 0 w 334311"/>
                      <a:gd name="connsiteY5" fmla="*/ 216516 h 216516"/>
                      <a:gd name="connsiteX6" fmla="*/ 0 w 334311"/>
                      <a:gd name="connsiteY6" fmla="*/ 216516 h 216516"/>
                      <a:gd name="connsiteX7" fmla="*/ 0 w 334311"/>
                      <a:gd name="connsiteY7" fmla="*/ 108258 h 216516"/>
                      <a:gd name="connsiteX8" fmla="*/ 168583 w 334311"/>
                      <a:gd name="connsiteY8" fmla="*/ 28207 h 216516"/>
                      <a:gd name="connsiteX0" fmla="*/ 168583 w 334311"/>
                      <a:gd name="connsiteY0" fmla="*/ 0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8583 w 334311"/>
                      <a:gd name="connsiteY8" fmla="*/ 0 h 188309"/>
                      <a:gd name="connsiteX0" fmla="*/ 160834 w 334311"/>
                      <a:gd name="connsiteY0" fmla="*/ 49451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0834 w 334311"/>
                      <a:gd name="connsiteY8" fmla="*/ 49451 h 188309"/>
                      <a:gd name="connsiteX0" fmla="*/ 165572 w 334311"/>
                      <a:gd name="connsiteY0" fmla="*/ 28287 h 188309"/>
                      <a:gd name="connsiteX1" fmla="*/ 168653 w 334311"/>
                      <a:gd name="connsiteY1" fmla="*/ 0 h 188309"/>
                      <a:gd name="connsiteX2" fmla="*/ 334311 w 334311"/>
                      <a:gd name="connsiteY2" fmla="*/ 80051 h 188309"/>
                      <a:gd name="connsiteX3" fmla="*/ 334311 w 334311"/>
                      <a:gd name="connsiteY3" fmla="*/ 188309 h 188309"/>
                      <a:gd name="connsiteX4" fmla="*/ 334311 w 334311"/>
                      <a:gd name="connsiteY4" fmla="*/ 188309 h 188309"/>
                      <a:gd name="connsiteX5" fmla="*/ 0 w 334311"/>
                      <a:gd name="connsiteY5" fmla="*/ 188309 h 188309"/>
                      <a:gd name="connsiteX6" fmla="*/ 0 w 334311"/>
                      <a:gd name="connsiteY6" fmla="*/ 188309 h 188309"/>
                      <a:gd name="connsiteX7" fmla="*/ 0 w 334311"/>
                      <a:gd name="connsiteY7" fmla="*/ 80051 h 188309"/>
                      <a:gd name="connsiteX8" fmla="*/ 165572 w 334311"/>
                      <a:gd name="connsiteY8" fmla="*/ 28287 h 188309"/>
                      <a:gd name="connsiteX0" fmla="*/ 165572 w 334311"/>
                      <a:gd name="connsiteY0" fmla="*/ 1076 h 161098"/>
                      <a:gd name="connsiteX1" fmla="*/ 168653 w 334311"/>
                      <a:gd name="connsiteY1" fmla="*/ 0 h 161098"/>
                      <a:gd name="connsiteX2" fmla="*/ 334311 w 334311"/>
                      <a:gd name="connsiteY2" fmla="*/ 52840 h 161098"/>
                      <a:gd name="connsiteX3" fmla="*/ 334311 w 334311"/>
                      <a:gd name="connsiteY3" fmla="*/ 161098 h 161098"/>
                      <a:gd name="connsiteX4" fmla="*/ 334311 w 334311"/>
                      <a:gd name="connsiteY4" fmla="*/ 161098 h 161098"/>
                      <a:gd name="connsiteX5" fmla="*/ 0 w 334311"/>
                      <a:gd name="connsiteY5" fmla="*/ 161098 h 161098"/>
                      <a:gd name="connsiteX6" fmla="*/ 0 w 334311"/>
                      <a:gd name="connsiteY6" fmla="*/ 161098 h 161098"/>
                      <a:gd name="connsiteX7" fmla="*/ 0 w 334311"/>
                      <a:gd name="connsiteY7" fmla="*/ 52840 h 161098"/>
                      <a:gd name="connsiteX8" fmla="*/ 165572 w 334311"/>
                      <a:gd name="connsiteY8" fmla="*/ 1076 h 1610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4311" h="161098">
                        <a:moveTo>
                          <a:pt x="165572" y="1076"/>
                        </a:moveTo>
                        <a:lnTo>
                          <a:pt x="168653" y="0"/>
                        </a:lnTo>
                        <a:lnTo>
                          <a:pt x="334311" y="52840"/>
                        </a:lnTo>
                        <a:lnTo>
                          <a:pt x="334311" y="161098"/>
                        </a:lnTo>
                        <a:lnTo>
                          <a:pt x="334311" y="161098"/>
                        </a:lnTo>
                        <a:lnTo>
                          <a:pt x="0" y="161098"/>
                        </a:lnTo>
                        <a:lnTo>
                          <a:pt x="0" y="161098"/>
                        </a:lnTo>
                        <a:lnTo>
                          <a:pt x="0" y="52840"/>
                        </a:lnTo>
                        <a:lnTo>
                          <a:pt x="165572" y="1076"/>
                        </a:lnTo>
                        <a:close/>
                      </a:path>
                    </a:pathLst>
                  </a:cu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x-non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43" name="Straight Connector 502">
                    <a:extLst>
                      <a:ext uri="{FF2B5EF4-FFF2-40B4-BE49-F238E27FC236}">
                        <a16:creationId xmlns:a16="http://schemas.microsoft.com/office/drawing/2014/main" id="{6C513926-185D-CD40-8091-6A5417A888CF}"/>
                      </a:ext>
                    </a:extLst>
                  </p:cNvPr>
                  <p:cNvCxnSpPr>
                    <a:cxnSpLocks/>
                    <a:stCxn id="42" idx="7"/>
                    <a:endCxn id="42" idx="2"/>
                  </p:cNvCxnSpPr>
                  <p:nvPr/>
                </p:nvCxnSpPr>
                <p:spPr>
                  <a:xfrm>
                    <a:off x="808689" y="1984740"/>
                    <a:ext cx="334311" cy="0"/>
                  </a:xfrm>
                  <a:prstGeom prst="line">
                    <a:avLst/>
                  </a:prstGeom>
                  <a:grp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sp>
          <p:nvSpPr>
            <p:cNvPr id="36" name="Right Arrow 147">
              <a:extLst>
                <a:ext uri="{FF2B5EF4-FFF2-40B4-BE49-F238E27FC236}">
                  <a16:creationId xmlns:a16="http://schemas.microsoft.com/office/drawing/2014/main" id="{F58546A2-A428-6B4A-B4CC-7A45D6EBB361}"/>
                </a:ext>
              </a:extLst>
            </p:cNvPr>
            <p:cNvSpPr/>
            <p:nvPr/>
          </p:nvSpPr>
          <p:spPr>
            <a:xfrm>
              <a:off x="2914493" y="4824588"/>
              <a:ext cx="491944" cy="322788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E7E009-5537-D645-BE77-FECB2D57566B}"/>
                </a:ext>
              </a:extLst>
            </p:cNvPr>
            <p:cNvGrpSpPr/>
            <p:nvPr/>
          </p:nvGrpSpPr>
          <p:grpSpPr>
            <a:xfrm>
              <a:off x="3688760" y="3906004"/>
              <a:ext cx="1629631" cy="1854556"/>
              <a:chOff x="4181144" y="3962010"/>
              <a:chExt cx="1629631" cy="1854556"/>
            </a:xfrm>
          </p:grpSpPr>
          <p:pic>
            <p:nvPicPr>
              <p:cNvPr id="27" name="Picture 139">
                <a:extLst>
                  <a:ext uri="{FF2B5EF4-FFF2-40B4-BE49-F238E27FC236}">
                    <a16:creationId xmlns:a16="http://schemas.microsoft.com/office/drawing/2014/main" id="{68F5EC58-9D4B-C74F-8652-000F0CFCD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322734" y="3962011"/>
                <a:ext cx="488041" cy="1854555"/>
              </a:xfrm>
              <a:prstGeom prst="rect">
                <a:avLst/>
              </a:prstGeom>
            </p:spPr>
          </p:pic>
          <p:pic>
            <p:nvPicPr>
              <p:cNvPr id="28" name="Picture 480">
                <a:extLst>
                  <a:ext uri="{FF2B5EF4-FFF2-40B4-BE49-F238E27FC236}">
                    <a16:creationId xmlns:a16="http://schemas.microsoft.com/office/drawing/2014/main" id="{1A219F7D-05C1-F248-9A1B-B2F3256A2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4181144" y="3962011"/>
                <a:ext cx="488041" cy="1854555"/>
              </a:xfrm>
              <a:prstGeom prst="rect">
                <a:avLst/>
              </a:prstGeom>
            </p:spPr>
          </p:pic>
          <p:cxnSp>
            <p:nvCxnSpPr>
              <p:cNvPr id="38" name="Elbow Connector 155">
                <a:extLst>
                  <a:ext uri="{FF2B5EF4-FFF2-40B4-BE49-F238E27FC236}">
                    <a16:creationId xmlns:a16="http://schemas.microsoft.com/office/drawing/2014/main" id="{D103FE59-754E-1F49-8EF1-68C57D72F580}"/>
                  </a:ext>
                </a:extLst>
              </p:cNvPr>
              <p:cNvCxnSpPr>
                <a:cxnSpLocks/>
                <a:stCxn id="28" idx="2"/>
                <a:endCxn id="27" idx="0"/>
              </p:cNvCxnSpPr>
              <p:nvPr/>
            </p:nvCxnSpPr>
            <p:spPr>
              <a:xfrm rot="5400000" flipH="1" flipV="1">
                <a:off x="4068682" y="4318493"/>
                <a:ext cx="1854555" cy="1141590"/>
              </a:xfrm>
              <a:prstGeom prst="bentConnector5">
                <a:avLst>
                  <a:gd name="adj1" fmla="val -6591"/>
                  <a:gd name="adj2" fmla="val 53332"/>
                  <a:gd name="adj3" fmla="val 105754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9B0B738-F968-A346-8AAC-F7C3FD728838}"/>
                </a:ext>
              </a:extLst>
            </p:cNvPr>
            <p:cNvGrpSpPr/>
            <p:nvPr/>
          </p:nvGrpSpPr>
          <p:grpSpPr>
            <a:xfrm>
              <a:off x="6468720" y="3688297"/>
              <a:ext cx="1552735" cy="2187930"/>
              <a:chOff x="6580533" y="3855386"/>
              <a:chExt cx="1552735" cy="2187930"/>
            </a:xfrm>
          </p:grpSpPr>
          <p:pic>
            <p:nvPicPr>
              <p:cNvPr id="25" name="Picture 138">
                <a:extLst>
                  <a:ext uri="{FF2B5EF4-FFF2-40B4-BE49-F238E27FC236}">
                    <a16:creationId xmlns:a16="http://schemas.microsoft.com/office/drawing/2014/main" id="{E14A8536-D5C3-7648-AFBD-F44F553C6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6580533" y="3933720"/>
                <a:ext cx="488041" cy="2109596"/>
              </a:xfrm>
              <a:prstGeom prst="rect">
                <a:avLst/>
              </a:prstGeom>
            </p:spPr>
          </p:pic>
          <p:pic>
            <p:nvPicPr>
              <p:cNvPr id="26" name="Picture 470">
                <a:extLst>
                  <a:ext uri="{FF2B5EF4-FFF2-40B4-BE49-F238E27FC236}">
                    <a16:creationId xmlns:a16="http://schemas.microsoft.com/office/drawing/2014/main" id="{F4836754-8114-9D4C-BC44-02BB5F75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A5A5A5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7639820" y="3855386"/>
                <a:ext cx="493448" cy="2132970"/>
              </a:xfrm>
              <a:prstGeom prst="rect">
                <a:avLst/>
              </a:prstGeom>
            </p:spPr>
          </p:pic>
          <p:cxnSp>
            <p:nvCxnSpPr>
              <p:cNvPr id="40" name="Elbow Connector 576">
                <a:extLst>
                  <a:ext uri="{FF2B5EF4-FFF2-40B4-BE49-F238E27FC236}">
                    <a16:creationId xmlns:a16="http://schemas.microsoft.com/office/drawing/2014/main" id="{DAAD43E3-C909-5742-A1EB-7A937CD3A9F1}"/>
                  </a:ext>
                </a:extLst>
              </p:cNvPr>
              <p:cNvCxnSpPr>
                <a:cxnSpLocks/>
                <a:stCxn id="25" idx="2"/>
                <a:endCxn id="26" idx="0"/>
              </p:cNvCxnSpPr>
              <p:nvPr/>
            </p:nvCxnSpPr>
            <p:spPr>
              <a:xfrm rot="5400000" flipH="1" flipV="1">
                <a:off x="6261584" y="4418355"/>
                <a:ext cx="2187930" cy="1061991"/>
              </a:xfrm>
              <a:prstGeom prst="bentConnector5">
                <a:avLst>
                  <a:gd name="adj1" fmla="val -4955"/>
                  <a:gd name="adj2" fmla="val 49873"/>
                  <a:gd name="adj3" fmla="val 10565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CB1D0-0440-BE45-874D-B986D411274B}"/>
                </a:ext>
              </a:extLst>
            </p:cNvPr>
            <p:cNvSpPr txBox="1"/>
            <p:nvPr/>
          </p:nvSpPr>
          <p:spPr>
            <a:xfrm>
              <a:off x="4026305" y="6073768"/>
              <a:ext cx="10518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/>
                </a:rPr>
                <a:t>반응 타워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CFE5B-AE31-2A41-9E88-23147071D2A9}"/>
                </a:ext>
              </a:extLst>
            </p:cNvPr>
            <p:cNvSpPr txBox="1"/>
            <p:nvPr/>
          </p:nvSpPr>
          <p:spPr>
            <a:xfrm>
              <a:off x="6624826" y="6073768"/>
              <a:ext cx="1416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kumimoji="1" lang="ko-KR" altLang="en-US" sz="1600" b="1" dirty="0">
                  <a:solidFill>
                    <a:prstClr val="black"/>
                  </a:solidFill>
                  <a:latin typeface="+mj-ea"/>
                  <a:ea typeface="+mj-ea"/>
                  <a:cs typeface="Calibri" panose="020F0502020204030204" pitchFamily="34" charset="0"/>
                </a:rPr>
                <a:t>증류 타워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87F677-BD66-9648-BA96-9ECA668757DD}"/>
                </a:ext>
              </a:extLst>
            </p:cNvPr>
            <p:cNvSpPr txBox="1"/>
            <p:nvPr/>
          </p:nvSpPr>
          <p:spPr>
            <a:xfrm>
              <a:off x="9081944" y="5827547"/>
              <a:ext cx="1416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kumimoji="1" lang="ko-KR" altLang="en-US" sz="1600" b="1" dirty="0">
                  <a:solidFill>
                    <a:prstClr val="black"/>
                  </a:solidFill>
                  <a:latin typeface="+mj-ea"/>
                  <a:ea typeface="+mj-ea"/>
                  <a:cs typeface="Calibri" panose="020F0502020204030204" pitchFamily="34" charset="0"/>
                </a:rPr>
                <a:t>최종 제품 </a:t>
              </a:r>
              <a:r>
                <a:rPr kumimoji="1" lang="en-US" altLang="ko-KR" sz="1600" b="1" dirty="0">
                  <a:solidFill>
                    <a:prstClr val="black"/>
                  </a:solidFill>
                  <a:latin typeface="+mj-ea"/>
                  <a:ea typeface="+mj-ea"/>
                  <a:cs typeface="Calibri" panose="020F0502020204030204" pitchFamily="34" charset="0"/>
                </a:rPr>
                <a:t>(</a:t>
              </a:r>
              <a:r>
                <a:rPr kumimoji="1" lang="ko-KR" altLang="en-US" sz="1600" b="1" dirty="0">
                  <a:solidFill>
                    <a:prstClr val="black"/>
                  </a:solidFill>
                  <a:latin typeface="+mj-ea"/>
                  <a:ea typeface="+mj-ea"/>
                  <a:cs typeface="Calibri" panose="020F0502020204030204" pitchFamily="34" charset="0"/>
                </a:rPr>
                <a:t>윤활기유</a:t>
              </a:r>
              <a:r>
                <a:rPr kumimoji="1" lang="en-US" altLang="ko-KR" sz="1600" b="1" dirty="0">
                  <a:solidFill>
                    <a:prstClr val="black"/>
                  </a:solidFill>
                  <a:latin typeface="+mj-ea"/>
                  <a:ea typeface="+mj-ea"/>
                  <a:cs typeface="Calibri" panose="020F0502020204030204" pitchFamily="34" charset="0"/>
                </a:rPr>
                <a:t>)</a:t>
              </a:r>
              <a:endParaRPr kumimoji="1" lang="ko-KR" altLang="en-US" sz="1600" b="1" dirty="0">
                <a:solidFill>
                  <a:prstClr val="black"/>
                </a:solidFill>
                <a:latin typeface="+mj-ea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C939F2-77DC-5B46-AD57-D26CD76FE649}"/>
                </a:ext>
              </a:extLst>
            </p:cNvPr>
            <p:cNvSpPr/>
            <p:nvPr/>
          </p:nvSpPr>
          <p:spPr>
            <a:xfrm>
              <a:off x="1560285" y="6073768"/>
              <a:ext cx="13388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/>
              <a:r>
                <a:rPr lang="ko-KR" altLang="en-US" sz="1600" b="1" dirty="0" err="1">
                  <a:solidFill>
                    <a:prstClr val="black"/>
                  </a:solidFill>
                  <a:latin typeface="Calibri" panose="020F0502020204030204"/>
                </a:rPr>
                <a:t>피드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/>
                </a:rPr>
                <a:t>(</a:t>
              </a:r>
              <a:r>
                <a:rPr lang="ko-KR" altLang="en-US" sz="1600" b="1" dirty="0">
                  <a:solidFill>
                    <a:prstClr val="black"/>
                  </a:solidFill>
                  <a:latin typeface="Calibri" panose="020F0502020204030204"/>
                </a:rPr>
                <a:t>원재료</a:t>
              </a:r>
              <a:r>
                <a:rPr lang="en-US" altLang="ko-KR" sz="1600" b="1" dirty="0">
                  <a:solidFill>
                    <a:prstClr val="black"/>
                  </a:solidFill>
                  <a:latin typeface="Calibri" panose="020F0502020204030204"/>
                </a:rPr>
                <a:t>)</a:t>
              </a:r>
              <a:endParaRPr lang="ko-Kore-KR" alt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EC7500-FCBD-F947-984B-47C5573E2808}"/>
                </a:ext>
              </a:extLst>
            </p:cNvPr>
            <p:cNvSpPr txBox="1"/>
            <p:nvPr/>
          </p:nvSpPr>
          <p:spPr>
            <a:xfrm>
              <a:off x="718869" y="3487534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/>
              <a:r>
                <a:rPr kumimoji="1" lang="ko-KR" altLang="en-US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윤활기유 제조 과정</a:t>
              </a:r>
              <a:endParaRPr kumimoji="1" lang="ko-Kore-KR" altLang="en-US" b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ight Arrow 147">
              <a:extLst>
                <a:ext uri="{FF2B5EF4-FFF2-40B4-BE49-F238E27FC236}">
                  <a16:creationId xmlns:a16="http://schemas.microsoft.com/office/drawing/2014/main" id="{BC44CA13-8FFF-564C-B84C-A7C8365FC227}"/>
                </a:ext>
              </a:extLst>
            </p:cNvPr>
            <p:cNvSpPr/>
            <p:nvPr/>
          </p:nvSpPr>
          <p:spPr>
            <a:xfrm>
              <a:off x="5646022" y="4829871"/>
              <a:ext cx="491944" cy="322788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0" name="Right Arrow 147">
              <a:extLst>
                <a:ext uri="{FF2B5EF4-FFF2-40B4-BE49-F238E27FC236}">
                  <a16:creationId xmlns:a16="http://schemas.microsoft.com/office/drawing/2014/main" id="{C67F41D7-2B62-9B40-BC40-6C1207B7A07A}"/>
                </a:ext>
              </a:extLst>
            </p:cNvPr>
            <p:cNvSpPr/>
            <p:nvPr/>
          </p:nvSpPr>
          <p:spPr>
            <a:xfrm>
              <a:off x="8270546" y="4835096"/>
              <a:ext cx="491944" cy="322788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81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00000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ea typeface="+mj-ea"/>
              </a:rPr>
              <a:t>데이터</a:t>
            </a:r>
            <a:r>
              <a:rPr kumimoji="1" lang="en-US" altLang="ko-KR" dirty="0">
                <a:ea typeface="+mj-ea"/>
              </a:rPr>
              <a:t> </a:t>
            </a:r>
            <a:r>
              <a:rPr kumimoji="1" lang="ko-KR" altLang="en-US" dirty="0">
                <a:ea typeface="+mj-ea"/>
              </a:rPr>
              <a:t>마이닝 파이프라인 </a:t>
            </a:r>
            <a:r>
              <a:rPr kumimoji="1" lang="en-US" altLang="ko-KR" dirty="0">
                <a:ea typeface="+mj-ea"/>
              </a:rPr>
              <a:t>(</a:t>
            </a:r>
            <a:r>
              <a:rPr kumimoji="1" lang="ko-KR" altLang="en-US" dirty="0">
                <a:ea typeface="+mj-ea"/>
              </a:rPr>
              <a:t>데이터베이스에서 지식 탐사</a:t>
            </a:r>
            <a:r>
              <a:rPr kumimoji="1" lang="en-US" altLang="ko-KR" dirty="0">
                <a:ea typeface="+mj-ea"/>
              </a:rPr>
              <a:t>)</a:t>
            </a:r>
            <a:endParaRPr kumimoji="1" lang="ko-KR" altLang="en-US" dirty="0"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C5BD52-14EF-46AB-8AEA-1ECBA3CB8201}"/>
              </a:ext>
            </a:extLst>
          </p:cNvPr>
          <p:cNvSpPr/>
          <p:nvPr/>
        </p:nvSpPr>
        <p:spPr>
          <a:xfrm>
            <a:off x="1603951" y="2040973"/>
            <a:ext cx="1917760" cy="9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데이터 탐색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D19BAC-CEE4-48CA-BD23-2CE2B6310BEE}"/>
              </a:ext>
            </a:extLst>
          </p:cNvPr>
          <p:cNvSpPr/>
          <p:nvPr/>
        </p:nvSpPr>
        <p:spPr>
          <a:xfrm>
            <a:off x="4026403" y="2040973"/>
            <a:ext cx="1918800" cy="9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데이터 전처리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C7EACF-4125-4D61-BE5C-04F8A5C04284}"/>
              </a:ext>
            </a:extLst>
          </p:cNvPr>
          <p:cNvSpPr/>
          <p:nvPr/>
        </p:nvSpPr>
        <p:spPr>
          <a:xfrm>
            <a:off x="6419913" y="2040973"/>
            <a:ext cx="19188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모델링</a:t>
            </a:r>
            <a:endParaRPr lang="en-US" altLang="ko-KR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620C561-2231-428C-8342-2F4024EB45F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521711" y="2490973"/>
            <a:ext cx="504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25F8C5-EB94-4A9C-AE65-1CF8D729B5D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945203" y="2490973"/>
            <a:ext cx="4747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657A97-4049-4844-81C8-BC1742A534EB}"/>
              </a:ext>
            </a:extLst>
          </p:cNvPr>
          <p:cNvSpPr/>
          <p:nvPr/>
        </p:nvSpPr>
        <p:spPr>
          <a:xfrm>
            <a:off x="8791299" y="2040973"/>
            <a:ext cx="1918800" cy="9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b="1" kern="0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ko-KR" altLang="en-US" b="1" kern="0" dirty="0">
                <a:latin typeface="Calibri" panose="020F0502020204030204" pitchFamily="34" charset="0"/>
                <a:cs typeface="Calibri" panose="020F0502020204030204" pitchFamily="34" charset="0"/>
              </a:rPr>
              <a:t> 평가</a:t>
            </a:r>
            <a:endParaRPr lang="en-US" altLang="ko-KR" sz="24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4B23AC5-C912-41CB-9087-854D2550BF02}"/>
              </a:ext>
            </a:extLst>
          </p:cNvPr>
          <p:cNvCxnSpPr>
            <a:cxnSpLocks/>
            <a:stCxn id="11" idx="3"/>
            <a:endCxn id="42" idx="1"/>
          </p:cNvCxnSpPr>
          <p:nvPr/>
        </p:nvCxnSpPr>
        <p:spPr>
          <a:xfrm>
            <a:off x="8338713" y="2490973"/>
            <a:ext cx="4525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E043B91-9783-45D5-9518-1083D73DA415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1220160" y="2486091"/>
            <a:ext cx="383791" cy="4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5200FB66-E736-4558-8568-17FD10F07ECC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0710099" y="2490973"/>
            <a:ext cx="397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E1444E7-50E7-8840-837E-1A922946852D}"/>
              </a:ext>
            </a:extLst>
          </p:cNvPr>
          <p:cNvGrpSpPr/>
          <p:nvPr/>
        </p:nvGrpSpPr>
        <p:grpSpPr>
          <a:xfrm>
            <a:off x="11031646" y="1814384"/>
            <a:ext cx="1170432" cy="1557025"/>
            <a:chOff x="10536974" y="1590699"/>
            <a:chExt cx="1170432" cy="15570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CCD248-4297-4871-8BAB-2D3F0620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5414" y="1590699"/>
              <a:ext cx="1133552" cy="11335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351F29-FEFF-B14A-A0D1-75104FC82CA1}"/>
                </a:ext>
              </a:extLst>
            </p:cNvPr>
            <p:cNvSpPr txBox="1"/>
            <p:nvPr/>
          </p:nvSpPr>
          <p:spPr>
            <a:xfrm>
              <a:off x="10536974" y="2809170"/>
              <a:ext cx="1170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정보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1637E7-98D2-8C4F-AE5D-A8BF6270BC42}"/>
              </a:ext>
            </a:extLst>
          </p:cNvPr>
          <p:cNvGrpSpPr/>
          <p:nvPr/>
        </p:nvGrpSpPr>
        <p:grpSpPr>
          <a:xfrm>
            <a:off x="-55047" y="1834395"/>
            <a:ext cx="1312113" cy="1504226"/>
            <a:chOff x="484594" y="1505779"/>
            <a:chExt cx="1312113" cy="150422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B6A1C8-7AD8-4E7E-B45A-8B17E5CEA17C}"/>
                </a:ext>
              </a:extLst>
            </p:cNvPr>
            <p:cNvSpPr/>
            <p:nvPr/>
          </p:nvSpPr>
          <p:spPr>
            <a:xfrm>
              <a:off x="484594" y="1505779"/>
              <a:ext cx="1275207" cy="13033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4C0C28-3881-4429-827B-97D7694D29B3}"/>
                </a:ext>
              </a:extLst>
            </p:cNvPr>
            <p:cNvSpPr txBox="1"/>
            <p:nvPr/>
          </p:nvSpPr>
          <p:spPr>
            <a:xfrm>
              <a:off x="626275" y="2671451"/>
              <a:ext cx="1170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데이터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3C1A707-5A91-4543-958E-7F42EE96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350" y="1596338"/>
              <a:ext cx="1019573" cy="1013113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0EF0AB-9967-F44F-8B7B-DE42696A6876}"/>
              </a:ext>
            </a:extLst>
          </p:cNvPr>
          <p:cNvSpPr/>
          <p:nvPr/>
        </p:nvSpPr>
        <p:spPr>
          <a:xfrm>
            <a:off x="1768839" y="3137786"/>
            <a:ext cx="1823447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관찰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시각화 탐색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C3681D-81C5-6142-A93B-E2490A5EF6D5}"/>
              </a:ext>
            </a:extLst>
          </p:cNvPr>
          <p:cNvSpPr/>
          <p:nvPr/>
        </p:nvSpPr>
        <p:spPr>
          <a:xfrm>
            <a:off x="6440418" y="3137786"/>
            <a:ext cx="2285568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strike="sngStrik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전통적인 모델</a:t>
            </a:r>
            <a:endParaRPr lang="en-US" altLang="ko-KR" sz="1600" b="1" strike="sngStrik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앙상블 계열 모델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strike="sngStrik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딥러닝 계열 모델</a:t>
            </a:r>
            <a:endParaRPr lang="en-US" altLang="ko-KR" sz="1600" b="1" strike="sngStrik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B4DF46D-0B1B-C14E-9118-FA0E6FB2B21B}"/>
              </a:ext>
            </a:extLst>
          </p:cNvPr>
          <p:cNvSpPr/>
          <p:nvPr/>
        </p:nvSpPr>
        <p:spPr>
          <a:xfrm>
            <a:off x="8844197" y="3137786"/>
            <a:ext cx="2205889" cy="259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성능 평가 방식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회귀</a:t>
            </a:r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모형 평가 척도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분류</a:t>
            </a:r>
            <a:r>
              <a:rPr lang="en-US" altLang="ko-KR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모형 평가 척도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76BEE9-A0BF-4145-B961-EF77803C331A}"/>
              </a:ext>
            </a:extLst>
          </p:cNvPr>
          <p:cNvSpPr/>
          <p:nvPr/>
        </p:nvSpPr>
        <p:spPr>
          <a:xfrm>
            <a:off x="4136571" y="3137786"/>
            <a:ext cx="1915886" cy="331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통합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정제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변환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정규화</a:t>
            </a:r>
            <a:endParaRPr lang="en-US" altLang="ko-KR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600" b="1" strike="sngStrik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차원 축소</a:t>
            </a:r>
            <a:endParaRPr lang="en-US" altLang="ko-KR" sz="1600" b="1" strike="sngStrik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190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trike="sngStrik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시계열 데이터</a:t>
            </a:r>
            <a:endParaRPr lang="en-US" altLang="ko-KR" sz="1600" b="1" strike="sngStrik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30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3C9C4B9-35AD-784B-A21C-E7859A0EF2C9}"/>
              </a:ext>
            </a:extLst>
          </p:cNvPr>
          <p:cNvGrpSpPr/>
          <p:nvPr/>
        </p:nvGrpSpPr>
        <p:grpSpPr>
          <a:xfrm>
            <a:off x="1472079" y="2493558"/>
            <a:ext cx="2850822" cy="537436"/>
            <a:chOff x="2339690" y="2564879"/>
            <a:chExt cx="4104569" cy="1512211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1325F0C-3A95-DC41-9186-E5A802DE27F7}"/>
                </a:ext>
              </a:extLst>
            </p:cNvPr>
            <p:cNvSpPr/>
            <p:nvPr/>
          </p:nvSpPr>
          <p:spPr>
            <a:xfrm>
              <a:off x="2625016" y="2671650"/>
              <a:ext cx="3744520" cy="122417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70">
              <a:extLst>
                <a:ext uri="{FF2B5EF4-FFF2-40B4-BE49-F238E27FC236}">
                  <a16:creationId xmlns:a16="http://schemas.microsoft.com/office/drawing/2014/main" id="{365D8371-EB6D-5543-9C83-4BFE29D8BE85}"/>
                </a:ext>
              </a:extLst>
            </p:cNvPr>
            <p:cNvSpPr/>
            <p:nvPr/>
          </p:nvSpPr>
          <p:spPr>
            <a:xfrm rot="10800000">
              <a:off x="2550871" y="2636886"/>
              <a:ext cx="2836022" cy="136818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81A9CDD-9F95-D543-B2EE-C7234D134E5D}"/>
                </a:ext>
              </a:extLst>
            </p:cNvPr>
            <p:cNvSpPr/>
            <p:nvPr/>
          </p:nvSpPr>
          <p:spPr>
            <a:xfrm>
              <a:off x="2339690" y="2564880"/>
              <a:ext cx="288040" cy="1512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57433F3-7D63-7544-B1BA-21B8DAE9AA29}"/>
                </a:ext>
              </a:extLst>
            </p:cNvPr>
            <p:cNvSpPr/>
            <p:nvPr/>
          </p:nvSpPr>
          <p:spPr>
            <a:xfrm>
              <a:off x="2550870" y="2564879"/>
              <a:ext cx="3893389" cy="1578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F17F4BD-CF40-D64A-B9E0-DAA0423B4E7C}"/>
              </a:ext>
            </a:extLst>
          </p:cNvPr>
          <p:cNvSpPr/>
          <p:nvPr/>
        </p:nvSpPr>
        <p:spPr>
          <a:xfrm>
            <a:off x="837127" y="2932277"/>
            <a:ext cx="4591318" cy="17428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윤활기유 제조 공정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cxnSp>
        <p:nvCxnSpPr>
          <p:cNvPr id="101" name="직선 연결선 35">
            <a:extLst>
              <a:ext uri="{FF2B5EF4-FFF2-40B4-BE49-F238E27FC236}">
                <a16:creationId xmlns:a16="http://schemas.microsoft.com/office/drawing/2014/main" id="{D048443A-1012-8A49-93A4-B10D60009EB8}"/>
              </a:ext>
            </a:extLst>
          </p:cNvPr>
          <p:cNvCxnSpPr>
            <a:cxnSpLocks/>
          </p:cNvCxnSpPr>
          <p:nvPr/>
        </p:nvCxnSpPr>
        <p:spPr>
          <a:xfrm>
            <a:off x="6167195" y="1179793"/>
            <a:ext cx="0" cy="54525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3A6E70-1C30-CB4A-91D4-9B27C2987153}"/>
              </a:ext>
            </a:extLst>
          </p:cNvPr>
          <p:cNvSpPr/>
          <p:nvPr/>
        </p:nvSpPr>
        <p:spPr>
          <a:xfrm>
            <a:off x="515639" y="1466796"/>
            <a:ext cx="5294136" cy="5026084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032778-C77D-F949-98D4-F6BD77EB4874}"/>
              </a:ext>
            </a:extLst>
          </p:cNvPr>
          <p:cNvSpPr/>
          <p:nvPr/>
        </p:nvSpPr>
        <p:spPr>
          <a:xfrm>
            <a:off x="1137070" y="1178796"/>
            <a:ext cx="4051274" cy="576000"/>
          </a:xfrm>
          <a:prstGeom prst="rect">
            <a:avLst/>
          </a:prstGeom>
          <a:solidFill>
            <a:srgbClr val="41B5B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04F4FE-1875-AB45-818F-84EAB7923C3D}"/>
              </a:ext>
            </a:extLst>
          </p:cNvPr>
          <p:cNvSpPr/>
          <p:nvPr/>
        </p:nvSpPr>
        <p:spPr>
          <a:xfrm>
            <a:off x="6521716" y="1466795"/>
            <a:ext cx="5294136" cy="5026085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F271DD1-12F0-1643-A4F9-4AD96F14174C}"/>
              </a:ext>
            </a:extLst>
          </p:cNvPr>
          <p:cNvSpPr/>
          <p:nvPr/>
        </p:nvSpPr>
        <p:spPr>
          <a:xfrm>
            <a:off x="7143147" y="1178796"/>
            <a:ext cx="4051274" cy="576000"/>
          </a:xfrm>
          <a:prstGeom prst="rect">
            <a:avLst/>
          </a:prstGeom>
          <a:solidFill>
            <a:srgbClr val="00275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To-be</a:t>
            </a:r>
            <a:endParaRPr lang="ko-KR" altLang="en-US" sz="2000" b="1" kern="0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F40A025-8D0C-2747-AB32-FF6E60677819}"/>
              </a:ext>
            </a:extLst>
          </p:cNvPr>
          <p:cNvSpPr/>
          <p:nvPr/>
        </p:nvSpPr>
        <p:spPr>
          <a:xfrm>
            <a:off x="694334" y="1929727"/>
            <a:ext cx="1997351" cy="333001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윤활기유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공정 변수 제어 현황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A8C9EE-D723-954E-9D91-024B9A4023AC}"/>
              </a:ext>
            </a:extLst>
          </p:cNvPr>
          <p:cNvSpPr/>
          <p:nvPr/>
        </p:nvSpPr>
        <p:spPr>
          <a:xfrm>
            <a:off x="6630443" y="1954259"/>
            <a:ext cx="2408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100" b="1" dirty="0">
                <a:solidFill>
                  <a:prstClr val="black"/>
                </a:solidFill>
              </a:rPr>
              <a:t>인공지능 기반 공정 변수 제어 계획</a:t>
            </a:r>
            <a:endParaRPr lang="en-US" altLang="ko-KR" sz="1100" b="1" dirty="0">
              <a:solidFill>
                <a:prstClr val="black"/>
              </a:solidFill>
            </a:endParaRPr>
          </a:p>
        </p:txBody>
      </p:sp>
      <p:cxnSp>
        <p:nvCxnSpPr>
          <p:cNvPr id="74" name="직선 연결선 94">
            <a:extLst>
              <a:ext uri="{FF2B5EF4-FFF2-40B4-BE49-F238E27FC236}">
                <a16:creationId xmlns:a16="http://schemas.microsoft.com/office/drawing/2014/main" id="{9745A2B7-F0A5-7C4B-A651-16096FB3D403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>
            <a:off x="1999401" y="3706541"/>
            <a:ext cx="2853044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BE92558-5DD4-6846-9174-3B2EBEEEE7F1}"/>
              </a:ext>
            </a:extLst>
          </p:cNvPr>
          <p:cNvSpPr/>
          <p:nvPr/>
        </p:nvSpPr>
        <p:spPr>
          <a:xfrm>
            <a:off x="1953682" y="3562521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B9E1151-1C83-0242-B36E-27547FA8EEBB}"/>
              </a:ext>
            </a:extLst>
          </p:cNvPr>
          <p:cNvSpPr/>
          <p:nvPr/>
        </p:nvSpPr>
        <p:spPr>
          <a:xfrm>
            <a:off x="4852445" y="3562521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E262206-CAFE-EA46-8930-11C741DCC952}"/>
              </a:ext>
            </a:extLst>
          </p:cNvPr>
          <p:cNvSpPr/>
          <p:nvPr/>
        </p:nvSpPr>
        <p:spPr>
          <a:xfrm>
            <a:off x="3425796" y="3562521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2" name="Rounded Rectangle 12">
            <a:extLst>
              <a:ext uri="{FF2B5EF4-FFF2-40B4-BE49-F238E27FC236}">
                <a16:creationId xmlns:a16="http://schemas.microsoft.com/office/drawing/2014/main" id="{6D40CF53-B8D2-324E-BAB8-C6F6ACD9A986}"/>
              </a:ext>
            </a:extLst>
          </p:cNvPr>
          <p:cNvSpPr/>
          <p:nvPr/>
        </p:nvSpPr>
        <p:spPr>
          <a:xfrm>
            <a:off x="3189868" y="3032205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피드</a:t>
            </a:r>
            <a:r>
              <a:rPr lang="en-US" altLang="ko-KR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실험값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변화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F95C1FF-1D2E-7540-A7A8-C68D1BDF6C92}"/>
              </a:ext>
            </a:extLst>
          </p:cNvPr>
          <p:cNvCxnSpPr>
            <a:stCxn id="82" idx="2"/>
            <a:endCxn id="81" idx="0"/>
          </p:cNvCxnSpPr>
          <p:nvPr/>
        </p:nvCxnSpPr>
        <p:spPr>
          <a:xfrm>
            <a:off x="3448596" y="3399772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F7E5514-8A9B-0245-AB05-C85E3C132BCC}"/>
              </a:ext>
            </a:extLst>
          </p:cNvPr>
          <p:cNvSpPr/>
          <p:nvPr/>
        </p:nvSpPr>
        <p:spPr>
          <a:xfrm>
            <a:off x="2678123" y="3562521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5" name="Rounded Rectangle 12">
            <a:extLst>
              <a:ext uri="{FF2B5EF4-FFF2-40B4-BE49-F238E27FC236}">
                <a16:creationId xmlns:a16="http://schemas.microsoft.com/office/drawing/2014/main" id="{16E8859A-47AE-9F4E-9285-C3E9AA02ABAC}"/>
              </a:ext>
            </a:extLst>
          </p:cNvPr>
          <p:cNvSpPr/>
          <p:nvPr/>
        </p:nvSpPr>
        <p:spPr>
          <a:xfrm>
            <a:off x="2442195" y="3032205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제품 실험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DF8563F-39FB-D348-9BB0-DE076613C325}"/>
              </a:ext>
            </a:extLst>
          </p:cNvPr>
          <p:cNvCxnSpPr>
            <a:stCxn id="85" idx="2"/>
            <a:endCxn id="84" idx="0"/>
          </p:cNvCxnSpPr>
          <p:nvPr/>
        </p:nvCxnSpPr>
        <p:spPr>
          <a:xfrm>
            <a:off x="2700923" y="3399772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7626EB-38C9-094C-85C5-B6F5564F9E4F}"/>
              </a:ext>
            </a:extLst>
          </p:cNvPr>
          <p:cNvSpPr/>
          <p:nvPr/>
        </p:nvSpPr>
        <p:spPr>
          <a:xfrm>
            <a:off x="4150550" y="3562521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8" name="Rounded Rectangle 12">
            <a:extLst>
              <a:ext uri="{FF2B5EF4-FFF2-40B4-BE49-F238E27FC236}">
                <a16:creationId xmlns:a16="http://schemas.microsoft.com/office/drawing/2014/main" id="{8EBCFD50-6686-4F42-9575-5285BA72C360}"/>
              </a:ext>
            </a:extLst>
          </p:cNvPr>
          <p:cNvSpPr/>
          <p:nvPr/>
        </p:nvSpPr>
        <p:spPr>
          <a:xfrm>
            <a:off x="3914622" y="3032205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제품 실험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F9147BC-770C-184F-B7EA-A54994674820}"/>
              </a:ext>
            </a:extLst>
          </p:cNvPr>
          <p:cNvCxnSpPr>
            <a:stCxn id="88" idx="2"/>
            <a:endCxn id="87" idx="0"/>
          </p:cNvCxnSpPr>
          <p:nvPr/>
        </p:nvCxnSpPr>
        <p:spPr>
          <a:xfrm>
            <a:off x="4173350" y="3399772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12">
            <a:extLst>
              <a:ext uri="{FF2B5EF4-FFF2-40B4-BE49-F238E27FC236}">
                <a16:creationId xmlns:a16="http://schemas.microsoft.com/office/drawing/2014/main" id="{AF8CBA96-9DA5-774E-8A89-4F13918272EF}"/>
              </a:ext>
            </a:extLst>
          </p:cNvPr>
          <p:cNvSpPr/>
          <p:nvPr/>
        </p:nvSpPr>
        <p:spPr>
          <a:xfrm>
            <a:off x="2736927" y="3947740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결과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따른 조정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12">
            <a:extLst>
              <a:ext uri="{FF2B5EF4-FFF2-40B4-BE49-F238E27FC236}">
                <a16:creationId xmlns:a16="http://schemas.microsoft.com/office/drawing/2014/main" id="{B6C58BEE-84E3-7746-AE14-4B54A6E4E708}"/>
              </a:ext>
            </a:extLst>
          </p:cNvPr>
          <p:cNvSpPr/>
          <p:nvPr/>
        </p:nvSpPr>
        <p:spPr>
          <a:xfrm>
            <a:off x="4191825" y="3947740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결과에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따른 조정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95EE36F-3A58-D447-B676-98E20E2073DD}"/>
              </a:ext>
            </a:extLst>
          </p:cNvPr>
          <p:cNvCxnSpPr>
            <a:stCxn id="90" idx="0"/>
          </p:cNvCxnSpPr>
          <p:nvPr/>
        </p:nvCxnSpPr>
        <p:spPr>
          <a:xfrm flipH="1" flipV="1">
            <a:off x="3065601" y="3714922"/>
            <a:ext cx="1382" cy="232818"/>
          </a:xfrm>
          <a:prstGeom prst="straightConnector1">
            <a:avLst/>
          </a:prstGeom>
          <a:ln w="19050">
            <a:solidFill>
              <a:srgbClr val="F8A5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AB697CC-BC74-874F-A95B-B188BB3D8F78}"/>
              </a:ext>
            </a:extLst>
          </p:cNvPr>
          <p:cNvCxnSpPr>
            <a:stCxn id="91" idx="0"/>
          </p:cNvCxnSpPr>
          <p:nvPr/>
        </p:nvCxnSpPr>
        <p:spPr>
          <a:xfrm flipH="1" flipV="1">
            <a:off x="4514629" y="3714922"/>
            <a:ext cx="7252" cy="232818"/>
          </a:xfrm>
          <a:prstGeom prst="straightConnector1">
            <a:avLst/>
          </a:prstGeom>
          <a:ln w="19050">
            <a:solidFill>
              <a:srgbClr val="F8A5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EC0C1BB-6D5A-4C45-B47C-45BDCE8BFFDE}"/>
              </a:ext>
            </a:extLst>
          </p:cNvPr>
          <p:cNvSpPr txBox="1"/>
          <p:nvPr/>
        </p:nvSpPr>
        <p:spPr>
          <a:xfrm>
            <a:off x="1140067" y="3014227"/>
            <a:ext cx="576791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j-ea"/>
                <a:ea typeface="+mj-ea"/>
                <a:cs typeface="Arial" panose="020B0604020202020204" pitchFamily="34" charset="0"/>
              </a:rPr>
              <a:t>공정</a:t>
            </a:r>
            <a:endParaRPr lang="en-US" altLang="ko-KR" sz="105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>
                <a:latin typeface="+mj-ea"/>
                <a:ea typeface="+mj-ea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CF3E7D-805A-2847-8D80-AA6AECAE4468}"/>
              </a:ext>
            </a:extLst>
          </p:cNvPr>
          <p:cNvSpPr txBox="1"/>
          <p:nvPr/>
        </p:nvSpPr>
        <p:spPr>
          <a:xfrm>
            <a:off x="1167544" y="3979891"/>
            <a:ext cx="52183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j-ea"/>
                <a:ea typeface="+mj-ea"/>
                <a:cs typeface="Arial" panose="020B0604020202020204" pitchFamily="34" charset="0"/>
              </a:rPr>
              <a:t>작업</a:t>
            </a:r>
            <a:endParaRPr lang="en-US" altLang="ko-KR" sz="105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BCFC211-4E0D-E24C-B4E3-4098822B125F}"/>
              </a:ext>
            </a:extLst>
          </p:cNvPr>
          <p:cNvSpPr txBox="1"/>
          <p:nvPr/>
        </p:nvSpPr>
        <p:spPr>
          <a:xfrm>
            <a:off x="1137070" y="3583576"/>
            <a:ext cx="80102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+mj-ea"/>
                <a:ea typeface="+mj-ea"/>
                <a:cs typeface="Arial" panose="020B0604020202020204" pitchFamily="34" charset="0"/>
              </a:rPr>
              <a:t>Timeline</a:t>
            </a:r>
          </a:p>
        </p:txBody>
      </p:sp>
      <p:sp>
        <p:nvSpPr>
          <p:cNvPr id="97" name="Rounded Rectangle 12">
            <a:extLst>
              <a:ext uri="{FF2B5EF4-FFF2-40B4-BE49-F238E27FC236}">
                <a16:creationId xmlns:a16="http://schemas.microsoft.com/office/drawing/2014/main" id="{C1142716-0E0F-D048-9069-58A7E0030DCE}"/>
              </a:ext>
            </a:extLst>
          </p:cNvPr>
          <p:cNvSpPr/>
          <p:nvPr/>
        </p:nvSpPr>
        <p:spPr>
          <a:xfrm>
            <a:off x="1953682" y="3947740"/>
            <a:ext cx="720041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이전 </a:t>
            </a:r>
            <a:endParaRPr lang="en-US" altLang="ko-KR" sz="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조정 어려움</a:t>
            </a:r>
            <a:endParaRPr lang="en-US" altLang="ko-KR" sz="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8C514A2-726A-BF49-AF98-383222165624}"/>
              </a:ext>
            </a:extLst>
          </p:cNvPr>
          <p:cNvCxnSpPr>
            <a:stCxn id="97" idx="0"/>
          </p:cNvCxnSpPr>
          <p:nvPr/>
        </p:nvCxnSpPr>
        <p:spPr>
          <a:xfrm flipV="1">
            <a:off x="2313703" y="3710396"/>
            <a:ext cx="4058" cy="237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2">
            <a:extLst>
              <a:ext uri="{FF2B5EF4-FFF2-40B4-BE49-F238E27FC236}">
                <a16:creationId xmlns:a16="http://schemas.microsoft.com/office/drawing/2014/main" id="{551C6B33-5363-7445-B977-76643B1ADFD8}"/>
              </a:ext>
            </a:extLst>
          </p:cNvPr>
          <p:cNvSpPr/>
          <p:nvPr/>
        </p:nvSpPr>
        <p:spPr>
          <a:xfrm>
            <a:off x="3467131" y="3947740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7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피드</a:t>
            </a:r>
            <a:r>
              <a:rPr lang="en-US" altLang="ko-KR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특성</a:t>
            </a:r>
            <a:endParaRPr lang="en-US" altLang="ko-KR" sz="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반영 불가</a:t>
            </a:r>
            <a:endParaRPr lang="en-US" altLang="ko-KR" sz="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6954CD-BBAE-6946-8022-860844973B15}"/>
              </a:ext>
            </a:extLst>
          </p:cNvPr>
          <p:cNvCxnSpPr>
            <a:stCxn id="102" idx="0"/>
          </p:cNvCxnSpPr>
          <p:nvPr/>
        </p:nvCxnSpPr>
        <p:spPr>
          <a:xfrm flipH="1" flipV="1">
            <a:off x="3795805" y="3714922"/>
            <a:ext cx="1382" cy="232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2">
            <a:extLst>
              <a:ext uri="{FF2B5EF4-FFF2-40B4-BE49-F238E27FC236}">
                <a16:creationId xmlns:a16="http://schemas.microsoft.com/office/drawing/2014/main" id="{1B21D29F-7DC2-5C4B-A80C-0A2FEAC7ED52}"/>
              </a:ext>
            </a:extLst>
          </p:cNvPr>
          <p:cNvSpPr/>
          <p:nvPr/>
        </p:nvSpPr>
        <p:spPr>
          <a:xfrm>
            <a:off x="1953683" y="4328837"/>
            <a:ext cx="2898254" cy="20112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사람이</a:t>
            </a:r>
            <a:r>
              <a:rPr lang="en-US" altLang="ko-KR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Manually </a:t>
            </a:r>
            <a:r>
              <a:rPr lang="ko-KR" altLang="en-US" sz="7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조정</a:t>
            </a:r>
            <a:endParaRPr lang="en-US" altLang="ko-KR" sz="7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56739C6-71A3-884E-8FBE-23F31EA7FE31}"/>
              </a:ext>
            </a:extLst>
          </p:cNvPr>
          <p:cNvSpPr/>
          <p:nvPr/>
        </p:nvSpPr>
        <p:spPr>
          <a:xfrm>
            <a:off x="710055" y="2281405"/>
            <a:ext cx="1060792" cy="333001"/>
          </a:xfrm>
          <a:prstGeom prst="roundRect">
            <a:avLst/>
          </a:prstGeom>
          <a:noFill/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피드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6208818-9C4B-FF45-B864-F64E2BE3C406}"/>
              </a:ext>
            </a:extLst>
          </p:cNvPr>
          <p:cNvSpPr/>
          <p:nvPr/>
        </p:nvSpPr>
        <p:spPr>
          <a:xfrm>
            <a:off x="1986083" y="2277556"/>
            <a:ext cx="1060791" cy="333000"/>
          </a:xfrm>
          <a:prstGeom prst="roundRect">
            <a:avLst/>
          </a:prstGeom>
          <a:noFill/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rgbClr val="FF0000"/>
                </a:solidFill>
              </a:rPr>
              <a:t>일정 시간 후</a:t>
            </a:r>
            <a:endParaRPr lang="en-US" altLang="ko-KR" sz="7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공정 변수 조절 계획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3BA1F8-91B9-F445-8E01-F1C528A51136}"/>
              </a:ext>
            </a:extLst>
          </p:cNvPr>
          <p:cNvSpPr/>
          <p:nvPr/>
        </p:nvSpPr>
        <p:spPr>
          <a:xfrm>
            <a:off x="4538137" y="2282142"/>
            <a:ext cx="1060792" cy="333000"/>
          </a:xfrm>
          <a:prstGeom prst="roundRect">
            <a:avLst/>
          </a:prstGeom>
          <a:solidFill>
            <a:schemeClr val="bg1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</a:rPr>
              <a:t>시험값</a:t>
            </a:r>
            <a:r>
              <a:rPr lang="ko-KR" altLang="en-US" sz="700" b="1" dirty="0">
                <a:solidFill>
                  <a:schemeClr val="tx1"/>
                </a:solidFill>
              </a:rPr>
              <a:t> 확인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및 추가 조정</a:t>
            </a:r>
          </a:p>
        </p:txBody>
      </p:sp>
      <p:cxnSp>
        <p:nvCxnSpPr>
          <p:cNvPr id="15" name="직선 연결선 153">
            <a:extLst>
              <a:ext uri="{FF2B5EF4-FFF2-40B4-BE49-F238E27FC236}">
                <a16:creationId xmlns:a16="http://schemas.microsoft.com/office/drawing/2014/main" id="{5124B978-2AE1-9A44-B17A-F606E40978D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1770847" y="2444056"/>
            <a:ext cx="215236" cy="3850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4">
            <a:extLst>
              <a:ext uri="{FF2B5EF4-FFF2-40B4-BE49-F238E27FC236}">
                <a16:creationId xmlns:a16="http://schemas.microsoft.com/office/drawing/2014/main" id="{5C64A79B-EF54-B843-968B-95E51EADBA67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3046874" y="2444056"/>
            <a:ext cx="215236" cy="3375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56">
            <a:extLst>
              <a:ext uri="{FF2B5EF4-FFF2-40B4-BE49-F238E27FC236}">
                <a16:creationId xmlns:a16="http://schemas.microsoft.com/office/drawing/2014/main" id="{259AFD8A-F5AA-1046-BF19-E36752E41459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322902" y="2447431"/>
            <a:ext cx="215235" cy="1211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9350C371-4043-6C49-969B-B37395314949}"/>
              </a:ext>
            </a:extLst>
          </p:cNvPr>
          <p:cNvSpPr/>
          <p:nvPr/>
        </p:nvSpPr>
        <p:spPr>
          <a:xfrm>
            <a:off x="3262110" y="2284305"/>
            <a:ext cx="1060792" cy="326251"/>
          </a:xfrm>
          <a:prstGeom prst="roundRect">
            <a:avLst/>
          </a:prstGeom>
          <a:solidFill>
            <a:schemeClr val="bg1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주요 운전 변수 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Manual </a:t>
            </a:r>
            <a:r>
              <a:rPr lang="ko-KR" altLang="en-US" sz="700" b="1" dirty="0">
                <a:solidFill>
                  <a:srgbClr val="FF0000"/>
                </a:solidFill>
              </a:rPr>
              <a:t>조절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2A0B94-AC48-084A-805B-7DB782DCFD98}"/>
              </a:ext>
            </a:extLst>
          </p:cNvPr>
          <p:cNvSpPr/>
          <p:nvPr/>
        </p:nvSpPr>
        <p:spPr>
          <a:xfrm>
            <a:off x="632898" y="4956853"/>
            <a:ext cx="5113939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실험 결과가 나오기까지 일정 시간이 소요되어 제품의 특성이 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Off-spec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이더라도 </a:t>
            </a:r>
            <a:br>
              <a:rPr lang="en-US" altLang="ko-KR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</a:b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일정 시간 후에야 대응 가능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285750" lvl="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실험값은 일시적인 값으로 </a:t>
            </a:r>
            <a:r>
              <a:rPr lang="ko-KR" altLang="en-US" sz="1000" b="1" dirty="0" err="1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피드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상성 변화 등과 같은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실험 이후 공정 변화에 대한 대응 어려움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  <a:p>
            <a:pPr marL="285750" lvl="0" indent="-285750" latinLnBrk="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Human error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가능성으로 보수적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34" charset="-127"/>
                <a:cs typeface="Calibri" panose="020F0502020204030204" pitchFamily="34" charset="0"/>
                <a:sym typeface="Wingdings" pitchFamily="2" charset="2"/>
              </a:rPr>
              <a:t>변동성이 큰 운전  </a:t>
            </a:r>
            <a:endParaRPr lang="en-US" altLang="ko-KR" sz="1000" b="1" dirty="0">
              <a:solidFill>
                <a:srgbClr val="FF0000"/>
              </a:solidFill>
              <a:latin typeface="맑은 고딕" panose="020B0503020000020004" pitchFamily="34" charset="-127"/>
              <a:cs typeface="Calibri" panose="020F0502020204030204" pitchFamily="34" charset="0"/>
              <a:sym typeface="Wingdings" pitchFamily="2" charset="2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FB744A5-F5FB-B54C-BB83-0843698B4D24}"/>
              </a:ext>
            </a:extLst>
          </p:cNvPr>
          <p:cNvGrpSpPr/>
          <p:nvPr/>
        </p:nvGrpSpPr>
        <p:grpSpPr>
          <a:xfrm>
            <a:off x="7710064" y="2514538"/>
            <a:ext cx="2578092" cy="537437"/>
            <a:chOff x="7710064" y="2514538"/>
            <a:chExt cx="2578092" cy="537437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058CB01-71B3-3E41-8B61-77C35D53F555}"/>
                </a:ext>
              </a:extLst>
            </p:cNvPr>
            <p:cNvSpPr/>
            <p:nvPr/>
          </p:nvSpPr>
          <p:spPr>
            <a:xfrm>
              <a:off x="7892707" y="2542142"/>
              <a:ext cx="2372474" cy="435067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254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75">
              <a:extLst>
                <a:ext uri="{FF2B5EF4-FFF2-40B4-BE49-F238E27FC236}">
                  <a16:creationId xmlns:a16="http://schemas.microsoft.com/office/drawing/2014/main" id="{61E8B031-19DE-C348-A421-1DCFDD93E6F7}"/>
                </a:ext>
              </a:extLst>
            </p:cNvPr>
            <p:cNvSpPr/>
            <p:nvPr/>
          </p:nvSpPr>
          <p:spPr>
            <a:xfrm rot="10800000">
              <a:off x="7867535" y="2529789"/>
              <a:ext cx="1615771" cy="486252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254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E684AB6-5C9E-BB4F-9C77-8EDFA6D63DD3}"/>
                </a:ext>
              </a:extLst>
            </p:cNvPr>
            <p:cNvSpPr/>
            <p:nvPr/>
          </p:nvSpPr>
          <p:spPr>
            <a:xfrm>
              <a:off x="7710064" y="2514539"/>
              <a:ext cx="294702" cy="537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E67E875-054D-1244-B640-D4E3F02C8F2C}"/>
                </a:ext>
              </a:extLst>
            </p:cNvPr>
            <p:cNvSpPr/>
            <p:nvPr/>
          </p:nvSpPr>
          <p:spPr>
            <a:xfrm>
              <a:off x="7926128" y="2514538"/>
              <a:ext cx="2362028" cy="78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Rounded Rectangle 12">
            <a:extLst>
              <a:ext uri="{FF2B5EF4-FFF2-40B4-BE49-F238E27FC236}">
                <a16:creationId xmlns:a16="http://schemas.microsoft.com/office/drawing/2014/main" id="{1BD7E385-AAF4-E74E-9AA0-046BB4E5086F}"/>
              </a:ext>
            </a:extLst>
          </p:cNvPr>
          <p:cNvSpPr/>
          <p:nvPr/>
        </p:nvSpPr>
        <p:spPr>
          <a:xfrm>
            <a:off x="6693526" y="2286910"/>
            <a:ext cx="1060792" cy="333001"/>
          </a:xfrm>
          <a:prstGeom prst="roundRect">
            <a:avLst/>
          </a:prstGeom>
          <a:noFill/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피드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변경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조건 정보 입력</a:t>
            </a:r>
          </a:p>
        </p:txBody>
      </p:sp>
      <p:sp>
        <p:nvSpPr>
          <p:cNvPr id="68" name="Rounded Rectangle 12">
            <a:extLst>
              <a:ext uri="{FF2B5EF4-FFF2-40B4-BE49-F238E27FC236}">
                <a16:creationId xmlns:a16="http://schemas.microsoft.com/office/drawing/2014/main" id="{13ADB602-E1C1-0E40-AA4E-7E10B0F269BA}"/>
              </a:ext>
            </a:extLst>
          </p:cNvPr>
          <p:cNvSpPr/>
          <p:nvPr/>
        </p:nvSpPr>
        <p:spPr>
          <a:xfrm>
            <a:off x="7969554" y="2283061"/>
            <a:ext cx="1060791" cy="333000"/>
          </a:xfrm>
          <a:prstGeom prst="roundRect">
            <a:avLst/>
          </a:prstGeom>
          <a:noFill/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rgbClr val="0000FF"/>
                </a:solidFill>
              </a:rPr>
              <a:t>인공지능</a:t>
            </a:r>
            <a:br>
              <a:rPr lang="en-US" altLang="ko-KR" sz="800" b="1" dirty="0">
                <a:solidFill>
                  <a:srgbClr val="0000FF"/>
                </a:solidFill>
              </a:rPr>
            </a:br>
            <a:r>
              <a:rPr lang="ko-KR" altLang="en-US" sz="800" b="1" dirty="0">
                <a:solidFill>
                  <a:srgbClr val="0000FF"/>
                </a:solidFill>
              </a:rPr>
              <a:t>기반 공정 조절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9" name="Rounded Rectangle 12">
            <a:extLst>
              <a:ext uri="{FF2B5EF4-FFF2-40B4-BE49-F238E27FC236}">
                <a16:creationId xmlns:a16="http://schemas.microsoft.com/office/drawing/2014/main" id="{8F600758-E216-FA42-8FC4-90DFA27EA2AB}"/>
              </a:ext>
            </a:extLst>
          </p:cNvPr>
          <p:cNvSpPr/>
          <p:nvPr/>
        </p:nvSpPr>
        <p:spPr>
          <a:xfrm>
            <a:off x="10521608" y="2287647"/>
            <a:ext cx="1060792" cy="333000"/>
          </a:xfrm>
          <a:prstGeom prst="roundRect">
            <a:avLst/>
          </a:prstGeom>
          <a:solidFill>
            <a:schemeClr val="bg1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전문가의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확인 및 추가 조정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70" name="Rounded Rectangle 12">
            <a:extLst>
              <a:ext uri="{FF2B5EF4-FFF2-40B4-BE49-F238E27FC236}">
                <a16:creationId xmlns:a16="http://schemas.microsoft.com/office/drawing/2014/main" id="{8CA4FFF4-B1D2-BF44-A47B-CCC3B8B8671B}"/>
              </a:ext>
            </a:extLst>
          </p:cNvPr>
          <p:cNvSpPr/>
          <p:nvPr/>
        </p:nvSpPr>
        <p:spPr>
          <a:xfrm>
            <a:off x="9245581" y="2289810"/>
            <a:ext cx="1060792" cy="326251"/>
          </a:xfrm>
          <a:prstGeom prst="roundRect">
            <a:avLst/>
          </a:prstGeom>
          <a:solidFill>
            <a:schemeClr val="bg1"/>
          </a:solidFill>
          <a:ln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rgbClr val="0000FF"/>
                </a:solidFill>
              </a:rPr>
              <a:t>인공지능</a:t>
            </a:r>
            <a:endParaRPr lang="en-US" altLang="ko-KR" sz="800" b="1" dirty="0">
              <a:solidFill>
                <a:srgbClr val="0000FF"/>
              </a:solidFill>
            </a:endParaRPr>
          </a:p>
          <a:p>
            <a:pPr algn="ctr"/>
            <a:r>
              <a:rPr lang="ko-KR" altLang="en-US" sz="800" b="1" dirty="0">
                <a:solidFill>
                  <a:srgbClr val="0000FF"/>
                </a:solidFill>
              </a:rPr>
              <a:t>기반 공정 제어</a:t>
            </a:r>
          </a:p>
        </p:txBody>
      </p:sp>
      <p:cxnSp>
        <p:nvCxnSpPr>
          <p:cNvPr id="71" name="직선 연결선 153">
            <a:extLst>
              <a:ext uri="{FF2B5EF4-FFF2-40B4-BE49-F238E27FC236}">
                <a16:creationId xmlns:a16="http://schemas.microsoft.com/office/drawing/2014/main" id="{00843451-3F86-CF4E-A26C-9FB908674554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7754318" y="2449561"/>
            <a:ext cx="215236" cy="3850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직선 연결선 154">
            <a:extLst>
              <a:ext uri="{FF2B5EF4-FFF2-40B4-BE49-F238E27FC236}">
                <a16:creationId xmlns:a16="http://schemas.microsoft.com/office/drawing/2014/main" id="{570BF5D0-0EFC-0D45-B134-03FDB777CE84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9030345" y="2449561"/>
            <a:ext cx="215236" cy="3375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직선 연결선 156">
            <a:extLst>
              <a:ext uri="{FF2B5EF4-FFF2-40B4-BE49-F238E27FC236}">
                <a16:creationId xmlns:a16="http://schemas.microsoft.com/office/drawing/2014/main" id="{408CD73E-6639-9A48-87E0-8300C0D3B8FA}"/>
              </a:ext>
            </a:extLst>
          </p:cNvPr>
          <p:cNvCxnSpPr>
            <a:cxnSpLocks/>
            <a:stCxn id="70" idx="3"/>
            <a:endCxn id="69" idx="1"/>
          </p:cNvCxnSpPr>
          <p:nvPr/>
        </p:nvCxnSpPr>
        <p:spPr>
          <a:xfrm>
            <a:off x="10306373" y="2452936"/>
            <a:ext cx="215235" cy="1211"/>
          </a:xfrm>
          <a:prstGeom prst="line">
            <a:avLst/>
          </a:prstGeom>
          <a:noFill/>
          <a:ln>
            <a:solidFill>
              <a:srgbClr val="00275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9B04AB-9CEE-124D-B5A4-26D3FCCDC377}"/>
              </a:ext>
            </a:extLst>
          </p:cNvPr>
          <p:cNvSpPr/>
          <p:nvPr/>
        </p:nvSpPr>
        <p:spPr>
          <a:xfrm>
            <a:off x="6903056" y="2927008"/>
            <a:ext cx="4546261" cy="175339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18">
            <a:extLst>
              <a:ext uri="{FF2B5EF4-FFF2-40B4-BE49-F238E27FC236}">
                <a16:creationId xmlns:a16="http://schemas.microsoft.com/office/drawing/2014/main" id="{140D5E8A-A52F-5247-9B7E-5DE180E7585D}"/>
              </a:ext>
            </a:extLst>
          </p:cNvPr>
          <p:cNvCxnSpPr>
            <a:stCxn id="130" idx="3"/>
            <a:endCxn id="131" idx="1"/>
          </p:cNvCxnSpPr>
          <p:nvPr/>
        </p:nvCxnSpPr>
        <p:spPr>
          <a:xfrm>
            <a:off x="8064682" y="3731053"/>
            <a:ext cx="2853044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72DEE3A-FE8F-5C49-9BBF-9A4A4B3E4E53}"/>
              </a:ext>
            </a:extLst>
          </p:cNvPr>
          <p:cNvSpPr/>
          <p:nvPr/>
        </p:nvSpPr>
        <p:spPr>
          <a:xfrm>
            <a:off x="8018963" y="3587033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4EA803E-D5F8-5B42-8D68-8CF0B45E2F83}"/>
              </a:ext>
            </a:extLst>
          </p:cNvPr>
          <p:cNvSpPr/>
          <p:nvPr/>
        </p:nvSpPr>
        <p:spPr>
          <a:xfrm>
            <a:off x="10917726" y="3587033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DCC5D83-9749-6B46-92BD-FC3F6868705A}"/>
              </a:ext>
            </a:extLst>
          </p:cNvPr>
          <p:cNvSpPr/>
          <p:nvPr/>
        </p:nvSpPr>
        <p:spPr>
          <a:xfrm>
            <a:off x="9491077" y="3587033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5" name="Rounded Rectangle 12">
            <a:extLst>
              <a:ext uri="{FF2B5EF4-FFF2-40B4-BE49-F238E27FC236}">
                <a16:creationId xmlns:a16="http://schemas.microsoft.com/office/drawing/2014/main" id="{90780B41-AB56-8E42-A360-67AA231346C7}"/>
              </a:ext>
            </a:extLst>
          </p:cNvPr>
          <p:cNvSpPr/>
          <p:nvPr/>
        </p:nvSpPr>
        <p:spPr>
          <a:xfrm>
            <a:off x="9255149" y="3056717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피드</a:t>
            </a:r>
            <a:r>
              <a:rPr lang="en-US" altLang="ko-KR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실험값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변화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59AC2B4-6392-E443-8930-4BD44201D560}"/>
              </a:ext>
            </a:extLst>
          </p:cNvPr>
          <p:cNvCxnSpPr>
            <a:stCxn id="135" idx="2"/>
            <a:endCxn id="134" idx="0"/>
          </p:cNvCxnSpPr>
          <p:nvPr/>
        </p:nvCxnSpPr>
        <p:spPr>
          <a:xfrm>
            <a:off x="9513877" y="3424284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2E77805-AA03-9F4A-822A-65C479B304C0}"/>
              </a:ext>
            </a:extLst>
          </p:cNvPr>
          <p:cNvSpPr/>
          <p:nvPr/>
        </p:nvSpPr>
        <p:spPr>
          <a:xfrm>
            <a:off x="8743404" y="3587033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8" name="Rounded Rectangle 12">
            <a:extLst>
              <a:ext uri="{FF2B5EF4-FFF2-40B4-BE49-F238E27FC236}">
                <a16:creationId xmlns:a16="http://schemas.microsoft.com/office/drawing/2014/main" id="{3595BD9E-BFBF-604F-9954-FC579BB59E9A}"/>
              </a:ext>
            </a:extLst>
          </p:cNvPr>
          <p:cNvSpPr/>
          <p:nvPr/>
        </p:nvSpPr>
        <p:spPr>
          <a:xfrm>
            <a:off x="8507476" y="3056717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제품 실험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5902A2C5-DF54-EE4B-9BB3-E0BEA368E0A4}"/>
              </a:ext>
            </a:extLst>
          </p:cNvPr>
          <p:cNvCxnSpPr>
            <a:stCxn id="138" idx="2"/>
            <a:endCxn id="137" idx="0"/>
          </p:cNvCxnSpPr>
          <p:nvPr/>
        </p:nvCxnSpPr>
        <p:spPr>
          <a:xfrm>
            <a:off x="8766204" y="3424284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2332B9C-7AD9-5641-A84A-27681F2267C7}"/>
              </a:ext>
            </a:extLst>
          </p:cNvPr>
          <p:cNvSpPr/>
          <p:nvPr/>
        </p:nvSpPr>
        <p:spPr>
          <a:xfrm>
            <a:off x="10215831" y="3587033"/>
            <a:ext cx="45719" cy="2880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1" name="Rounded Rectangle 12">
            <a:extLst>
              <a:ext uri="{FF2B5EF4-FFF2-40B4-BE49-F238E27FC236}">
                <a16:creationId xmlns:a16="http://schemas.microsoft.com/office/drawing/2014/main" id="{3A566878-0159-704F-9D81-0275FC95A4A4}"/>
              </a:ext>
            </a:extLst>
          </p:cNvPr>
          <p:cNvSpPr/>
          <p:nvPr/>
        </p:nvSpPr>
        <p:spPr>
          <a:xfrm>
            <a:off x="9979903" y="3056717"/>
            <a:ext cx="517456" cy="36756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7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제품 실험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6FFACC0-7AE1-334C-8B05-2DBCE528EAA1}"/>
              </a:ext>
            </a:extLst>
          </p:cNvPr>
          <p:cNvCxnSpPr>
            <a:stCxn id="141" idx="2"/>
            <a:endCxn id="140" idx="0"/>
          </p:cNvCxnSpPr>
          <p:nvPr/>
        </p:nvCxnSpPr>
        <p:spPr>
          <a:xfrm>
            <a:off x="10238631" y="3424284"/>
            <a:ext cx="60" cy="162749"/>
          </a:xfrm>
          <a:prstGeom prst="straightConnector1">
            <a:avLst/>
          </a:prstGeom>
          <a:ln w="19050">
            <a:solidFill>
              <a:srgbClr val="00275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2">
            <a:extLst>
              <a:ext uri="{FF2B5EF4-FFF2-40B4-BE49-F238E27FC236}">
                <a16:creationId xmlns:a16="http://schemas.microsoft.com/office/drawing/2014/main" id="{C4B49D65-C1AE-BC4C-99DD-8A9179127E0D}"/>
              </a:ext>
            </a:extLst>
          </p:cNvPr>
          <p:cNvSpPr/>
          <p:nvPr/>
        </p:nvSpPr>
        <p:spPr>
          <a:xfrm>
            <a:off x="8802208" y="3972252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결과에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따른 조정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ed Rectangle 12">
            <a:extLst>
              <a:ext uri="{FF2B5EF4-FFF2-40B4-BE49-F238E27FC236}">
                <a16:creationId xmlns:a16="http://schemas.microsoft.com/office/drawing/2014/main" id="{222878F7-1002-F14F-84C4-174871F3B6AA}"/>
              </a:ext>
            </a:extLst>
          </p:cNvPr>
          <p:cNvSpPr/>
          <p:nvPr/>
        </p:nvSpPr>
        <p:spPr>
          <a:xfrm>
            <a:off x="10257106" y="3972252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결과에 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따른 조정</a:t>
            </a:r>
            <a:endParaRPr lang="en-US" altLang="ko-KR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FC78A573-3905-6248-8A22-279DC5B8B3B2}"/>
              </a:ext>
            </a:extLst>
          </p:cNvPr>
          <p:cNvCxnSpPr>
            <a:stCxn id="143" idx="0"/>
          </p:cNvCxnSpPr>
          <p:nvPr/>
        </p:nvCxnSpPr>
        <p:spPr>
          <a:xfrm flipH="1" flipV="1">
            <a:off x="9130882" y="3739434"/>
            <a:ext cx="1382" cy="232818"/>
          </a:xfrm>
          <a:prstGeom prst="straightConnector1">
            <a:avLst/>
          </a:prstGeom>
          <a:ln w="19050">
            <a:solidFill>
              <a:srgbClr val="F8A5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ounded Rectangle 12">
            <a:extLst>
              <a:ext uri="{FF2B5EF4-FFF2-40B4-BE49-F238E27FC236}">
                <a16:creationId xmlns:a16="http://schemas.microsoft.com/office/drawing/2014/main" id="{406DEC85-58BA-7048-ADE4-C461C95F6B29}"/>
              </a:ext>
            </a:extLst>
          </p:cNvPr>
          <p:cNvSpPr/>
          <p:nvPr/>
        </p:nvSpPr>
        <p:spPr>
          <a:xfrm>
            <a:off x="9532412" y="3972252"/>
            <a:ext cx="660112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7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피드</a:t>
            </a:r>
            <a:r>
              <a:rPr lang="en-US" altLang="ko-KR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특성 </a:t>
            </a:r>
            <a:br>
              <a:rPr lang="en-US" altLang="ko-KR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반영 조정</a:t>
            </a:r>
            <a:endParaRPr lang="en-US" altLang="ko-KR" sz="7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BCB77FFB-D7FF-AF4A-8E5E-38206B473DD5}"/>
              </a:ext>
            </a:extLst>
          </p:cNvPr>
          <p:cNvCxnSpPr>
            <a:stCxn id="146" idx="0"/>
          </p:cNvCxnSpPr>
          <p:nvPr/>
        </p:nvCxnSpPr>
        <p:spPr>
          <a:xfrm flipH="1" flipV="1">
            <a:off x="9861086" y="3739434"/>
            <a:ext cx="1382" cy="23281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2">
            <a:extLst>
              <a:ext uri="{FF2B5EF4-FFF2-40B4-BE49-F238E27FC236}">
                <a16:creationId xmlns:a16="http://schemas.microsoft.com/office/drawing/2014/main" id="{086033ED-AB46-4746-9E0A-FB859491AB03}"/>
              </a:ext>
            </a:extLst>
          </p:cNvPr>
          <p:cNvSpPr/>
          <p:nvPr/>
        </p:nvSpPr>
        <p:spPr>
          <a:xfrm>
            <a:off x="8022498" y="3972252"/>
            <a:ext cx="704868" cy="30863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 이전</a:t>
            </a:r>
            <a:endParaRPr lang="en-US" altLang="ko-KR" sz="7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조정 용이</a:t>
            </a:r>
            <a:endParaRPr lang="en-US" altLang="ko-KR" sz="7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7441594F-1E1B-134A-A2EF-B1DCBB12D1EE}"/>
              </a:ext>
            </a:extLst>
          </p:cNvPr>
          <p:cNvCxnSpPr>
            <a:stCxn id="148" idx="0"/>
          </p:cNvCxnSpPr>
          <p:nvPr/>
        </p:nvCxnSpPr>
        <p:spPr>
          <a:xfrm flipH="1" flipV="1">
            <a:off x="8374353" y="3739434"/>
            <a:ext cx="579" cy="23281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8C33C5B-DCD1-F24D-8550-89C8189EC93B}"/>
              </a:ext>
            </a:extLst>
          </p:cNvPr>
          <p:cNvSpPr txBox="1"/>
          <p:nvPr/>
        </p:nvSpPr>
        <p:spPr>
          <a:xfrm>
            <a:off x="7205348" y="3032924"/>
            <a:ext cx="576791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j-ea"/>
                <a:ea typeface="+mj-ea"/>
                <a:cs typeface="Arial" panose="020B0604020202020204" pitchFamily="34" charset="0"/>
              </a:rPr>
              <a:t>공정</a:t>
            </a:r>
            <a:endParaRPr lang="en-US" altLang="ko-KR" sz="105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en-US" altLang="ko-KR" sz="1050" b="1" dirty="0">
                <a:latin typeface="+mj-ea"/>
                <a:ea typeface="+mj-ea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ED7EFC9-0917-F54D-9E70-49A11CC3291C}"/>
              </a:ext>
            </a:extLst>
          </p:cNvPr>
          <p:cNvSpPr txBox="1"/>
          <p:nvPr/>
        </p:nvSpPr>
        <p:spPr>
          <a:xfrm>
            <a:off x="7232825" y="3998588"/>
            <a:ext cx="52183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+mj-ea"/>
                <a:ea typeface="+mj-ea"/>
                <a:cs typeface="Arial" panose="020B0604020202020204" pitchFamily="34" charset="0"/>
              </a:rPr>
              <a:t>작업</a:t>
            </a:r>
            <a:endParaRPr lang="en-US" altLang="ko-KR" sz="105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6D86680-FB47-E049-87B2-59E92B002F56}"/>
              </a:ext>
            </a:extLst>
          </p:cNvPr>
          <p:cNvSpPr txBox="1"/>
          <p:nvPr/>
        </p:nvSpPr>
        <p:spPr>
          <a:xfrm>
            <a:off x="7202351" y="3602273"/>
            <a:ext cx="801024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+mj-ea"/>
                <a:ea typeface="+mj-ea"/>
                <a:cs typeface="Arial" panose="020B0604020202020204" pitchFamily="34" charset="0"/>
              </a:rPr>
              <a:t>Timeline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6BF8EB79-E93E-8348-A96C-8E2B215BB5A9}"/>
              </a:ext>
            </a:extLst>
          </p:cNvPr>
          <p:cNvCxnSpPr>
            <a:stCxn id="144" idx="0"/>
          </p:cNvCxnSpPr>
          <p:nvPr/>
        </p:nvCxnSpPr>
        <p:spPr>
          <a:xfrm flipV="1">
            <a:off x="10587162" y="3739434"/>
            <a:ext cx="0" cy="232818"/>
          </a:xfrm>
          <a:prstGeom prst="straightConnector1">
            <a:avLst/>
          </a:prstGeom>
          <a:ln w="19050">
            <a:solidFill>
              <a:srgbClr val="F8A5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2">
            <a:extLst>
              <a:ext uri="{FF2B5EF4-FFF2-40B4-BE49-F238E27FC236}">
                <a16:creationId xmlns:a16="http://schemas.microsoft.com/office/drawing/2014/main" id="{82EC8F2E-0DD1-7149-9AFB-E9E7F986682C}"/>
              </a:ext>
            </a:extLst>
          </p:cNvPr>
          <p:cNvSpPr/>
          <p:nvPr/>
        </p:nvSpPr>
        <p:spPr>
          <a:xfrm>
            <a:off x="8018963" y="4329556"/>
            <a:ext cx="2908666" cy="20112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AI optimizer </a:t>
            </a:r>
            <a:r>
              <a:rPr lang="ko-KR" altLang="en-US" sz="7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 조정</a:t>
            </a:r>
            <a:endParaRPr lang="en-US" altLang="ko-KR" sz="7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585F384-F93C-C744-BF46-F338D478A464}"/>
              </a:ext>
            </a:extLst>
          </p:cNvPr>
          <p:cNvSpPr txBox="1"/>
          <p:nvPr/>
        </p:nvSpPr>
        <p:spPr>
          <a:xfrm>
            <a:off x="6693526" y="4953329"/>
            <a:ext cx="4888874" cy="127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운전변수</a:t>
            </a:r>
            <a:r>
              <a:rPr lang="ko-KR" altLang="en-US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 조정 이후의 미래 제품 품질 </a:t>
            </a:r>
            <a:r>
              <a:rPr lang="ko-KR" altLang="en-US" sz="1050" b="1" dirty="0" err="1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특성치를</a:t>
            </a:r>
            <a:r>
              <a:rPr lang="en-US" altLang="ko-KR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AI analyzer</a:t>
            </a: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로 </a:t>
            </a:r>
            <a:b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</a:b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예측하며 상시 대응 가능</a:t>
            </a:r>
            <a:endParaRPr lang="en-US" altLang="ko-KR" sz="1050" b="1" dirty="0">
              <a:solidFill>
                <a:srgbClr val="0000FF"/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피드</a:t>
            </a:r>
            <a:r>
              <a:rPr lang="en-US" altLang="ko-KR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상성</a:t>
            </a:r>
            <a:r>
              <a:rPr lang="en-US" altLang="ko-KR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ko-KR" altLang="en-US" sz="1050" b="1" dirty="0">
                <a:solidFill>
                  <a:prstClr val="black"/>
                </a:solidFill>
                <a:cs typeface="Calibri" panose="020F0502020204030204" pitchFamily="34" charset="0"/>
                <a:sym typeface="Wingdings" pitchFamily="2" charset="2"/>
              </a:rPr>
              <a:t>변화 등 공정 상황 변화 시 </a:t>
            </a:r>
            <a: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AI analyzer</a:t>
            </a: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로 실험 진행 이전 </a:t>
            </a:r>
            <a:b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</a:br>
            <a:r>
              <a:rPr lang="ko-KR" altLang="en-US" sz="1050" b="1" dirty="0" err="1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운전변수</a:t>
            </a: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 조절 </a:t>
            </a:r>
            <a:r>
              <a:rPr lang="ko-KR" altLang="en-US" sz="1050" b="1" dirty="0">
                <a:solidFill>
                  <a:srgbClr val="4F81BD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US" altLang="ko-KR" sz="1050" b="1" dirty="0">
              <a:solidFill>
                <a:srgbClr val="4F81BD"/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AI optimizer</a:t>
            </a: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로 </a:t>
            </a:r>
            <a:r>
              <a:rPr lang="en-US" altLang="ko-KR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Human error </a:t>
            </a:r>
            <a:r>
              <a:rPr lang="ko-KR" altLang="en-US" sz="1050" b="1" dirty="0">
                <a:solidFill>
                  <a:srgbClr val="0000FF"/>
                </a:solidFill>
                <a:cs typeface="Calibri" panose="020F0502020204030204" pitchFamily="34" charset="0"/>
                <a:sym typeface="Wingdings" pitchFamily="2" charset="2"/>
              </a:rPr>
              <a:t>및 운전 변동성 감소</a:t>
            </a:r>
            <a:endParaRPr lang="en-US" altLang="ko-KR" sz="1050" b="1" dirty="0">
              <a:solidFill>
                <a:srgbClr val="0000FF"/>
              </a:solidFill>
              <a:cs typeface="Calibri" panose="020F05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54582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>
                <a:latin typeface="+mn-ea"/>
                <a:ea typeface="+mn-ea"/>
              </a:rPr>
              <a:pPr/>
              <a:t>91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윤활기유 제조 공정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데이터 분석 프레임워크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FCDDAA-8038-FD40-8ED7-92A305966885}"/>
              </a:ext>
            </a:extLst>
          </p:cNvPr>
          <p:cNvGrpSpPr/>
          <p:nvPr/>
        </p:nvGrpSpPr>
        <p:grpSpPr>
          <a:xfrm>
            <a:off x="524986" y="1522863"/>
            <a:ext cx="5830923" cy="2856606"/>
            <a:chOff x="371757" y="1136274"/>
            <a:chExt cx="5830923" cy="2856606"/>
          </a:xfrm>
        </p:grpSpPr>
        <p:sp>
          <p:nvSpPr>
            <p:cNvPr id="6" name="슬라이드 번호 개체 틀 1">
              <a:extLst>
                <a:ext uri="{FF2B5EF4-FFF2-40B4-BE49-F238E27FC236}">
                  <a16:creationId xmlns:a16="http://schemas.microsoft.com/office/drawing/2014/main" id="{0E1EBC82-1D77-1841-9D73-0AF7C80D365A}"/>
                </a:ext>
              </a:extLst>
            </p:cNvPr>
            <p:cNvSpPr txBox="1">
              <a:spLocks/>
            </p:cNvSpPr>
            <p:nvPr/>
          </p:nvSpPr>
          <p:spPr>
            <a:xfrm>
              <a:off x="3064157" y="3227106"/>
              <a:ext cx="5504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200" b="1" i="0" kern="1200">
                  <a:solidFill>
                    <a:schemeClr val="tx1"/>
                  </a:solidFill>
                  <a:latin typeface="+mn-lt"/>
                  <a:ea typeface="+mj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B6D7589-F66E-2345-B4D0-21B08A927088}" type="slidenum">
                <a:rPr kumimoji="1" lang="ko-KR" altLang="en-US" smtClean="0">
                  <a:solidFill>
                    <a:prstClr val="black"/>
                  </a:solidFill>
                  <a:latin typeface="+mn-ea"/>
                  <a:ea typeface="+mn-ea"/>
                </a:rPr>
                <a:pPr/>
                <a:t>91</a:t>
              </a:fld>
              <a:endParaRPr kumimoji="1" lang="ko-KR" altLang="en-US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ED1F45-303B-9846-B7B4-F0F342BD3740}"/>
                </a:ext>
              </a:extLst>
            </p:cNvPr>
            <p:cNvSpPr/>
            <p:nvPr/>
          </p:nvSpPr>
          <p:spPr>
            <a:xfrm>
              <a:off x="1659431" y="1136274"/>
              <a:ext cx="4543249" cy="285660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" name="슬라이드 번호 개체 틀 8">
              <a:extLst>
                <a:ext uri="{FF2B5EF4-FFF2-40B4-BE49-F238E27FC236}">
                  <a16:creationId xmlns:a16="http://schemas.microsoft.com/office/drawing/2014/main" id="{D025D66A-28EE-D14C-B8F8-BA47D1EF7A50}"/>
                </a:ext>
              </a:extLst>
            </p:cNvPr>
            <p:cNvSpPr txBox="1">
              <a:spLocks/>
            </p:cNvSpPr>
            <p:nvPr/>
          </p:nvSpPr>
          <p:spPr>
            <a:xfrm>
              <a:off x="371757" y="3125506"/>
              <a:ext cx="55048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00" b="1" i="0" kern="1200">
                  <a:solidFill>
                    <a:schemeClr val="accent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1B6D7589-F66E-2345-B4D0-21B08A927088}" type="slidenum">
                <a:rPr kumimoji="1" lang="ko-KR" altLang="en-US" smtClean="0">
                  <a:solidFill>
                    <a:srgbClr val="4472C4">
                      <a:lumMod val="50000"/>
                    </a:srgbClr>
                  </a:solidFill>
                  <a:latin typeface="+mn-ea"/>
                  <a:ea typeface="+mn-ea"/>
                </a:rPr>
                <a:pPr/>
                <a:t>91</a:t>
              </a:fld>
              <a:endParaRPr kumimoji="1" lang="ko-KR" altLang="en-US" dirty="0">
                <a:solidFill>
                  <a:srgbClr val="4472C4">
                    <a:lumMod val="50000"/>
                  </a:srgbClr>
                </a:solidFill>
                <a:latin typeface="+mn-ea"/>
                <a:ea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611DEF-1572-BD41-AA91-2D18D907B138}"/>
                </a:ext>
              </a:extLst>
            </p:cNvPr>
            <p:cNvGrpSpPr/>
            <p:nvPr/>
          </p:nvGrpSpPr>
          <p:grpSpPr>
            <a:xfrm>
              <a:off x="371757" y="1297291"/>
              <a:ext cx="1116280" cy="2695589"/>
              <a:chOff x="371757" y="1373491"/>
              <a:chExt cx="1116280" cy="330934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ED7CB6-FEFF-C547-B464-E4836117518B}"/>
                  </a:ext>
                </a:extLst>
              </p:cNvPr>
              <p:cNvSpPr/>
              <p:nvPr/>
            </p:nvSpPr>
            <p:spPr>
              <a:xfrm>
                <a:off x="371757" y="1373491"/>
                <a:ext cx="1116280" cy="3309342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2" name="원통[C] 21">
                <a:extLst>
                  <a:ext uri="{FF2B5EF4-FFF2-40B4-BE49-F238E27FC236}">
                    <a16:creationId xmlns:a16="http://schemas.microsoft.com/office/drawing/2014/main" id="{88D8A83D-BF63-4845-A083-9146AA36DD5B}"/>
                  </a:ext>
                </a:extLst>
              </p:cNvPr>
              <p:cNvSpPr/>
              <p:nvPr/>
            </p:nvSpPr>
            <p:spPr>
              <a:xfrm>
                <a:off x="464322" y="2599050"/>
                <a:ext cx="954186" cy="919842"/>
              </a:xfrm>
              <a:prstGeom prst="can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공정 운전</a:t>
                </a:r>
                <a:endPara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kern="0" dirty="0">
                    <a:solidFill>
                      <a:prstClr val="black"/>
                    </a:solidFill>
                    <a:latin typeface="+mn-ea"/>
                  </a:rPr>
                  <a:t>데이터</a:t>
                </a:r>
                <a:endPara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3" name="원통[C] 22">
                <a:extLst>
                  <a:ext uri="{FF2B5EF4-FFF2-40B4-BE49-F238E27FC236}">
                    <a16:creationId xmlns:a16="http://schemas.microsoft.com/office/drawing/2014/main" id="{45195966-ECAC-984C-91A0-B0B06377E694}"/>
                  </a:ext>
                </a:extLst>
              </p:cNvPr>
              <p:cNvSpPr/>
              <p:nvPr/>
            </p:nvSpPr>
            <p:spPr>
              <a:xfrm>
                <a:off x="464322" y="1592407"/>
                <a:ext cx="954186" cy="973138"/>
              </a:xfrm>
              <a:prstGeom prst="can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피드</a:t>
                </a:r>
                <a:r>
                  <a:rPr kumimoji="1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kumimoji="1" lang="ko-KR" altLang="en-US" sz="1200" b="1" kern="0" dirty="0">
                    <a:solidFill>
                      <a:prstClr val="black"/>
                    </a:solidFill>
                    <a:latin typeface="+mn-ea"/>
                  </a:rPr>
                  <a:t>실험 데이터</a:t>
                </a:r>
                <a:endPara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4" name="원통[C] 23">
                <a:extLst>
                  <a:ext uri="{FF2B5EF4-FFF2-40B4-BE49-F238E27FC236}">
                    <a16:creationId xmlns:a16="http://schemas.microsoft.com/office/drawing/2014/main" id="{B12CA6B7-E81B-984A-82CA-9412CDCDCD68}"/>
                  </a:ext>
                </a:extLst>
              </p:cNvPr>
              <p:cNvSpPr/>
              <p:nvPr/>
            </p:nvSpPr>
            <p:spPr>
              <a:xfrm>
                <a:off x="464322" y="3575447"/>
                <a:ext cx="954186" cy="976825"/>
              </a:xfrm>
              <a:prstGeom prst="can">
                <a:avLst/>
              </a:prstGeom>
              <a:solidFill>
                <a:srgbClr val="44546A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kern="0" dirty="0">
                    <a:solidFill>
                      <a:prstClr val="black"/>
                    </a:solidFill>
                    <a:latin typeface="+mn-ea"/>
                  </a:rPr>
                  <a:t>제품 실험 데이터</a:t>
                </a:r>
                <a:endParaRPr kumimoji="1" lang="en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D60E2C-0C69-FF40-8ACC-7AACD6C348C0}"/>
                </a:ext>
              </a:extLst>
            </p:cNvPr>
            <p:cNvSpPr/>
            <p:nvPr/>
          </p:nvSpPr>
          <p:spPr>
            <a:xfrm>
              <a:off x="371757" y="1160024"/>
              <a:ext cx="1116280" cy="257994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데이터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F27700-91CE-D04F-8DCB-C7C2D9F6EEC4}"/>
                </a:ext>
              </a:extLst>
            </p:cNvPr>
            <p:cNvSpPr/>
            <p:nvPr/>
          </p:nvSpPr>
          <p:spPr>
            <a:xfrm>
              <a:off x="1924109" y="2356485"/>
              <a:ext cx="4171891" cy="73718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Temperature of the tower, Temperature of the catalyst, Pressure, H2O, </a:t>
              </a:r>
              <a:r>
                <a:rPr kumimoji="1" lang="ko-KR" alt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피드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 flow, Steam, Reflux, </a:t>
              </a:r>
              <a:r>
                <a:rPr kumimoji="1" lang="en-US" altLang="ko-KR" sz="1050" kern="0" dirty="0">
                  <a:solidFill>
                    <a:prstClr val="black"/>
                  </a:solidFill>
                  <a:latin typeface="+mn-ea"/>
                </a:rPr>
                <a:t>Analyzer, 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etc.</a:t>
              </a:r>
              <a:endPara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75FDE3-0120-804F-B803-F8B05A4658DD}"/>
                </a:ext>
              </a:extLst>
            </p:cNvPr>
            <p:cNvSpPr/>
            <p:nvPr/>
          </p:nvSpPr>
          <p:spPr>
            <a:xfrm>
              <a:off x="1924109" y="1578207"/>
              <a:ext cx="4171891" cy="725187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Pour point, Viscosity, Viscosity Index, </a:t>
              </a:r>
              <a:r>
                <a:rPr lang="en-US" altLang="ko-KR" sz="1050" kern="0" dirty="0">
                  <a:solidFill>
                    <a:prstClr val="black"/>
                  </a:solidFill>
                  <a:latin typeface="+mn-ea"/>
                </a:rPr>
                <a:t>Nitrogen, Sulfur, etc.</a:t>
              </a:r>
              <a:endParaRPr kumimoji="0" lang="en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228FC3-7F9D-9F4B-ADC1-58472CE66CC9}"/>
                </a:ext>
              </a:extLst>
            </p:cNvPr>
            <p:cNvSpPr/>
            <p:nvPr/>
          </p:nvSpPr>
          <p:spPr>
            <a:xfrm>
              <a:off x="1924109" y="3146758"/>
              <a:ext cx="4171891" cy="737182"/>
            </a:xfrm>
            <a:prstGeom prst="rect">
              <a:avLst/>
            </a:prstGeom>
            <a:solidFill>
              <a:srgbClr val="44546A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Kinematic viscosity, Pour point, NOACK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C85730E-BB2C-404D-9DEE-F213253BB4A8}"/>
                </a:ext>
              </a:extLst>
            </p:cNvPr>
            <p:cNvSpPr/>
            <p:nvPr/>
          </p:nvSpPr>
          <p:spPr>
            <a:xfrm>
              <a:off x="1659430" y="1160024"/>
              <a:ext cx="4543250" cy="257994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특징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AADA0F6-B60D-2B43-A39E-B7201FC4B8E6}"/>
                </a:ext>
              </a:extLst>
            </p:cNvPr>
            <p:cNvSpPr/>
            <p:nvPr/>
          </p:nvSpPr>
          <p:spPr>
            <a:xfrm>
              <a:off x="1672100" y="1547875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D1604D-CECA-244E-8827-0EF6E493F9E6}"/>
                </a:ext>
              </a:extLst>
            </p:cNvPr>
            <p:cNvSpPr/>
            <p:nvPr/>
          </p:nvSpPr>
          <p:spPr>
            <a:xfrm>
              <a:off x="1672101" y="2347682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521CE44-719A-1F4F-9E8C-62CDAEE1B8D8}"/>
                </a:ext>
              </a:extLst>
            </p:cNvPr>
            <p:cNvSpPr/>
            <p:nvPr/>
          </p:nvSpPr>
          <p:spPr>
            <a:xfrm>
              <a:off x="1666829" y="3132900"/>
              <a:ext cx="190007" cy="175168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5" name="삼각형 10">
            <a:extLst>
              <a:ext uri="{FF2B5EF4-FFF2-40B4-BE49-F238E27FC236}">
                <a16:creationId xmlns:a16="http://schemas.microsoft.com/office/drawing/2014/main" id="{76683843-AD9A-8E4A-B7F9-9F4511E7DB83}"/>
              </a:ext>
            </a:extLst>
          </p:cNvPr>
          <p:cNvSpPr/>
          <p:nvPr/>
        </p:nvSpPr>
        <p:spPr>
          <a:xfrm rot="5400000">
            <a:off x="6434013" y="2982329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55F6F9-2C3C-2E43-8F25-664D075A1D5A}"/>
              </a:ext>
            </a:extLst>
          </p:cNvPr>
          <p:cNvSpPr/>
          <p:nvPr/>
        </p:nvSpPr>
        <p:spPr>
          <a:xfrm>
            <a:off x="6885311" y="1692056"/>
            <a:ext cx="1453926" cy="269558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3E9A66-E30F-7B49-9BCF-80459D1BF6BE}"/>
              </a:ext>
            </a:extLst>
          </p:cNvPr>
          <p:cNvSpPr/>
          <p:nvPr/>
        </p:nvSpPr>
        <p:spPr>
          <a:xfrm>
            <a:off x="6885311" y="1559480"/>
            <a:ext cx="1453926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데이터 전처리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7A22F8-0AF7-644A-A341-B628ABA73B24}"/>
              </a:ext>
            </a:extLst>
          </p:cNvPr>
          <p:cNvSpPr/>
          <p:nvPr/>
        </p:nvSpPr>
        <p:spPr>
          <a:xfrm>
            <a:off x="524986" y="1546613"/>
            <a:ext cx="5830923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AAD5C5-3F36-B249-AE2E-9EA1474EA2C8}"/>
              </a:ext>
            </a:extLst>
          </p:cNvPr>
          <p:cNvSpPr/>
          <p:nvPr/>
        </p:nvSpPr>
        <p:spPr>
          <a:xfrm>
            <a:off x="6987539" y="1972972"/>
            <a:ext cx="1259301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결측치</a:t>
            </a: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처리 및 </a:t>
            </a:r>
            <a:endParaRPr kumimoji="0" lang="en-US" altLang="ko-KR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이상치 처리</a:t>
            </a:r>
            <a:endParaRPr kumimoji="0" lang="en" altLang="ko-KR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1538B9-33D6-F348-A4EC-8648955FD6B4}"/>
              </a:ext>
            </a:extLst>
          </p:cNvPr>
          <p:cNvSpPr/>
          <p:nvPr/>
        </p:nvSpPr>
        <p:spPr>
          <a:xfrm>
            <a:off x="606860" y="4879086"/>
            <a:ext cx="5479058" cy="71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수집 데이터 기간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:</a:t>
            </a:r>
            <a:r>
              <a:rPr kumimoji="1" lang="en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 1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3</a:t>
            </a:r>
            <a:r>
              <a:rPr kumimoji="1" lang="en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.03.01 ~ </a:t>
            </a: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현재</a:t>
            </a:r>
            <a:r>
              <a:rPr kumimoji="1" lang="en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 (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7</a:t>
            </a: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년 이상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)</a:t>
            </a:r>
          </a:p>
          <a:p>
            <a:pPr marL="171450" lvl="0" indent="-171450" latinLnBrk="0">
              <a:spcBef>
                <a:spcPts val="1000"/>
              </a:spcBef>
              <a:buClr>
                <a:srgbClr val="11BFCB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전체 활용 변수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:</a:t>
            </a: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kumimoji="1" lang="en-US" altLang="ko-KR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23</a:t>
            </a:r>
            <a:r>
              <a:rPr kumimoji="1" lang="ko-KR" altLang="en-US" sz="1600" b="1" dirty="0">
                <a:solidFill>
                  <a:prstClr val="black"/>
                </a:solidFill>
                <a:latin typeface="+mn-ea"/>
                <a:cs typeface="Calibri" panose="020F0502020204030204" pitchFamily="34" charset="0"/>
              </a:rPr>
              <a:t>개</a:t>
            </a:r>
            <a:endParaRPr kumimoji="1" lang="en" altLang="ko-KR" sz="1600" b="1" dirty="0">
              <a:solidFill>
                <a:prstClr val="black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607999-BEAA-7D4A-A747-BEB93C34CCA1}"/>
              </a:ext>
            </a:extLst>
          </p:cNvPr>
          <p:cNvSpPr/>
          <p:nvPr/>
        </p:nvSpPr>
        <p:spPr>
          <a:xfrm>
            <a:off x="6982623" y="2757247"/>
            <a:ext cx="1259301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Time Lag</a:t>
            </a:r>
            <a:r>
              <a:rPr lang="en-US" altLang="ko-KR" sz="800" b="1" kern="0" dirty="0">
                <a:solidFill>
                  <a:prstClr val="black"/>
                </a:solidFill>
                <a:latin typeface="+mn-ea"/>
              </a:rPr>
              <a:t> Application</a:t>
            </a:r>
            <a:endParaRPr kumimoji="0" lang="en" altLang="ko-KR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DB9FAD-6945-C240-AE98-C769149A18DE}"/>
              </a:ext>
            </a:extLst>
          </p:cNvPr>
          <p:cNvSpPr/>
          <p:nvPr/>
        </p:nvSpPr>
        <p:spPr>
          <a:xfrm>
            <a:off x="6982622" y="3547520"/>
            <a:ext cx="1259301" cy="725187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피드</a:t>
            </a: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 Ty</a:t>
            </a:r>
            <a:r>
              <a:rPr lang="en-US" altLang="ko-KR" sz="800" b="1" kern="0" dirty="0">
                <a:solidFill>
                  <a:prstClr val="black"/>
                </a:solidFill>
                <a:latin typeface="+mn-ea"/>
              </a:rPr>
              <a:t>pe </a:t>
            </a:r>
            <a:r>
              <a:rPr lang="ko-KR" altLang="en-US" sz="800" b="1" kern="0" dirty="0">
                <a:solidFill>
                  <a:prstClr val="black"/>
                </a:solidFill>
                <a:latin typeface="+mn-ea"/>
              </a:rPr>
              <a:t>구분</a:t>
            </a:r>
            <a:endParaRPr kumimoji="0" lang="en" altLang="ko-KR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8ABA14-B49B-914A-B1D3-E072EEF33759}"/>
              </a:ext>
            </a:extLst>
          </p:cNvPr>
          <p:cNvSpPr/>
          <p:nvPr/>
        </p:nvSpPr>
        <p:spPr>
          <a:xfrm>
            <a:off x="6882354" y="1554789"/>
            <a:ext cx="1456883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34" name="삼각형 10">
            <a:extLst>
              <a:ext uri="{FF2B5EF4-FFF2-40B4-BE49-F238E27FC236}">
                <a16:creationId xmlns:a16="http://schemas.microsoft.com/office/drawing/2014/main" id="{5637766B-9B24-0142-A50E-32D7BE3416CB}"/>
              </a:ext>
            </a:extLst>
          </p:cNvPr>
          <p:cNvSpPr/>
          <p:nvPr/>
        </p:nvSpPr>
        <p:spPr>
          <a:xfrm rot="5400000">
            <a:off x="8439759" y="2982196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F2248C-31E3-D948-8546-187DD01E3A6B}"/>
              </a:ext>
            </a:extLst>
          </p:cNvPr>
          <p:cNvSpPr/>
          <p:nvPr/>
        </p:nvSpPr>
        <p:spPr>
          <a:xfrm>
            <a:off x="8904694" y="1548979"/>
            <a:ext cx="3107952" cy="283866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9745DD-18DE-E342-B6AC-C8745FE2D96B}"/>
              </a:ext>
            </a:extLst>
          </p:cNvPr>
          <p:cNvSpPr/>
          <p:nvPr/>
        </p:nvSpPr>
        <p:spPr>
          <a:xfrm>
            <a:off x="8896991" y="1531039"/>
            <a:ext cx="3115655" cy="279262"/>
          </a:xfrm>
          <a:prstGeom prst="rect">
            <a:avLst/>
          </a:prstGeom>
          <a:solidFill>
            <a:srgbClr val="333F5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모델링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C7D9E0-B397-D643-A13E-9BCBB68F7B67}"/>
              </a:ext>
            </a:extLst>
          </p:cNvPr>
          <p:cNvSpPr/>
          <p:nvPr/>
        </p:nvSpPr>
        <p:spPr>
          <a:xfrm>
            <a:off x="9018487" y="3416298"/>
            <a:ext cx="2865862" cy="881223"/>
          </a:xfrm>
          <a:prstGeom prst="rect">
            <a:avLst/>
          </a:prstGeom>
          <a:solidFill>
            <a:srgbClr val="A6B0C1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kern="0" dirty="0">
                <a:solidFill>
                  <a:prstClr val="black"/>
                </a:solidFill>
                <a:latin typeface="+mn-ea"/>
              </a:rPr>
              <a:t>AI</a:t>
            </a:r>
            <a:r>
              <a:rPr kumimoji="1" lang="ko-KR" altLang="en-US" sz="1100" b="1" kern="0" dirty="0">
                <a:solidFill>
                  <a:prstClr val="black"/>
                </a:solidFill>
                <a:latin typeface="+mn-ea"/>
              </a:rPr>
              <a:t> 모델 기반 최적화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E2E4D7-0948-6541-A890-40E9B6CCA459}"/>
              </a:ext>
            </a:extLst>
          </p:cNvPr>
          <p:cNvSpPr/>
          <p:nvPr/>
        </p:nvSpPr>
        <p:spPr>
          <a:xfrm>
            <a:off x="9018485" y="2154430"/>
            <a:ext cx="1191927" cy="834464"/>
          </a:xfrm>
          <a:prstGeom prst="rect">
            <a:avLst/>
          </a:prstGeom>
          <a:solidFill>
            <a:srgbClr val="A6B0C1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AI  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모델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F88A87-FCBA-5148-B655-CCF1223952E8}"/>
              </a:ext>
            </a:extLst>
          </p:cNvPr>
          <p:cNvSpPr/>
          <p:nvPr/>
        </p:nvSpPr>
        <p:spPr>
          <a:xfrm>
            <a:off x="10275316" y="2698615"/>
            <a:ext cx="1661126" cy="293346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LightGBM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A5E445-0958-EB47-925E-AF89B1356406}"/>
              </a:ext>
            </a:extLst>
          </p:cNvPr>
          <p:cNvSpPr/>
          <p:nvPr/>
        </p:nvSpPr>
        <p:spPr>
          <a:xfrm>
            <a:off x="10282727" y="1955081"/>
            <a:ext cx="1653716" cy="29262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ANN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50479B8-52CD-D240-AF33-F2D56C59EA11}"/>
              </a:ext>
            </a:extLst>
          </p:cNvPr>
          <p:cNvSpPr/>
          <p:nvPr/>
        </p:nvSpPr>
        <p:spPr>
          <a:xfrm>
            <a:off x="9018487" y="1956574"/>
            <a:ext cx="1191925" cy="279262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Type 1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2D1CE29-9BB5-504D-8E51-CCC8EE77D237}"/>
              </a:ext>
            </a:extLst>
          </p:cNvPr>
          <p:cNvSpPr/>
          <p:nvPr/>
        </p:nvSpPr>
        <p:spPr>
          <a:xfrm>
            <a:off x="9018487" y="3275125"/>
            <a:ext cx="2865862" cy="22874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Type 2</a:t>
            </a:r>
            <a:endParaRPr kumimoji="1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102204-271F-4741-8A8B-F126CF2B1A4B}"/>
              </a:ext>
            </a:extLst>
          </p:cNvPr>
          <p:cNvSpPr/>
          <p:nvPr/>
        </p:nvSpPr>
        <p:spPr>
          <a:xfrm>
            <a:off x="10272414" y="2325415"/>
            <a:ext cx="1664028" cy="295490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Random Forest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C25ECA-6D9D-FD4C-93B6-0D6EBED647B1}"/>
              </a:ext>
            </a:extLst>
          </p:cNvPr>
          <p:cNvSpPr/>
          <p:nvPr/>
        </p:nvSpPr>
        <p:spPr>
          <a:xfrm>
            <a:off x="8903618" y="1548979"/>
            <a:ext cx="3115655" cy="283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cxnSp>
        <p:nvCxnSpPr>
          <p:cNvPr id="50" name="직선 연결선 35">
            <a:extLst>
              <a:ext uri="{FF2B5EF4-FFF2-40B4-BE49-F238E27FC236}">
                <a16:creationId xmlns:a16="http://schemas.microsoft.com/office/drawing/2014/main" id="{44617B15-1B23-CA47-BE4C-A850367B3E70}"/>
              </a:ext>
            </a:extLst>
          </p:cNvPr>
          <p:cNvCxnSpPr>
            <a:cxnSpLocks/>
          </p:cNvCxnSpPr>
          <p:nvPr/>
        </p:nvCxnSpPr>
        <p:spPr>
          <a:xfrm flipH="1">
            <a:off x="8903618" y="3147286"/>
            <a:ext cx="310902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A505BD3-14AD-4E41-A8D4-8135351BDADB}"/>
              </a:ext>
            </a:extLst>
          </p:cNvPr>
          <p:cNvGrpSpPr/>
          <p:nvPr/>
        </p:nvGrpSpPr>
        <p:grpSpPr>
          <a:xfrm>
            <a:off x="6882354" y="4731774"/>
            <a:ext cx="5137912" cy="1807691"/>
            <a:chOff x="6729954" y="4746788"/>
            <a:chExt cx="5137912" cy="180769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ED41D2A-FA8E-B84F-8C37-9BBABC382021}"/>
                </a:ext>
              </a:extLst>
            </p:cNvPr>
            <p:cNvSpPr/>
            <p:nvPr/>
          </p:nvSpPr>
          <p:spPr>
            <a:xfrm>
              <a:off x="6737574" y="4981201"/>
              <a:ext cx="5130292" cy="156701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13530FE-F0F5-1541-ADA3-3DA9CAC5E109}"/>
                </a:ext>
              </a:extLst>
            </p:cNvPr>
            <p:cNvGrpSpPr/>
            <p:nvPr/>
          </p:nvGrpSpPr>
          <p:grpSpPr>
            <a:xfrm>
              <a:off x="7403406" y="5319366"/>
              <a:ext cx="1002670" cy="975721"/>
              <a:chOff x="6906095" y="5215113"/>
              <a:chExt cx="1002670" cy="1026701"/>
            </a:xfrm>
          </p:grpSpPr>
          <p:sp>
            <p:nvSpPr>
              <p:cNvPr id="66" name="원통[C] 65">
                <a:extLst>
                  <a:ext uri="{FF2B5EF4-FFF2-40B4-BE49-F238E27FC236}">
                    <a16:creationId xmlns:a16="http://schemas.microsoft.com/office/drawing/2014/main" id="{1B77CC1A-242A-1440-87C8-2A9A6D64F3EB}"/>
                  </a:ext>
                </a:extLst>
              </p:cNvPr>
              <p:cNvSpPr/>
              <p:nvPr/>
            </p:nvSpPr>
            <p:spPr>
              <a:xfrm>
                <a:off x="6906095" y="5877148"/>
                <a:ext cx="1002669" cy="364666"/>
              </a:xfrm>
              <a:prstGeom prst="can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Product 2</a:t>
                </a:r>
              </a:p>
            </p:txBody>
          </p:sp>
          <p:sp>
            <p:nvSpPr>
              <p:cNvPr id="67" name="원통[C] 66">
                <a:extLst>
                  <a:ext uri="{FF2B5EF4-FFF2-40B4-BE49-F238E27FC236}">
                    <a16:creationId xmlns:a16="http://schemas.microsoft.com/office/drawing/2014/main" id="{9BEC27CC-87F7-634E-B7FE-983230E1DE55}"/>
                  </a:ext>
                </a:extLst>
              </p:cNvPr>
              <p:cNvSpPr/>
              <p:nvPr/>
            </p:nvSpPr>
            <p:spPr>
              <a:xfrm>
                <a:off x="6906096" y="5215113"/>
                <a:ext cx="1002669" cy="364666"/>
              </a:xfrm>
              <a:prstGeom prst="can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Product 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3690697-13A0-1A46-A965-0F88C739A2AC}"/>
                    </a:ext>
                  </a:extLst>
                </p:cNvPr>
                <p:cNvSpPr/>
                <p:nvPr/>
              </p:nvSpPr>
              <p:spPr>
                <a:xfrm>
                  <a:off x="10982508" y="5437625"/>
                  <a:ext cx="859999" cy="734896"/>
                </a:xfrm>
                <a:prstGeom prst="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0"/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marR="0" lvl="0" indent="-17145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ko-KR" sz="1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ko-KR" sz="12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𝐑</m:t>
                            </m:r>
                          </m:e>
                          <m:sup>
                            <m:r>
                              <a:rPr kumimoji="1" lang="en-US" altLang="ko-KR" sz="12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1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RMSE</a:t>
                  </a: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+mn-cs"/>
                    </a:rPr>
                    <a:t>MAE</a:t>
                  </a:r>
                </a:p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3690697-13A0-1A46-A965-0F88C739A2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2508" y="5437625"/>
                  <a:ext cx="859999" cy="734896"/>
                </a:xfrm>
                <a:prstGeom prst="rect">
                  <a:avLst/>
                </a:prstGeom>
                <a:blipFill>
                  <a:blip r:embed="rId3"/>
                  <a:stretch>
                    <a:fillRect b="-862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>
                  <a:softEdge rad="0"/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05B130-F01F-7D4F-BF6A-C38E69136575}"/>
                </a:ext>
              </a:extLst>
            </p:cNvPr>
            <p:cNvGrpSpPr/>
            <p:nvPr/>
          </p:nvGrpSpPr>
          <p:grpSpPr>
            <a:xfrm>
              <a:off x="8751218" y="5586613"/>
              <a:ext cx="2231289" cy="704044"/>
              <a:chOff x="689976" y="4716657"/>
              <a:chExt cx="2267777" cy="78502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861AC8C-CFA8-7B4B-BA5B-D34522BD4240}"/>
                  </a:ext>
                </a:extLst>
              </p:cNvPr>
              <p:cNvSpPr/>
              <p:nvPr/>
            </p:nvSpPr>
            <p:spPr>
              <a:xfrm>
                <a:off x="2494743" y="4716657"/>
                <a:ext cx="463010" cy="403557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700" kern="0" dirty="0">
                    <a:solidFill>
                      <a:prstClr val="black"/>
                    </a:solidFill>
                    <a:latin typeface="+mn-ea"/>
                  </a:rPr>
                  <a:t>테스트</a:t>
                </a:r>
                <a:endParaRPr kumimoji="1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24DBEBAA-7EA4-2541-B224-DCAD7623C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976" y="5231916"/>
                <a:ext cx="2235826" cy="1239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/>
                <a:tailEnd type="triangle"/>
              </a:ln>
              <a:effectLst/>
            </p:spPr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A96240-8232-E648-8F47-8DCD8C2AA99C}"/>
                  </a:ext>
                </a:extLst>
              </p:cNvPr>
              <p:cNvSpPr txBox="1"/>
              <p:nvPr/>
            </p:nvSpPr>
            <p:spPr>
              <a:xfrm>
                <a:off x="1830518" y="5244301"/>
                <a:ext cx="561109" cy="257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Time</a:t>
                </a:r>
                <a:endPara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477519F-A652-3E44-80DF-ECAF01FCC963}"/>
                  </a:ext>
                </a:extLst>
              </p:cNvPr>
              <p:cNvSpPr/>
              <p:nvPr/>
            </p:nvSpPr>
            <p:spPr>
              <a:xfrm>
                <a:off x="689977" y="4716657"/>
                <a:ext cx="1229832" cy="403558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학습</a:t>
                </a:r>
                <a:b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</a:b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(2013</a:t>
                </a: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~</a:t>
                </a: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kumimoji="1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)</a:t>
                </a: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74C7F5C-0E6E-304B-869B-853F3FF7EB93}"/>
                </a:ext>
              </a:extLst>
            </p:cNvPr>
            <p:cNvSpPr/>
            <p:nvPr/>
          </p:nvSpPr>
          <p:spPr>
            <a:xfrm>
              <a:off x="6729954" y="4753780"/>
              <a:ext cx="5130292" cy="18006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D64588-153C-BF4C-A9EA-2524FD9364DC}"/>
                </a:ext>
              </a:extLst>
            </p:cNvPr>
            <p:cNvSpPr/>
            <p:nvPr/>
          </p:nvSpPr>
          <p:spPr>
            <a:xfrm>
              <a:off x="6729954" y="4746788"/>
              <a:ext cx="5136918" cy="312876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+mn-ea"/>
                </a:rPr>
                <a:t>평가</a:t>
              </a:r>
            </a:p>
          </p:txBody>
        </p:sp>
      </p:grpSp>
      <p:sp>
        <p:nvSpPr>
          <p:cNvPr id="68" name="삼각형 10">
            <a:extLst>
              <a:ext uri="{FF2B5EF4-FFF2-40B4-BE49-F238E27FC236}">
                <a16:creationId xmlns:a16="http://schemas.microsoft.com/office/drawing/2014/main" id="{E712CEA5-E507-FB48-AD12-8A3B9E3307D0}"/>
              </a:ext>
            </a:extLst>
          </p:cNvPr>
          <p:cNvSpPr/>
          <p:nvPr/>
        </p:nvSpPr>
        <p:spPr>
          <a:xfrm rot="10800000">
            <a:off x="9267929" y="4483820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029AA89-5632-2A4A-BDFE-BCD6B6CD0616}"/>
              </a:ext>
            </a:extLst>
          </p:cNvPr>
          <p:cNvSpPr/>
          <p:nvPr/>
        </p:nvSpPr>
        <p:spPr>
          <a:xfrm>
            <a:off x="10113663" y="5572067"/>
            <a:ext cx="558063" cy="36192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검증</a:t>
            </a:r>
            <a:endParaRPr kumimoji="1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kern="0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1" lang="ko-KR" altLang="en-US" sz="700" kern="0" dirty="0">
                <a:solidFill>
                  <a:prstClr val="black"/>
                </a:solidFill>
                <a:latin typeface="+mn-ea"/>
              </a:rPr>
              <a:t>최근 </a:t>
            </a:r>
            <a:r>
              <a:rPr kumimoji="1" lang="en-US" altLang="ko-KR" sz="700" kern="0" dirty="0">
                <a:solidFill>
                  <a:prstClr val="black"/>
                </a:solidFill>
                <a:latin typeface="+mn-ea"/>
              </a:rPr>
              <a:t>1</a:t>
            </a:r>
            <a:r>
              <a:rPr kumimoji="1" lang="ko-KR" altLang="en-US" sz="700" kern="0" dirty="0">
                <a:solidFill>
                  <a:prstClr val="black"/>
                </a:solidFill>
                <a:latin typeface="+mn-ea"/>
              </a:rPr>
              <a:t>달</a:t>
            </a:r>
            <a:r>
              <a:rPr kumimoji="1" lang="en-US" altLang="ko-KR" sz="700" kern="0" dirty="0">
                <a:solidFill>
                  <a:prstClr val="black"/>
                </a:solidFill>
                <a:latin typeface="+mn-ea"/>
              </a:rPr>
              <a:t>)</a:t>
            </a:r>
            <a:endParaRPr kumimoji="1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2" name="내용 개체 틀 1">
            <a:extLst>
              <a:ext uri="{FF2B5EF4-FFF2-40B4-BE49-F238E27FC236}">
                <a16:creationId xmlns:a16="http://schemas.microsoft.com/office/drawing/2014/main" id="{849F4AC9-E62B-2540-AB3D-02E9995B2F14}"/>
              </a:ext>
            </a:extLst>
          </p:cNvPr>
          <p:cNvSpPr txBox="1">
            <a:spLocks/>
          </p:cNvSpPr>
          <p:nvPr/>
        </p:nvSpPr>
        <p:spPr>
          <a:xfrm>
            <a:off x="518359" y="940286"/>
            <a:ext cx="3535853" cy="71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889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윤활기유 제조 공정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cxnSp>
        <p:nvCxnSpPr>
          <p:cNvPr id="474" name="직선 화살표 연결선 473">
            <a:extLst>
              <a:ext uri="{FF2B5EF4-FFF2-40B4-BE49-F238E27FC236}">
                <a16:creationId xmlns:a16="http://schemas.microsoft.com/office/drawing/2014/main" id="{C4F3FC7D-5797-A441-BE0F-BD42C740DE81}"/>
              </a:ext>
            </a:extLst>
          </p:cNvPr>
          <p:cNvCxnSpPr>
            <a:stCxn id="480" idx="3"/>
            <a:endCxn id="483" idx="1"/>
          </p:cNvCxnSpPr>
          <p:nvPr/>
        </p:nvCxnSpPr>
        <p:spPr>
          <a:xfrm>
            <a:off x="3588666" y="2047464"/>
            <a:ext cx="173103" cy="164666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475" name="직선 화살표 연결선 474">
            <a:extLst>
              <a:ext uri="{FF2B5EF4-FFF2-40B4-BE49-F238E27FC236}">
                <a16:creationId xmlns:a16="http://schemas.microsoft.com/office/drawing/2014/main" id="{13E9DA21-25CB-1549-9989-D6A7C9204722}"/>
              </a:ext>
            </a:extLst>
          </p:cNvPr>
          <p:cNvCxnSpPr>
            <a:stCxn id="476" idx="3"/>
            <a:endCxn id="481" idx="1"/>
          </p:cNvCxnSpPr>
          <p:nvPr/>
        </p:nvCxnSpPr>
        <p:spPr>
          <a:xfrm>
            <a:off x="3588666" y="1875604"/>
            <a:ext cx="173103" cy="17186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476" name="Rounded Rectangle 12">
            <a:extLst>
              <a:ext uri="{FF2B5EF4-FFF2-40B4-BE49-F238E27FC236}">
                <a16:creationId xmlns:a16="http://schemas.microsoft.com/office/drawing/2014/main" id="{B4BA46B8-D343-944B-9766-512876853DAA}"/>
              </a:ext>
            </a:extLst>
          </p:cNvPr>
          <p:cNvSpPr/>
          <p:nvPr/>
        </p:nvSpPr>
        <p:spPr>
          <a:xfrm>
            <a:off x="2993922" y="1850159"/>
            <a:ext cx="59474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18463004-5F14-394B-AD22-579A773434FF}"/>
              </a:ext>
            </a:extLst>
          </p:cNvPr>
          <p:cNvSpPr/>
          <p:nvPr/>
        </p:nvSpPr>
        <p:spPr>
          <a:xfrm>
            <a:off x="2993922" y="1336268"/>
            <a:ext cx="594744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피드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13FF2740-3B1C-A642-B15D-99D2A038EC9F}"/>
              </a:ext>
            </a:extLst>
          </p:cNvPr>
          <p:cNvSpPr/>
          <p:nvPr/>
        </p:nvSpPr>
        <p:spPr>
          <a:xfrm>
            <a:off x="3761769" y="1336268"/>
            <a:ext cx="1580453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1</a:t>
            </a:r>
          </a:p>
        </p:txBody>
      </p:sp>
      <p:sp>
        <p:nvSpPr>
          <p:cNvPr id="479" name="Rounded Rectangle 12">
            <a:extLst>
              <a:ext uri="{FF2B5EF4-FFF2-40B4-BE49-F238E27FC236}">
                <a16:creationId xmlns:a16="http://schemas.microsoft.com/office/drawing/2014/main" id="{97D6E19B-CAA8-F248-94CD-83828849FFB1}"/>
              </a:ext>
            </a:extLst>
          </p:cNvPr>
          <p:cNvSpPr/>
          <p:nvPr/>
        </p:nvSpPr>
        <p:spPr>
          <a:xfrm>
            <a:off x="3761769" y="1850159"/>
            <a:ext cx="1580453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0" name="Rounded Rectangle 12">
            <a:extLst>
              <a:ext uri="{FF2B5EF4-FFF2-40B4-BE49-F238E27FC236}">
                <a16:creationId xmlns:a16="http://schemas.microsoft.com/office/drawing/2014/main" id="{9EB1B8CD-21A4-7647-AD4F-5AAD04B4E218}"/>
              </a:ext>
            </a:extLst>
          </p:cNvPr>
          <p:cNvSpPr/>
          <p:nvPr/>
        </p:nvSpPr>
        <p:spPr>
          <a:xfrm>
            <a:off x="2993922" y="2022019"/>
            <a:ext cx="594744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1" name="Rounded Rectangle 12">
            <a:extLst>
              <a:ext uri="{FF2B5EF4-FFF2-40B4-BE49-F238E27FC236}">
                <a16:creationId xmlns:a16="http://schemas.microsoft.com/office/drawing/2014/main" id="{03CAFA4D-7CB2-754C-8A49-A37B59875B9B}"/>
              </a:ext>
            </a:extLst>
          </p:cNvPr>
          <p:cNvSpPr/>
          <p:nvPr/>
        </p:nvSpPr>
        <p:spPr>
          <a:xfrm>
            <a:off x="3761769" y="2022019"/>
            <a:ext cx="158045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2" name="Rounded Rectangle 12">
            <a:extLst>
              <a:ext uri="{FF2B5EF4-FFF2-40B4-BE49-F238E27FC236}">
                <a16:creationId xmlns:a16="http://schemas.microsoft.com/office/drawing/2014/main" id="{5ADF1AE1-CA6F-9747-AAD0-7B52111163A4}"/>
              </a:ext>
            </a:extLst>
          </p:cNvPr>
          <p:cNvSpPr/>
          <p:nvPr/>
        </p:nvSpPr>
        <p:spPr>
          <a:xfrm>
            <a:off x="2993922" y="2186685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3" name="Rounded Rectangle 12">
            <a:extLst>
              <a:ext uri="{FF2B5EF4-FFF2-40B4-BE49-F238E27FC236}">
                <a16:creationId xmlns:a16="http://schemas.microsoft.com/office/drawing/2014/main" id="{3222B300-DED0-B44C-B800-8E56E6EE6ECD}"/>
              </a:ext>
            </a:extLst>
          </p:cNvPr>
          <p:cNvSpPr/>
          <p:nvPr/>
        </p:nvSpPr>
        <p:spPr>
          <a:xfrm>
            <a:off x="3761769" y="2186685"/>
            <a:ext cx="1580453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4" name="Rounded Rectangle 12">
            <a:extLst>
              <a:ext uri="{FF2B5EF4-FFF2-40B4-BE49-F238E27FC236}">
                <a16:creationId xmlns:a16="http://schemas.microsoft.com/office/drawing/2014/main" id="{97359816-3435-C04D-B2F5-C603FCEA61BA}"/>
              </a:ext>
            </a:extLst>
          </p:cNvPr>
          <p:cNvSpPr/>
          <p:nvPr/>
        </p:nvSpPr>
        <p:spPr>
          <a:xfrm>
            <a:off x="2993922" y="2351997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5" name="Rounded Rectangle 12">
            <a:extLst>
              <a:ext uri="{FF2B5EF4-FFF2-40B4-BE49-F238E27FC236}">
                <a16:creationId xmlns:a16="http://schemas.microsoft.com/office/drawing/2014/main" id="{1EEF905E-96DF-DE4B-9BC5-63BD6BE3C88C}"/>
              </a:ext>
            </a:extLst>
          </p:cNvPr>
          <p:cNvSpPr/>
          <p:nvPr/>
        </p:nvSpPr>
        <p:spPr>
          <a:xfrm>
            <a:off x="3761769" y="2351997"/>
            <a:ext cx="158045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6" name="Rounded Rectangle 12">
            <a:extLst>
              <a:ext uri="{FF2B5EF4-FFF2-40B4-BE49-F238E27FC236}">
                <a16:creationId xmlns:a16="http://schemas.microsoft.com/office/drawing/2014/main" id="{5897E36C-88BD-3148-81A4-9C69DC031372}"/>
              </a:ext>
            </a:extLst>
          </p:cNvPr>
          <p:cNvSpPr/>
          <p:nvPr/>
        </p:nvSpPr>
        <p:spPr>
          <a:xfrm>
            <a:off x="2993922" y="2527687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7" name="Rounded Rectangle 12">
            <a:extLst>
              <a:ext uri="{FF2B5EF4-FFF2-40B4-BE49-F238E27FC236}">
                <a16:creationId xmlns:a16="http://schemas.microsoft.com/office/drawing/2014/main" id="{DBB30A16-A6E9-1047-8DEB-AEEF916C4904}"/>
              </a:ext>
            </a:extLst>
          </p:cNvPr>
          <p:cNvSpPr/>
          <p:nvPr/>
        </p:nvSpPr>
        <p:spPr>
          <a:xfrm>
            <a:off x="3761769" y="2527687"/>
            <a:ext cx="158045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8" name="Rounded Rectangle 12">
            <a:extLst>
              <a:ext uri="{FF2B5EF4-FFF2-40B4-BE49-F238E27FC236}">
                <a16:creationId xmlns:a16="http://schemas.microsoft.com/office/drawing/2014/main" id="{EB321AA6-7AEE-7C41-B550-6A4A0DFA0729}"/>
              </a:ext>
            </a:extLst>
          </p:cNvPr>
          <p:cNvSpPr/>
          <p:nvPr/>
        </p:nvSpPr>
        <p:spPr>
          <a:xfrm>
            <a:off x="2993922" y="2697577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89" name="Rounded Rectangle 12">
            <a:extLst>
              <a:ext uri="{FF2B5EF4-FFF2-40B4-BE49-F238E27FC236}">
                <a16:creationId xmlns:a16="http://schemas.microsoft.com/office/drawing/2014/main" id="{58FD53B4-846F-944E-B4EA-E697356905E7}"/>
              </a:ext>
            </a:extLst>
          </p:cNvPr>
          <p:cNvSpPr/>
          <p:nvPr/>
        </p:nvSpPr>
        <p:spPr>
          <a:xfrm>
            <a:off x="3761769" y="2697577"/>
            <a:ext cx="158045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AB8FF38E-3CAE-C749-9739-986EDF4B33E1}"/>
              </a:ext>
            </a:extLst>
          </p:cNvPr>
          <p:cNvSpPr/>
          <p:nvPr/>
        </p:nvSpPr>
        <p:spPr>
          <a:xfrm>
            <a:off x="5510805" y="1336268"/>
            <a:ext cx="1584972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2</a:t>
            </a:r>
          </a:p>
        </p:txBody>
      </p:sp>
      <p:sp>
        <p:nvSpPr>
          <p:cNvPr id="491" name="Rounded Rectangle 12">
            <a:extLst>
              <a:ext uri="{FF2B5EF4-FFF2-40B4-BE49-F238E27FC236}">
                <a16:creationId xmlns:a16="http://schemas.microsoft.com/office/drawing/2014/main" id="{5A188E59-C4C0-3C47-968A-0B58195012F7}"/>
              </a:ext>
            </a:extLst>
          </p:cNvPr>
          <p:cNvSpPr/>
          <p:nvPr/>
        </p:nvSpPr>
        <p:spPr>
          <a:xfrm>
            <a:off x="5510805" y="2020899"/>
            <a:ext cx="1584972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2" name="Rounded Rectangle 12">
            <a:extLst>
              <a:ext uri="{FF2B5EF4-FFF2-40B4-BE49-F238E27FC236}">
                <a16:creationId xmlns:a16="http://schemas.microsoft.com/office/drawing/2014/main" id="{7C5B4548-632A-E64F-B1C6-19CFEEA4AB71}"/>
              </a:ext>
            </a:extLst>
          </p:cNvPr>
          <p:cNvSpPr/>
          <p:nvPr/>
        </p:nvSpPr>
        <p:spPr>
          <a:xfrm>
            <a:off x="5508545" y="2181699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3" name="Rounded Rectangle 12">
            <a:extLst>
              <a:ext uri="{FF2B5EF4-FFF2-40B4-BE49-F238E27FC236}">
                <a16:creationId xmlns:a16="http://schemas.microsoft.com/office/drawing/2014/main" id="{3F35F52D-DE93-8143-AE59-68AB7191D2EB}"/>
              </a:ext>
            </a:extLst>
          </p:cNvPr>
          <p:cNvSpPr/>
          <p:nvPr/>
        </p:nvSpPr>
        <p:spPr>
          <a:xfrm>
            <a:off x="5508545" y="2346365"/>
            <a:ext cx="1584972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4" name="Rounded Rectangle 12">
            <a:extLst>
              <a:ext uri="{FF2B5EF4-FFF2-40B4-BE49-F238E27FC236}">
                <a16:creationId xmlns:a16="http://schemas.microsoft.com/office/drawing/2014/main" id="{2F5B2E2A-22C6-D14C-8D43-F016D6D5824B}"/>
              </a:ext>
            </a:extLst>
          </p:cNvPr>
          <p:cNvSpPr/>
          <p:nvPr/>
        </p:nvSpPr>
        <p:spPr>
          <a:xfrm>
            <a:off x="5508545" y="2511677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5" name="Rounded Rectangle 12">
            <a:extLst>
              <a:ext uri="{FF2B5EF4-FFF2-40B4-BE49-F238E27FC236}">
                <a16:creationId xmlns:a16="http://schemas.microsoft.com/office/drawing/2014/main" id="{E19173B8-0757-3345-8048-CC173CF1DF0A}"/>
              </a:ext>
            </a:extLst>
          </p:cNvPr>
          <p:cNvSpPr/>
          <p:nvPr/>
        </p:nvSpPr>
        <p:spPr>
          <a:xfrm>
            <a:off x="5508545" y="2687367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6" name="Rounded Rectangle 12">
            <a:extLst>
              <a:ext uri="{FF2B5EF4-FFF2-40B4-BE49-F238E27FC236}">
                <a16:creationId xmlns:a16="http://schemas.microsoft.com/office/drawing/2014/main" id="{A104DAC0-0024-F145-893D-BDAF7E25FD44}"/>
              </a:ext>
            </a:extLst>
          </p:cNvPr>
          <p:cNvSpPr/>
          <p:nvPr/>
        </p:nvSpPr>
        <p:spPr>
          <a:xfrm>
            <a:off x="5508545" y="2857257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7A95F198-8C07-864D-8483-98C01F1B3BDA}"/>
              </a:ext>
            </a:extLst>
          </p:cNvPr>
          <p:cNvSpPr/>
          <p:nvPr/>
        </p:nvSpPr>
        <p:spPr>
          <a:xfrm>
            <a:off x="7264362" y="1336268"/>
            <a:ext cx="1584973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3</a:t>
            </a:r>
          </a:p>
        </p:txBody>
      </p:sp>
      <p:sp>
        <p:nvSpPr>
          <p:cNvPr id="498" name="Rounded Rectangle 12">
            <a:extLst>
              <a:ext uri="{FF2B5EF4-FFF2-40B4-BE49-F238E27FC236}">
                <a16:creationId xmlns:a16="http://schemas.microsoft.com/office/drawing/2014/main" id="{CC88F671-BA7A-AA44-92BD-A354417815B5}"/>
              </a:ext>
            </a:extLst>
          </p:cNvPr>
          <p:cNvSpPr/>
          <p:nvPr/>
        </p:nvSpPr>
        <p:spPr>
          <a:xfrm>
            <a:off x="7264362" y="2020899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99" name="Rounded Rectangle 12">
            <a:extLst>
              <a:ext uri="{FF2B5EF4-FFF2-40B4-BE49-F238E27FC236}">
                <a16:creationId xmlns:a16="http://schemas.microsoft.com/office/drawing/2014/main" id="{7121FE0F-4C8B-4E49-8BC2-1A29551C60AB}"/>
              </a:ext>
            </a:extLst>
          </p:cNvPr>
          <p:cNvSpPr/>
          <p:nvPr/>
        </p:nvSpPr>
        <p:spPr>
          <a:xfrm>
            <a:off x="7262102" y="2181699"/>
            <a:ext cx="1584973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0" name="Rounded Rectangle 12">
            <a:extLst>
              <a:ext uri="{FF2B5EF4-FFF2-40B4-BE49-F238E27FC236}">
                <a16:creationId xmlns:a16="http://schemas.microsoft.com/office/drawing/2014/main" id="{FC3EC841-4008-D44C-8F79-A23AEAFBD09F}"/>
              </a:ext>
            </a:extLst>
          </p:cNvPr>
          <p:cNvSpPr/>
          <p:nvPr/>
        </p:nvSpPr>
        <p:spPr>
          <a:xfrm>
            <a:off x="7262102" y="2346365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1" name="Rounded Rectangle 12">
            <a:extLst>
              <a:ext uri="{FF2B5EF4-FFF2-40B4-BE49-F238E27FC236}">
                <a16:creationId xmlns:a16="http://schemas.microsoft.com/office/drawing/2014/main" id="{F30CACA2-8AB9-BE45-8C19-29661DBD8031}"/>
              </a:ext>
            </a:extLst>
          </p:cNvPr>
          <p:cNvSpPr/>
          <p:nvPr/>
        </p:nvSpPr>
        <p:spPr>
          <a:xfrm>
            <a:off x="7262102" y="2511677"/>
            <a:ext cx="1584973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2" name="Rounded Rectangle 12">
            <a:extLst>
              <a:ext uri="{FF2B5EF4-FFF2-40B4-BE49-F238E27FC236}">
                <a16:creationId xmlns:a16="http://schemas.microsoft.com/office/drawing/2014/main" id="{8743B71B-3B72-E84A-89AA-87E6B48FF6C0}"/>
              </a:ext>
            </a:extLst>
          </p:cNvPr>
          <p:cNvSpPr/>
          <p:nvPr/>
        </p:nvSpPr>
        <p:spPr>
          <a:xfrm>
            <a:off x="7262102" y="2687367"/>
            <a:ext cx="158497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3" name="Rounded Rectangle 12">
            <a:extLst>
              <a:ext uri="{FF2B5EF4-FFF2-40B4-BE49-F238E27FC236}">
                <a16:creationId xmlns:a16="http://schemas.microsoft.com/office/drawing/2014/main" id="{BE0F0112-1681-344C-A59A-A1AA136573C3}"/>
              </a:ext>
            </a:extLst>
          </p:cNvPr>
          <p:cNvSpPr/>
          <p:nvPr/>
        </p:nvSpPr>
        <p:spPr>
          <a:xfrm>
            <a:off x="7262102" y="2857257"/>
            <a:ext cx="158497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3BEFF7E2-4E30-4B4F-A7E0-4F40EB2C83A6}"/>
              </a:ext>
            </a:extLst>
          </p:cNvPr>
          <p:cNvSpPr/>
          <p:nvPr/>
        </p:nvSpPr>
        <p:spPr>
          <a:xfrm>
            <a:off x="9017918" y="1336268"/>
            <a:ext cx="1584972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4</a:t>
            </a:r>
          </a:p>
        </p:txBody>
      </p:sp>
      <p:sp>
        <p:nvSpPr>
          <p:cNvPr id="505" name="Rounded Rectangle 12">
            <a:extLst>
              <a:ext uri="{FF2B5EF4-FFF2-40B4-BE49-F238E27FC236}">
                <a16:creationId xmlns:a16="http://schemas.microsoft.com/office/drawing/2014/main" id="{5A7F17F6-EEFE-8B41-A01A-C3471025AF3A}"/>
              </a:ext>
            </a:extLst>
          </p:cNvPr>
          <p:cNvSpPr/>
          <p:nvPr/>
        </p:nvSpPr>
        <p:spPr>
          <a:xfrm>
            <a:off x="9017918" y="2020899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6" name="Rounded Rectangle 12">
            <a:extLst>
              <a:ext uri="{FF2B5EF4-FFF2-40B4-BE49-F238E27FC236}">
                <a16:creationId xmlns:a16="http://schemas.microsoft.com/office/drawing/2014/main" id="{0A623732-801F-924C-AC1D-5989BE8BA7C1}"/>
              </a:ext>
            </a:extLst>
          </p:cNvPr>
          <p:cNvSpPr/>
          <p:nvPr/>
        </p:nvSpPr>
        <p:spPr>
          <a:xfrm>
            <a:off x="9015658" y="2181699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7" name="Rounded Rectangle 12">
            <a:extLst>
              <a:ext uri="{FF2B5EF4-FFF2-40B4-BE49-F238E27FC236}">
                <a16:creationId xmlns:a16="http://schemas.microsoft.com/office/drawing/2014/main" id="{867C700A-483A-3D4E-8FDD-A2E93005F724}"/>
              </a:ext>
            </a:extLst>
          </p:cNvPr>
          <p:cNvSpPr/>
          <p:nvPr/>
        </p:nvSpPr>
        <p:spPr>
          <a:xfrm>
            <a:off x="9015658" y="2346365"/>
            <a:ext cx="1584972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8" name="Rounded Rectangle 12">
            <a:extLst>
              <a:ext uri="{FF2B5EF4-FFF2-40B4-BE49-F238E27FC236}">
                <a16:creationId xmlns:a16="http://schemas.microsoft.com/office/drawing/2014/main" id="{B0DB33BF-C7ED-2F45-86EE-393F55EDD3D5}"/>
              </a:ext>
            </a:extLst>
          </p:cNvPr>
          <p:cNvSpPr/>
          <p:nvPr/>
        </p:nvSpPr>
        <p:spPr>
          <a:xfrm>
            <a:off x="9015658" y="2511677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09" name="Rounded Rectangle 12">
            <a:extLst>
              <a:ext uri="{FF2B5EF4-FFF2-40B4-BE49-F238E27FC236}">
                <a16:creationId xmlns:a16="http://schemas.microsoft.com/office/drawing/2014/main" id="{740DC53E-4163-6449-9D95-F434BF3A827A}"/>
              </a:ext>
            </a:extLst>
          </p:cNvPr>
          <p:cNvSpPr/>
          <p:nvPr/>
        </p:nvSpPr>
        <p:spPr>
          <a:xfrm>
            <a:off x="9015658" y="2687367"/>
            <a:ext cx="1584972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0" name="Rounded Rectangle 12">
            <a:extLst>
              <a:ext uri="{FF2B5EF4-FFF2-40B4-BE49-F238E27FC236}">
                <a16:creationId xmlns:a16="http://schemas.microsoft.com/office/drawing/2014/main" id="{59891332-1DCA-844E-9D1E-206470CFE16F}"/>
              </a:ext>
            </a:extLst>
          </p:cNvPr>
          <p:cNvSpPr/>
          <p:nvPr/>
        </p:nvSpPr>
        <p:spPr>
          <a:xfrm>
            <a:off x="9015658" y="2857257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1" name="Rounded Rectangle 12">
            <a:extLst>
              <a:ext uri="{FF2B5EF4-FFF2-40B4-BE49-F238E27FC236}">
                <a16:creationId xmlns:a16="http://schemas.microsoft.com/office/drawing/2014/main" id="{480B2981-9061-234B-9D59-FD807930ACA6}"/>
              </a:ext>
            </a:extLst>
          </p:cNvPr>
          <p:cNvSpPr/>
          <p:nvPr/>
        </p:nvSpPr>
        <p:spPr>
          <a:xfrm>
            <a:off x="10771476" y="2020899"/>
            <a:ext cx="70879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86BB229A-E4F5-F741-A31A-5591D4CDF4A0}"/>
              </a:ext>
            </a:extLst>
          </p:cNvPr>
          <p:cNvSpPr/>
          <p:nvPr/>
        </p:nvSpPr>
        <p:spPr>
          <a:xfrm>
            <a:off x="10771476" y="1336268"/>
            <a:ext cx="708794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3" name="Rounded Rectangle 12">
            <a:extLst>
              <a:ext uri="{FF2B5EF4-FFF2-40B4-BE49-F238E27FC236}">
                <a16:creationId xmlns:a16="http://schemas.microsoft.com/office/drawing/2014/main" id="{211253DA-5FAE-F94D-A47E-46C93700129C}"/>
              </a:ext>
            </a:extLst>
          </p:cNvPr>
          <p:cNvSpPr/>
          <p:nvPr/>
        </p:nvSpPr>
        <p:spPr>
          <a:xfrm>
            <a:off x="10769216" y="2181699"/>
            <a:ext cx="70879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4" name="Rounded Rectangle 12">
            <a:extLst>
              <a:ext uri="{FF2B5EF4-FFF2-40B4-BE49-F238E27FC236}">
                <a16:creationId xmlns:a16="http://schemas.microsoft.com/office/drawing/2014/main" id="{083BBC89-0F48-0742-B342-ECB2B239700F}"/>
              </a:ext>
            </a:extLst>
          </p:cNvPr>
          <p:cNvSpPr/>
          <p:nvPr/>
        </p:nvSpPr>
        <p:spPr>
          <a:xfrm>
            <a:off x="10769216" y="2346365"/>
            <a:ext cx="70879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5" name="Rounded Rectangle 12">
            <a:extLst>
              <a:ext uri="{FF2B5EF4-FFF2-40B4-BE49-F238E27FC236}">
                <a16:creationId xmlns:a16="http://schemas.microsoft.com/office/drawing/2014/main" id="{2A3CB053-A59D-C54A-8915-1586784D294D}"/>
              </a:ext>
            </a:extLst>
          </p:cNvPr>
          <p:cNvSpPr/>
          <p:nvPr/>
        </p:nvSpPr>
        <p:spPr>
          <a:xfrm>
            <a:off x="10769216" y="2511677"/>
            <a:ext cx="708794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6" name="Rounded Rectangle 12">
            <a:extLst>
              <a:ext uri="{FF2B5EF4-FFF2-40B4-BE49-F238E27FC236}">
                <a16:creationId xmlns:a16="http://schemas.microsoft.com/office/drawing/2014/main" id="{79A98E4A-DB7D-F944-90E8-A679350C9366}"/>
              </a:ext>
            </a:extLst>
          </p:cNvPr>
          <p:cNvSpPr/>
          <p:nvPr/>
        </p:nvSpPr>
        <p:spPr>
          <a:xfrm>
            <a:off x="10769216" y="2687367"/>
            <a:ext cx="70879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7" name="Rounded Rectangle 12">
            <a:extLst>
              <a:ext uri="{FF2B5EF4-FFF2-40B4-BE49-F238E27FC236}">
                <a16:creationId xmlns:a16="http://schemas.microsoft.com/office/drawing/2014/main" id="{18C74221-957A-B14E-93F3-F6E03E1AD02F}"/>
              </a:ext>
            </a:extLst>
          </p:cNvPr>
          <p:cNvSpPr/>
          <p:nvPr/>
        </p:nvSpPr>
        <p:spPr>
          <a:xfrm>
            <a:off x="10769216" y="2857257"/>
            <a:ext cx="708794" cy="50889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518" name="직선 화살표 연결선 517">
            <a:extLst>
              <a:ext uri="{FF2B5EF4-FFF2-40B4-BE49-F238E27FC236}">
                <a16:creationId xmlns:a16="http://schemas.microsoft.com/office/drawing/2014/main" id="{8E3D0554-8FA5-9C46-932C-1CF7961C4DC9}"/>
              </a:ext>
            </a:extLst>
          </p:cNvPr>
          <p:cNvCxnSpPr>
            <a:stCxn id="481" idx="3"/>
            <a:endCxn id="492" idx="1"/>
          </p:cNvCxnSpPr>
          <p:nvPr/>
        </p:nvCxnSpPr>
        <p:spPr>
          <a:xfrm>
            <a:off x="5342222" y="2047464"/>
            <a:ext cx="166323" cy="15968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5D6AC72A-8B66-A041-BF33-8D972E1BF0ED}"/>
              </a:ext>
            </a:extLst>
          </p:cNvPr>
          <p:cNvCxnSpPr>
            <a:stCxn id="492" idx="3"/>
            <a:endCxn id="500" idx="1"/>
          </p:cNvCxnSpPr>
          <p:nvPr/>
        </p:nvCxnSpPr>
        <p:spPr>
          <a:xfrm>
            <a:off x="7093518" y="2207144"/>
            <a:ext cx="168584" cy="164666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20" name="직선 화살표 연결선 519">
            <a:extLst>
              <a:ext uri="{FF2B5EF4-FFF2-40B4-BE49-F238E27FC236}">
                <a16:creationId xmlns:a16="http://schemas.microsoft.com/office/drawing/2014/main" id="{7D8F7170-2C43-4044-93D5-4F1C9EC1854D}"/>
              </a:ext>
            </a:extLst>
          </p:cNvPr>
          <p:cNvCxnSpPr>
            <a:stCxn id="500" idx="3"/>
            <a:endCxn id="508" idx="1"/>
          </p:cNvCxnSpPr>
          <p:nvPr/>
        </p:nvCxnSpPr>
        <p:spPr>
          <a:xfrm>
            <a:off x="8847075" y="2371810"/>
            <a:ext cx="168583" cy="16531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21" name="직선 화살표 연결선 520">
            <a:extLst>
              <a:ext uri="{FF2B5EF4-FFF2-40B4-BE49-F238E27FC236}">
                <a16:creationId xmlns:a16="http://schemas.microsoft.com/office/drawing/2014/main" id="{3F8BECB9-330D-0E4A-8BB1-B0BD03F2A95D}"/>
              </a:ext>
            </a:extLst>
          </p:cNvPr>
          <p:cNvCxnSpPr>
            <a:stCxn id="508" idx="3"/>
            <a:endCxn id="516" idx="1"/>
          </p:cNvCxnSpPr>
          <p:nvPr/>
        </p:nvCxnSpPr>
        <p:spPr>
          <a:xfrm>
            <a:off x="10600630" y="2537122"/>
            <a:ext cx="168585" cy="17569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22" name="직선 화살표 연결선 521">
            <a:extLst>
              <a:ext uri="{FF2B5EF4-FFF2-40B4-BE49-F238E27FC236}">
                <a16:creationId xmlns:a16="http://schemas.microsoft.com/office/drawing/2014/main" id="{DFA8B41B-CB46-874C-B469-A59A6B9A1054}"/>
              </a:ext>
            </a:extLst>
          </p:cNvPr>
          <p:cNvCxnSpPr>
            <a:stCxn id="483" idx="3"/>
            <a:endCxn id="493" idx="1"/>
          </p:cNvCxnSpPr>
          <p:nvPr/>
        </p:nvCxnSpPr>
        <p:spPr>
          <a:xfrm>
            <a:off x="5342222" y="2212130"/>
            <a:ext cx="166323" cy="159680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23" name="직선 화살표 연결선 522">
            <a:extLst>
              <a:ext uri="{FF2B5EF4-FFF2-40B4-BE49-F238E27FC236}">
                <a16:creationId xmlns:a16="http://schemas.microsoft.com/office/drawing/2014/main" id="{8D14A11A-8443-7441-AD99-61CC61C2F34D}"/>
              </a:ext>
            </a:extLst>
          </p:cNvPr>
          <p:cNvCxnSpPr>
            <a:stCxn id="493" idx="3"/>
            <a:endCxn id="501" idx="1"/>
          </p:cNvCxnSpPr>
          <p:nvPr/>
        </p:nvCxnSpPr>
        <p:spPr>
          <a:xfrm>
            <a:off x="7093518" y="2371810"/>
            <a:ext cx="168584" cy="165312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sp>
        <p:nvSpPr>
          <p:cNvPr id="524" name="Rounded Rectangle 12">
            <a:extLst>
              <a:ext uri="{FF2B5EF4-FFF2-40B4-BE49-F238E27FC236}">
                <a16:creationId xmlns:a16="http://schemas.microsoft.com/office/drawing/2014/main" id="{BC296120-072D-6F49-B3AE-211866AF9465}"/>
              </a:ext>
            </a:extLst>
          </p:cNvPr>
          <p:cNvSpPr/>
          <p:nvPr/>
        </p:nvSpPr>
        <p:spPr>
          <a:xfrm>
            <a:off x="7264362" y="1848719"/>
            <a:ext cx="158497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25" name="Rounded Rectangle 12">
            <a:extLst>
              <a:ext uri="{FF2B5EF4-FFF2-40B4-BE49-F238E27FC236}">
                <a16:creationId xmlns:a16="http://schemas.microsoft.com/office/drawing/2014/main" id="{FEF4E3DC-BE3D-FA45-96E5-C32F27297936}"/>
              </a:ext>
            </a:extLst>
          </p:cNvPr>
          <p:cNvSpPr/>
          <p:nvPr/>
        </p:nvSpPr>
        <p:spPr>
          <a:xfrm>
            <a:off x="5508545" y="1848719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26" name="Rounded Rectangle 12">
            <a:extLst>
              <a:ext uri="{FF2B5EF4-FFF2-40B4-BE49-F238E27FC236}">
                <a16:creationId xmlns:a16="http://schemas.microsoft.com/office/drawing/2014/main" id="{FA2F0290-9BF7-E441-8BB9-9AC36C857BE6}"/>
              </a:ext>
            </a:extLst>
          </p:cNvPr>
          <p:cNvSpPr/>
          <p:nvPr/>
        </p:nvSpPr>
        <p:spPr>
          <a:xfrm>
            <a:off x="9017918" y="1848719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27" name="Rounded Rectangle 12">
            <a:extLst>
              <a:ext uri="{FF2B5EF4-FFF2-40B4-BE49-F238E27FC236}">
                <a16:creationId xmlns:a16="http://schemas.microsoft.com/office/drawing/2014/main" id="{B2073AD3-0962-3B4A-9D8C-A163139E6357}"/>
              </a:ext>
            </a:extLst>
          </p:cNvPr>
          <p:cNvSpPr/>
          <p:nvPr/>
        </p:nvSpPr>
        <p:spPr>
          <a:xfrm>
            <a:off x="10771476" y="1848719"/>
            <a:ext cx="70879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28" name="Rounded Rectangle 12">
            <a:extLst>
              <a:ext uri="{FF2B5EF4-FFF2-40B4-BE49-F238E27FC236}">
                <a16:creationId xmlns:a16="http://schemas.microsoft.com/office/drawing/2014/main" id="{493A91B4-D213-7645-8F06-68B2EA16E865}"/>
              </a:ext>
            </a:extLst>
          </p:cNvPr>
          <p:cNvSpPr/>
          <p:nvPr/>
        </p:nvSpPr>
        <p:spPr>
          <a:xfrm>
            <a:off x="2993922" y="2857728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29" name="Rounded Rectangle 12">
            <a:extLst>
              <a:ext uri="{FF2B5EF4-FFF2-40B4-BE49-F238E27FC236}">
                <a16:creationId xmlns:a16="http://schemas.microsoft.com/office/drawing/2014/main" id="{A736F10B-40EB-5C4D-A04F-026D796A63DA}"/>
              </a:ext>
            </a:extLst>
          </p:cNvPr>
          <p:cNvSpPr/>
          <p:nvPr/>
        </p:nvSpPr>
        <p:spPr>
          <a:xfrm>
            <a:off x="3761769" y="2857728"/>
            <a:ext cx="158045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530" name="직선 화살표 연결선 529">
            <a:extLst>
              <a:ext uri="{FF2B5EF4-FFF2-40B4-BE49-F238E27FC236}">
                <a16:creationId xmlns:a16="http://schemas.microsoft.com/office/drawing/2014/main" id="{A6273706-0CC8-8D45-AB00-EFC04B703E1C}"/>
              </a:ext>
            </a:extLst>
          </p:cNvPr>
          <p:cNvCxnSpPr>
            <a:stCxn id="501" idx="3"/>
            <a:endCxn id="509" idx="1"/>
          </p:cNvCxnSpPr>
          <p:nvPr/>
        </p:nvCxnSpPr>
        <p:spPr>
          <a:xfrm>
            <a:off x="8847075" y="2537122"/>
            <a:ext cx="168583" cy="175690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89990425-E350-CC4D-AEEC-4EF6D5031208}"/>
              </a:ext>
            </a:extLst>
          </p:cNvPr>
          <p:cNvCxnSpPr>
            <a:stCxn id="509" idx="3"/>
            <a:endCxn id="517" idx="1"/>
          </p:cNvCxnSpPr>
          <p:nvPr/>
        </p:nvCxnSpPr>
        <p:spPr>
          <a:xfrm>
            <a:off x="10600630" y="2712812"/>
            <a:ext cx="168585" cy="169890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32" name="직선 화살표 연결선 531">
            <a:extLst>
              <a:ext uri="{FF2B5EF4-FFF2-40B4-BE49-F238E27FC236}">
                <a16:creationId xmlns:a16="http://schemas.microsoft.com/office/drawing/2014/main" id="{6D05ACB7-DC5D-8942-8B22-5C01B6B502E8}"/>
              </a:ext>
            </a:extLst>
          </p:cNvPr>
          <p:cNvCxnSpPr>
            <a:stCxn id="479" idx="3"/>
            <a:endCxn id="491" idx="1"/>
          </p:cNvCxnSpPr>
          <p:nvPr/>
        </p:nvCxnSpPr>
        <p:spPr>
          <a:xfrm>
            <a:off x="5342222" y="1875604"/>
            <a:ext cx="168583" cy="170740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26A25861-623F-2043-9893-12820300FB6D}"/>
              </a:ext>
            </a:extLst>
          </p:cNvPr>
          <p:cNvCxnSpPr>
            <a:stCxn id="491" idx="3"/>
            <a:endCxn id="499" idx="1"/>
          </p:cNvCxnSpPr>
          <p:nvPr/>
        </p:nvCxnSpPr>
        <p:spPr>
          <a:xfrm>
            <a:off x="7095777" y="2046344"/>
            <a:ext cx="166324" cy="160800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34" name="직선 화살표 연결선 533">
            <a:extLst>
              <a:ext uri="{FF2B5EF4-FFF2-40B4-BE49-F238E27FC236}">
                <a16:creationId xmlns:a16="http://schemas.microsoft.com/office/drawing/2014/main" id="{EE0CE1F7-FBD9-984B-8F7F-3585333EDC4A}"/>
              </a:ext>
            </a:extLst>
          </p:cNvPr>
          <p:cNvCxnSpPr>
            <a:stCxn id="499" idx="3"/>
            <a:endCxn id="507" idx="1"/>
          </p:cNvCxnSpPr>
          <p:nvPr/>
        </p:nvCxnSpPr>
        <p:spPr>
          <a:xfrm>
            <a:off x="8847075" y="2207144"/>
            <a:ext cx="168583" cy="164666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35" name="직선 화살표 연결선 534">
            <a:extLst>
              <a:ext uri="{FF2B5EF4-FFF2-40B4-BE49-F238E27FC236}">
                <a16:creationId xmlns:a16="http://schemas.microsoft.com/office/drawing/2014/main" id="{64F486D9-23FC-474F-B801-2D0ACEE6BA9B}"/>
              </a:ext>
            </a:extLst>
          </p:cNvPr>
          <p:cNvCxnSpPr>
            <a:stCxn id="507" idx="3"/>
            <a:endCxn id="515" idx="1"/>
          </p:cNvCxnSpPr>
          <p:nvPr/>
        </p:nvCxnSpPr>
        <p:spPr>
          <a:xfrm>
            <a:off x="10600630" y="2371810"/>
            <a:ext cx="168585" cy="165312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36" name="직선 화살표 연결선 535">
            <a:extLst>
              <a:ext uri="{FF2B5EF4-FFF2-40B4-BE49-F238E27FC236}">
                <a16:creationId xmlns:a16="http://schemas.microsoft.com/office/drawing/2014/main" id="{D54A7565-C5E3-7942-8421-F763F7858DC4}"/>
              </a:ext>
            </a:extLst>
          </p:cNvPr>
          <p:cNvCxnSpPr>
            <a:stCxn id="525" idx="3"/>
            <a:endCxn id="498" idx="1"/>
          </p:cNvCxnSpPr>
          <p:nvPr/>
        </p:nvCxnSpPr>
        <p:spPr>
          <a:xfrm>
            <a:off x="7093519" y="1874164"/>
            <a:ext cx="170843" cy="17218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37" name="직선 화살표 연결선 536">
            <a:extLst>
              <a:ext uri="{FF2B5EF4-FFF2-40B4-BE49-F238E27FC236}">
                <a16:creationId xmlns:a16="http://schemas.microsoft.com/office/drawing/2014/main" id="{78200FFF-2764-8149-A5B5-C23A6D8A7D6E}"/>
              </a:ext>
            </a:extLst>
          </p:cNvPr>
          <p:cNvCxnSpPr>
            <a:stCxn id="498" idx="3"/>
            <a:endCxn id="506" idx="1"/>
          </p:cNvCxnSpPr>
          <p:nvPr/>
        </p:nvCxnSpPr>
        <p:spPr>
          <a:xfrm>
            <a:off x="8849335" y="2046344"/>
            <a:ext cx="166323" cy="16080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38" name="직선 화살표 연결선 537">
            <a:extLst>
              <a:ext uri="{FF2B5EF4-FFF2-40B4-BE49-F238E27FC236}">
                <a16:creationId xmlns:a16="http://schemas.microsoft.com/office/drawing/2014/main" id="{EAA53F03-066B-9441-B3E7-EF3ED90D2B66}"/>
              </a:ext>
            </a:extLst>
          </p:cNvPr>
          <p:cNvCxnSpPr>
            <a:stCxn id="506" idx="3"/>
            <a:endCxn id="514" idx="1"/>
          </p:cNvCxnSpPr>
          <p:nvPr/>
        </p:nvCxnSpPr>
        <p:spPr>
          <a:xfrm>
            <a:off x="10600630" y="2207144"/>
            <a:ext cx="168585" cy="164666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39" name="직선 화살표 연결선 538">
            <a:extLst>
              <a:ext uri="{FF2B5EF4-FFF2-40B4-BE49-F238E27FC236}">
                <a16:creationId xmlns:a16="http://schemas.microsoft.com/office/drawing/2014/main" id="{EADCF0A3-F1A1-A441-B8D0-F279465F6CDB}"/>
              </a:ext>
            </a:extLst>
          </p:cNvPr>
          <p:cNvCxnSpPr>
            <a:stCxn id="543" idx="3"/>
            <a:endCxn id="545" idx="1"/>
          </p:cNvCxnSpPr>
          <p:nvPr/>
        </p:nvCxnSpPr>
        <p:spPr>
          <a:xfrm>
            <a:off x="3595445" y="4539087"/>
            <a:ext cx="166323" cy="0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E5A6D932-10B7-FD44-B10F-A913D42FB9DD}"/>
              </a:ext>
            </a:extLst>
          </p:cNvPr>
          <p:cNvCxnSpPr>
            <a:stCxn id="541" idx="3"/>
            <a:endCxn id="544" idx="1"/>
          </p:cNvCxnSpPr>
          <p:nvPr/>
        </p:nvCxnSpPr>
        <p:spPr>
          <a:xfrm flipV="1">
            <a:off x="3588665" y="4371447"/>
            <a:ext cx="173103" cy="123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541" name="Rounded Rectangle 12">
            <a:extLst>
              <a:ext uri="{FF2B5EF4-FFF2-40B4-BE49-F238E27FC236}">
                <a16:creationId xmlns:a16="http://schemas.microsoft.com/office/drawing/2014/main" id="{CC44EA76-ED2B-564E-AE0C-EA7B7876EFFF}"/>
              </a:ext>
            </a:extLst>
          </p:cNvPr>
          <p:cNvSpPr/>
          <p:nvPr/>
        </p:nvSpPr>
        <p:spPr>
          <a:xfrm>
            <a:off x="2993921" y="4347236"/>
            <a:ext cx="59474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2" name="Rounded Rectangle 12">
            <a:extLst>
              <a:ext uri="{FF2B5EF4-FFF2-40B4-BE49-F238E27FC236}">
                <a16:creationId xmlns:a16="http://schemas.microsoft.com/office/drawing/2014/main" id="{B1995DD7-2D78-2A4C-925B-9A99AE64172C}"/>
              </a:ext>
            </a:extLst>
          </p:cNvPr>
          <p:cNvSpPr/>
          <p:nvPr/>
        </p:nvSpPr>
        <p:spPr>
          <a:xfrm>
            <a:off x="3761768" y="4169974"/>
            <a:ext cx="1580453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3" name="Rounded Rectangle 12">
            <a:extLst>
              <a:ext uri="{FF2B5EF4-FFF2-40B4-BE49-F238E27FC236}">
                <a16:creationId xmlns:a16="http://schemas.microsoft.com/office/drawing/2014/main" id="{1BAD2016-E28D-344A-A415-9B5C964962C3}"/>
              </a:ext>
            </a:extLst>
          </p:cNvPr>
          <p:cNvSpPr/>
          <p:nvPr/>
        </p:nvSpPr>
        <p:spPr>
          <a:xfrm>
            <a:off x="3000701" y="4513642"/>
            <a:ext cx="594744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4" name="Rounded Rectangle 12">
            <a:extLst>
              <a:ext uri="{FF2B5EF4-FFF2-40B4-BE49-F238E27FC236}">
                <a16:creationId xmlns:a16="http://schemas.microsoft.com/office/drawing/2014/main" id="{111CB1EC-A81A-3440-82D5-18CDD51F505A}"/>
              </a:ext>
            </a:extLst>
          </p:cNvPr>
          <p:cNvSpPr/>
          <p:nvPr/>
        </p:nvSpPr>
        <p:spPr>
          <a:xfrm>
            <a:off x="3761768" y="4346002"/>
            <a:ext cx="158045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5" name="Rounded Rectangle 12">
            <a:extLst>
              <a:ext uri="{FF2B5EF4-FFF2-40B4-BE49-F238E27FC236}">
                <a16:creationId xmlns:a16="http://schemas.microsoft.com/office/drawing/2014/main" id="{5655F9F8-CF38-954B-BB37-602A932F698B}"/>
              </a:ext>
            </a:extLst>
          </p:cNvPr>
          <p:cNvSpPr/>
          <p:nvPr/>
        </p:nvSpPr>
        <p:spPr>
          <a:xfrm>
            <a:off x="3761768" y="4513642"/>
            <a:ext cx="1580453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6" name="Rounded Rectangle 12">
            <a:extLst>
              <a:ext uri="{FF2B5EF4-FFF2-40B4-BE49-F238E27FC236}">
                <a16:creationId xmlns:a16="http://schemas.microsoft.com/office/drawing/2014/main" id="{6BD71C50-BA74-AB42-ADD3-007152BEED53}"/>
              </a:ext>
            </a:extLst>
          </p:cNvPr>
          <p:cNvSpPr/>
          <p:nvPr/>
        </p:nvSpPr>
        <p:spPr>
          <a:xfrm>
            <a:off x="5510804" y="4179467"/>
            <a:ext cx="1584972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7" name="Rounded Rectangle 12">
            <a:extLst>
              <a:ext uri="{FF2B5EF4-FFF2-40B4-BE49-F238E27FC236}">
                <a16:creationId xmlns:a16="http://schemas.microsoft.com/office/drawing/2014/main" id="{E515BDB1-CEB1-D14D-8315-BD4A28008B01}"/>
              </a:ext>
            </a:extLst>
          </p:cNvPr>
          <p:cNvSpPr/>
          <p:nvPr/>
        </p:nvSpPr>
        <p:spPr>
          <a:xfrm>
            <a:off x="5508544" y="4346003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8" name="Rounded Rectangle 12">
            <a:extLst>
              <a:ext uri="{FF2B5EF4-FFF2-40B4-BE49-F238E27FC236}">
                <a16:creationId xmlns:a16="http://schemas.microsoft.com/office/drawing/2014/main" id="{92B21F5D-A2AF-9841-9917-DCA7821C96E3}"/>
              </a:ext>
            </a:extLst>
          </p:cNvPr>
          <p:cNvSpPr/>
          <p:nvPr/>
        </p:nvSpPr>
        <p:spPr>
          <a:xfrm>
            <a:off x="5508544" y="4510669"/>
            <a:ext cx="1584972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49" name="Rounded Rectangle 12">
            <a:extLst>
              <a:ext uri="{FF2B5EF4-FFF2-40B4-BE49-F238E27FC236}">
                <a16:creationId xmlns:a16="http://schemas.microsoft.com/office/drawing/2014/main" id="{2288B1E1-0B7F-1E4D-A71A-62FB4609FD8B}"/>
              </a:ext>
            </a:extLst>
          </p:cNvPr>
          <p:cNvSpPr/>
          <p:nvPr/>
        </p:nvSpPr>
        <p:spPr>
          <a:xfrm>
            <a:off x="5508544" y="4657123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0" name="Rounded Rectangle 12">
            <a:extLst>
              <a:ext uri="{FF2B5EF4-FFF2-40B4-BE49-F238E27FC236}">
                <a16:creationId xmlns:a16="http://schemas.microsoft.com/office/drawing/2014/main" id="{A5FCAA63-A6BB-C146-B38A-B3C51DDF814D}"/>
              </a:ext>
            </a:extLst>
          </p:cNvPr>
          <p:cNvSpPr/>
          <p:nvPr/>
        </p:nvSpPr>
        <p:spPr>
          <a:xfrm>
            <a:off x="7264361" y="4014962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1" name="Rounded Rectangle 12">
            <a:extLst>
              <a:ext uri="{FF2B5EF4-FFF2-40B4-BE49-F238E27FC236}">
                <a16:creationId xmlns:a16="http://schemas.microsoft.com/office/drawing/2014/main" id="{AA3F6FB8-BF1F-C746-8E19-034B5640F03A}"/>
              </a:ext>
            </a:extLst>
          </p:cNvPr>
          <p:cNvSpPr/>
          <p:nvPr/>
        </p:nvSpPr>
        <p:spPr>
          <a:xfrm>
            <a:off x="7262101" y="4175762"/>
            <a:ext cx="1584973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2" name="Rounded Rectangle 12">
            <a:extLst>
              <a:ext uri="{FF2B5EF4-FFF2-40B4-BE49-F238E27FC236}">
                <a16:creationId xmlns:a16="http://schemas.microsoft.com/office/drawing/2014/main" id="{56D4AB44-2D0B-1C49-80D6-F96F7ECD7225}"/>
              </a:ext>
            </a:extLst>
          </p:cNvPr>
          <p:cNvSpPr/>
          <p:nvPr/>
        </p:nvSpPr>
        <p:spPr>
          <a:xfrm>
            <a:off x="7262101" y="4340428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3" name="Rounded Rectangle 12">
            <a:extLst>
              <a:ext uri="{FF2B5EF4-FFF2-40B4-BE49-F238E27FC236}">
                <a16:creationId xmlns:a16="http://schemas.microsoft.com/office/drawing/2014/main" id="{EDBAEB8B-1668-D943-AB23-34B91A6B2AC5}"/>
              </a:ext>
            </a:extLst>
          </p:cNvPr>
          <p:cNvSpPr/>
          <p:nvPr/>
        </p:nvSpPr>
        <p:spPr>
          <a:xfrm>
            <a:off x="7262101" y="4505740"/>
            <a:ext cx="1584973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4" name="Rounded Rectangle 12">
            <a:extLst>
              <a:ext uri="{FF2B5EF4-FFF2-40B4-BE49-F238E27FC236}">
                <a16:creationId xmlns:a16="http://schemas.microsoft.com/office/drawing/2014/main" id="{F81F6B4A-DAEF-A845-90AD-2AA3DA1F0064}"/>
              </a:ext>
            </a:extLst>
          </p:cNvPr>
          <p:cNvSpPr/>
          <p:nvPr/>
        </p:nvSpPr>
        <p:spPr>
          <a:xfrm>
            <a:off x="7262101" y="4657123"/>
            <a:ext cx="158497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5" name="Rounded Rectangle 12">
            <a:extLst>
              <a:ext uri="{FF2B5EF4-FFF2-40B4-BE49-F238E27FC236}">
                <a16:creationId xmlns:a16="http://schemas.microsoft.com/office/drawing/2014/main" id="{D0C2A2EE-D98C-F04A-AA52-1EAF36DA4F36}"/>
              </a:ext>
            </a:extLst>
          </p:cNvPr>
          <p:cNvSpPr/>
          <p:nvPr/>
        </p:nvSpPr>
        <p:spPr>
          <a:xfrm>
            <a:off x="9015657" y="4003393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6" name="Rounded Rectangle 12">
            <a:extLst>
              <a:ext uri="{FF2B5EF4-FFF2-40B4-BE49-F238E27FC236}">
                <a16:creationId xmlns:a16="http://schemas.microsoft.com/office/drawing/2014/main" id="{80B694A8-3BDB-DA4C-B645-D020229FB30D}"/>
              </a:ext>
            </a:extLst>
          </p:cNvPr>
          <p:cNvSpPr/>
          <p:nvPr/>
        </p:nvSpPr>
        <p:spPr>
          <a:xfrm>
            <a:off x="9015657" y="4168059"/>
            <a:ext cx="1584972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7" name="Rounded Rectangle 12">
            <a:extLst>
              <a:ext uri="{FF2B5EF4-FFF2-40B4-BE49-F238E27FC236}">
                <a16:creationId xmlns:a16="http://schemas.microsoft.com/office/drawing/2014/main" id="{3622C189-BD91-2D42-8BC1-C1B79CD4905D}"/>
              </a:ext>
            </a:extLst>
          </p:cNvPr>
          <p:cNvSpPr/>
          <p:nvPr/>
        </p:nvSpPr>
        <p:spPr>
          <a:xfrm>
            <a:off x="9015657" y="4333371"/>
            <a:ext cx="1584972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8" name="Rounded Rectangle 12">
            <a:extLst>
              <a:ext uri="{FF2B5EF4-FFF2-40B4-BE49-F238E27FC236}">
                <a16:creationId xmlns:a16="http://schemas.microsoft.com/office/drawing/2014/main" id="{E7A75EBA-B78A-B744-A67A-BA15436300FB}"/>
              </a:ext>
            </a:extLst>
          </p:cNvPr>
          <p:cNvSpPr/>
          <p:nvPr/>
        </p:nvSpPr>
        <p:spPr>
          <a:xfrm>
            <a:off x="9015657" y="4509061"/>
            <a:ext cx="1584972" cy="50889"/>
          </a:xfrm>
          <a:prstGeom prst="roundRect">
            <a:avLst/>
          </a:prstGeom>
          <a:solidFill>
            <a:srgbClr val="F8A35D"/>
          </a:solidFill>
          <a:ln w="25400" cap="flat" cmpd="sng" algn="ctr">
            <a:solidFill>
              <a:srgbClr val="F8A35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59" name="Rounded Rectangle 12">
            <a:extLst>
              <a:ext uri="{FF2B5EF4-FFF2-40B4-BE49-F238E27FC236}">
                <a16:creationId xmlns:a16="http://schemas.microsoft.com/office/drawing/2014/main" id="{58309D04-0E11-344C-B986-62751CECF64A}"/>
              </a:ext>
            </a:extLst>
          </p:cNvPr>
          <p:cNvSpPr/>
          <p:nvPr/>
        </p:nvSpPr>
        <p:spPr>
          <a:xfrm>
            <a:off x="9015657" y="4657123"/>
            <a:ext cx="1584972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60" name="Rounded Rectangle 12">
            <a:extLst>
              <a:ext uri="{FF2B5EF4-FFF2-40B4-BE49-F238E27FC236}">
                <a16:creationId xmlns:a16="http://schemas.microsoft.com/office/drawing/2014/main" id="{23C6A731-D11B-7343-9957-E4E5FF332D3B}"/>
              </a:ext>
            </a:extLst>
          </p:cNvPr>
          <p:cNvSpPr/>
          <p:nvPr/>
        </p:nvSpPr>
        <p:spPr>
          <a:xfrm>
            <a:off x="10769215" y="4007332"/>
            <a:ext cx="70879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61" name="Rounded Rectangle 12">
            <a:extLst>
              <a:ext uri="{FF2B5EF4-FFF2-40B4-BE49-F238E27FC236}">
                <a16:creationId xmlns:a16="http://schemas.microsoft.com/office/drawing/2014/main" id="{96296DBB-0691-E142-94EE-A1B1FA6FA595}"/>
              </a:ext>
            </a:extLst>
          </p:cNvPr>
          <p:cNvSpPr/>
          <p:nvPr/>
        </p:nvSpPr>
        <p:spPr>
          <a:xfrm>
            <a:off x="10769215" y="4172644"/>
            <a:ext cx="708794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62" name="Rounded Rectangle 12">
            <a:extLst>
              <a:ext uri="{FF2B5EF4-FFF2-40B4-BE49-F238E27FC236}">
                <a16:creationId xmlns:a16="http://schemas.microsoft.com/office/drawing/2014/main" id="{88A33959-2122-3E4D-8BBE-5CE50CED2C96}"/>
              </a:ext>
            </a:extLst>
          </p:cNvPr>
          <p:cNvSpPr/>
          <p:nvPr/>
        </p:nvSpPr>
        <p:spPr>
          <a:xfrm>
            <a:off x="10769215" y="4348334"/>
            <a:ext cx="70879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63" name="Rounded Rectangle 12">
            <a:extLst>
              <a:ext uri="{FF2B5EF4-FFF2-40B4-BE49-F238E27FC236}">
                <a16:creationId xmlns:a16="http://schemas.microsoft.com/office/drawing/2014/main" id="{64A87D0F-6606-6243-A3D9-983569D33F4F}"/>
              </a:ext>
            </a:extLst>
          </p:cNvPr>
          <p:cNvSpPr/>
          <p:nvPr/>
        </p:nvSpPr>
        <p:spPr>
          <a:xfrm>
            <a:off x="10769215" y="4518224"/>
            <a:ext cx="708794" cy="50889"/>
          </a:xfrm>
          <a:prstGeom prst="roundRect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09BF3AA3-6A49-1B46-A39D-A83E4A027F86}"/>
              </a:ext>
            </a:extLst>
          </p:cNvPr>
          <p:cNvCxnSpPr>
            <a:stCxn id="544" idx="3"/>
            <a:endCxn id="547" idx="1"/>
          </p:cNvCxnSpPr>
          <p:nvPr/>
        </p:nvCxnSpPr>
        <p:spPr>
          <a:xfrm>
            <a:off x="5342221" y="4371447"/>
            <a:ext cx="166323" cy="1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65" name="직선 화살표 연결선 564">
            <a:extLst>
              <a:ext uri="{FF2B5EF4-FFF2-40B4-BE49-F238E27FC236}">
                <a16:creationId xmlns:a16="http://schemas.microsoft.com/office/drawing/2014/main" id="{1D16BC31-2906-1940-BB68-09F6B06B3704}"/>
              </a:ext>
            </a:extLst>
          </p:cNvPr>
          <p:cNvCxnSpPr>
            <a:stCxn id="547" idx="3"/>
            <a:endCxn id="552" idx="1"/>
          </p:cNvCxnSpPr>
          <p:nvPr/>
        </p:nvCxnSpPr>
        <p:spPr>
          <a:xfrm flipV="1">
            <a:off x="7093517" y="4365873"/>
            <a:ext cx="168584" cy="5575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66" name="직선 화살표 연결선 565">
            <a:extLst>
              <a:ext uri="{FF2B5EF4-FFF2-40B4-BE49-F238E27FC236}">
                <a16:creationId xmlns:a16="http://schemas.microsoft.com/office/drawing/2014/main" id="{0CE038D7-B784-E748-95DE-308A099CFC06}"/>
              </a:ext>
            </a:extLst>
          </p:cNvPr>
          <p:cNvCxnSpPr>
            <a:stCxn id="552" idx="3"/>
            <a:endCxn id="557" idx="1"/>
          </p:cNvCxnSpPr>
          <p:nvPr/>
        </p:nvCxnSpPr>
        <p:spPr>
          <a:xfrm flipV="1">
            <a:off x="8847074" y="4358816"/>
            <a:ext cx="168583" cy="7057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67" name="직선 화살표 연결선 566">
            <a:extLst>
              <a:ext uri="{FF2B5EF4-FFF2-40B4-BE49-F238E27FC236}">
                <a16:creationId xmlns:a16="http://schemas.microsoft.com/office/drawing/2014/main" id="{93017DDF-BC60-B442-8303-1F757AB776E3}"/>
              </a:ext>
            </a:extLst>
          </p:cNvPr>
          <p:cNvCxnSpPr>
            <a:stCxn id="557" idx="3"/>
            <a:endCxn id="562" idx="1"/>
          </p:cNvCxnSpPr>
          <p:nvPr/>
        </p:nvCxnSpPr>
        <p:spPr>
          <a:xfrm>
            <a:off x="10600629" y="4358816"/>
            <a:ext cx="168585" cy="14963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68" name="직선 화살표 연결선 567">
            <a:extLst>
              <a:ext uri="{FF2B5EF4-FFF2-40B4-BE49-F238E27FC236}">
                <a16:creationId xmlns:a16="http://schemas.microsoft.com/office/drawing/2014/main" id="{21A78623-D8BE-3747-980C-5D7E1B63F5EE}"/>
              </a:ext>
            </a:extLst>
          </p:cNvPr>
          <p:cNvCxnSpPr>
            <a:stCxn id="545" idx="3"/>
            <a:endCxn id="548" idx="1"/>
          </p:cNvCxnSpPr>
          <p:nvPr/>
        </p:nvCxnSpPr>
        <p:spPr>
          <a:xfrm flipV="1">
            <a:off x="5342221" y="4536114"/>
            <a:ext cx="166323" cy="2973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69" name="직선 화살표 연결선 568">
            <a:extLst>
              <a:ext uri="{FF2B5EF4-FFF2-40B4-BE49-F238E27FC236}">
                <a16:creationId xmlns:a16="http://schemas.microsoft.com/office/drawing/2014/main" id="{8537D706-2E34-6F43-8587-469EB35AD2D9}"/>
              </a:ext>
            </a:extLst>
          </p:cNvPr>
          <p:cNvCxnSpPr>
            <a:stCxn id="548" idx="3"/>
            <a:endCxn id="553" idx="1"/>
          </p:cNvCxnSpPr>
          <p:nvPr/>
        </p:nvCxnSpPr>
        <p:spPr>
          <a:xfrm flipV="1">
            <a:off x="7093517" y="4531185"/>
            <a:ext cx="168584" cy="4929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sp>
        <p:nvSpPr>
          <p:cNvPr id="570" name="Rounded Rectangle 12">
            <a:extLst>
              <a:ext uri="{FF2B5EF4-FFF2-40B4-BE49-F238E27FC236}">
                <a16:creationId xmlns:a16="http://schemas.microsoft.com/office/drawing/2014/main" id="{BC5EDB66-4917-4E46-B498-B9547F084790}"/>
              </a:ext>
            </a:extLst>
          </p:cNvPr>
          <p:cNvSpPr/>
          <p:nvPr/>
        </p:nvSpPr>
        <p:spPr>
          <a:xfrm>
            <a:off x="5508544" y="4013023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71" name="Rounded Rectangle 12">
            <a:extLst>
              <a:ext uri="{FF2B5EF4-FFF2-40B4-BE49-F238E27FC236}">
                <a16:creationId xmlns:a16="http://schemas.microsoft.com/office/drawing/2014/main" id="{70929D03-42C4-3741-88E6-0E4EF30734EB}"/>
              </a:ext>
            </a:extLst>
          </p:cNvPr>
          <p:cNvSpPr/>
          <p:nvPr/>
        </p:nvSpPr>
        <p:spPr>
          <a:xfrm>
            <a:off x="2993921" y="4657594"/>
            <a:ext cx="59474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72" name="Rounded Rectangle 12">
            <a:extLst>
              <a:ext uri="{FF2B5EF4-FFF2-40B4-BE49-F238E27FC236}">
                <a16:creationId xmlns:a16="http://schemas.microsoft.com/office/drawing/2014/main" id="{07037491-5325-AA41-AB22-CB041A478F0D}"/>
              </a:ext>
            </a:extLst>
          </p:cNvPr>
          <p:cNvSpPr/>
          <p:nvPr/>
        </p:nvSpPr>
        <p:spPr>
          <a:xfrm>
            <a:off x="3761768" y="4657594"/>
            <a:ext cx="1580453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573" name="직선 화살표 연결선 572">
            <a:extLst>
              <a:ext uri="{FF2B5EF4-FFF2-40B4-BE49-F238E27FC236}">
                <a16:creationId xmlns:a16="http://schemas.microsoft.com/office/drawing/2014/main" id="{6A77C8BD-93A5-8745-9F37-2FA5D320ED05}"/>
              </a:ext>
            </a:extLst>
          </p:cNvPr>
          <p:cNvCxnSpPr>
            <a:stCxn id="553" idx="3"/>
            <a:endCxn id="558" idx="1"/>
          </p:cNvCxnSpPr>
          <p:nvPr/>
        </p:nvCxnSpPr>
        <p:spPr>
          <a:xfrm>
            <a:off x="8847074" y="4531185"/>
            <a:ext cx="168583" cy="3321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74" name="직선 화살표 연결선 573">
            <a:extLst>
              <a:ext uri="{FF2B5EF4-FFF2-40B4-BE49-F238E27FC236}">
                <a16:creationId xmlns:a16="http://schemas.microsoft.com/office/drawing/2014/main" id="{C3C0B4D4-E2E0-8E4F-B11C-5F7DC2EF4F0D}"/>
              </a:ext>
            </a:extLst>
          </p:cNvPr>
          <p:cNvCxnSpPr>
            <a:stCxn id="558" idx="3"/>
            <a:endCxn id="563" idx="1"/>
          </p:cNvCxnSpPr>
          <p:nvPr/>
        </p:nvCxnSpPr>
        <p:spPr>
          <a:xfrm>
            <a:off x="10600629" y="4534506"/>
            <a:ext cx="168585" cy="9163"/>
          </a:xfrm>
          <a:prstGeom prst="straightConnector1">
            <a:avLst/>
          </a:prstGeom>
          <a:noFill/>
          <a:ln w="19050" cap="flat" cmpd="sng" algn="ctr">
            <a:solidFill>
              <a:srgbClr val="F8A35D"/>
            </a:solidFill>
            <a:prstDash val="solid"/>
            <a:tailEnd type="triangle"/>
          </a:ln>
          <a:effectLst/>
        </p:spPr>
      </p:cxnSp>
      <p:cxnSp>
        <p:nvCxnSpPr>
          <p:cNvPr id="575" name="직선 화살표 연결선 574">
            <a:extLst>
              <a:ext uri="{FF2B5EF4-FFF2-40B4-BE49-F238E27FC236}">
                <a16:creationId xmlns:a16="http://schemas.microsoft.com/office/drawing/2014/main" id="{734E3006-E04E-AF48-AC64-1EAE948F801A}"/>
              </a:ext>
            </a:extLst>
          </p:cNvPr>
          <p:cNvCxnSpPr>
            <a:stCxn id="542" idx="3"/>
            <a:endCxn id="546" idx="1"/>
          </p:cNvCxnSpPr>
          <p:nvPr/>
        </p:nvCxnSpPr>
        <p:spPr>
          <a:xfrm>
            <a:off x="5342221" y="4195419"/>
            <a:ext cx="168583" cy="9493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36A0775C-5DEC-9748-B2ED-484630E3B220}"/>
              </a:ext>
            </a:extLst>
          </p:cNvPr>
          <p:cNvCxnSpPr>
            <a:stCxn id="546" idx="3"/>
            <a:endCxn id="551" idx="1"/>
          </p:cNvCxnSpPr>
          <p:nvPr/>
        </p:nvCxnSpPr>
        <p:spPr>
          <a:xfrm flipV="1">
            <a:off x="7095776" y="4201207"/>
            <a:ext cx="166324" cy="3705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77" name="직선 화살표 연결선 576">
            <a:extLst>
              <a:ext uri="{FF2B5EF4-FFF2-40B4-BE49-F238E27FC236}">
                <a16:creationId xmlns:a16="http://schemas.microsoft.com/office/drawing/2014/main" id="{E9CC4002-1F4D-E949-BF42-9F0D9822B0F6}"/>
              </a:ext>
            </a:extLst>
          </p:cNvPr>
          <p:cNvCxnSpPr>
            <a:stCxn id="551" idx="3"/>
            <a:endCxn id="556" idx="1"/>
          </p:cNvCxnSpPr>
          <p:nvPr/>
        </p:nvCxnSpPr>
        <p:spPr>
          <a:xfrm flipV="1">
            <a:off x="8847074" y="4193504"/>
            <a:ext cx="168583" cy="7703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78" name="직선 화살표 연결선 577">
            <a:extLst>
              <a:ext uri="{FF2B5EF4-FFF2-40B4-BE49-F238E27FC236}">
                <a16:creationId xmlns:a16="http://schemas.microsoft.com/office/drawing/2014/main" id="{3ED24BC4-C6AC-864F-AB36-E4A151B45F6E}"/>
              </a:ext>
            </a:extLst>
          </p:cNvPr>
          <p:cNvCxnSpPr>
            <a:stCxn id="556" idx="3"/>
            <a:endCxn id="561" idx="1"/>
          </p:cNvCxnSpPr>
          <p:nvPr/>
        </p:nvCxnSpPr>
        <p:spPr>
          <a:xfrm>
            <a:off x="10600629" y="4193504"/>
            <a:ext cx="168585" cy="4585"/>
          </a:xfrm>
          <a:prstGeom prst="straightConnector1">
            <a:avLst/>
          </a:prstGeom>
          <a:noFill/>
          <a:ln w="19050" cap="flat" cmpd="sng" algn="ctr">
            <a:solidFill>
              <a:srgbClr val="9BBB59"/>
            </a:solidFill>
            <a:prstDash val="solid"/>
            <a:tailEnd type="triangle"/>
          </a:ln>
          <a:effectLst/>
        </p:spPr>
      </p:cxnSp>
      <p:cxnSp>
        <p:nvCxnSpPr>
          <p:cNvPr id="579" name="직선 화살표 연결선 578">
            <a:extLst>
              <a:ext uri="{FF2B5EF4-FFF2-40B4-BE49-F238E27FC236}">
                <a16:creationId xmlns:a16="http://schemas.microsoft.com/office/drawing/2014/main" id="{988D086B-265E-A741-8EAC-967F1833297C}"/>
              </a:ext>
            </a:extLst>
          </p:cNvPr>
          <p:cNvCxnSpPr>
            <a:stCxn id="570" idx="3"/>
            <a:endCxn id="550" idx="1"/>
          </p:cNvCxnSpPr>
          <p:nvPr/>
        </p:nvCxnSpPr>
        <p:spPr>
          <a:xfrm>
            <a:off x="7093518" y="4038468"/>
            <a:ext cx="170843" cy="193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80" name="직선 화살표 연결선 579">
            <a:extLst>
              <a:ext uri="{FF2B5EF4-FFF2-40B4-BE49-F238E27FC236}">
                <a16:creationId xmlns:a16="http://schemas.microsoft.com/office/drawing/2014/main" id="{01DE02A4-5D1F-E746-83D3-BF3D31F02211}"/>
              </a:ext>
            </a:extLst>
          </p:cNvPr>
          <p:cNvCxnSpPr>
            <a:stCxn id="550" idx="3"/>
            <a:endCxn id="555" idx="1"/>
          </p:cNvCxnSpPr>
          <p:nvPr/>
        </p:nvCxnSpPr>
        <p:spPr>
          <a:xfrm flipV="1">
            <a:off x="8849334" y="4028838"/>
            <a:ext cx="166323" cy="1156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81" name="직선 화살표 연결선 580">
            <a:extLst>
              <a:ext uri="{FF2B5EF4-FFF2-40B4-BE49-F238E27FC236}">
                <a16:creationId xmlns:a16="http://schemas.microsoft.com/office/drawing/2014/main" id="{0EE48CEB-16F8-D949-8B09-A629781B1C23}"/>
              </a:ext>
            </a:extLst>
          </p:cNvPr>
          <p:cNvCxnSpPr>
            <a:stCxn id="555" idx="3"/>
            <a:endCxn id="560" idx="1"/>
          </p:cNvCxnSpPr>
          <p:nvPr/>
        </p:nvCxnSpPr>
        <p:spPr>
          <a:xfrm>
            <a:off x="10600629" y="4028838"/>
            <a:ext cx="168585" cy="393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582" name="TextBox 581">
            <a:extLst>
              <a:ext uri="{FF2B5EF4-FFF2-40B4-BE49-F238E27FC236}">
                <a16:creationId xmlns:a16="http://schemas.microsoft.com/office/drawing/2014/main" id="{D2CFB898-50AB-B843-AD91-D3DFA9F6928F}"/>
              </a:ext>
            </a:extLst>
          </p:cNvPr>
          <p:cNvSpPr txBox="1"/>
          <p:nvPr/>
        </p:nvSpPr>
        <p:spPr>
          <a:xfrm>
            <a:off x="2303058" y="1747455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00:00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F4CB9C1D-01D0-064F-8417-B50899F8D7C9}"/>
              </a:ext>
            </a:extLst>
          </p:cNvPr>
          <p:cNvSpPr txBox="1"/>
          <p:nvPr/>
        </p:nvSpPr>
        <p:spPr>
          <a:xfrm>
            <a:off x="2303058" y="1918422"/>
            <a:ext cx="766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00:10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91ED6DBD-2B96-D346-90DD-8D515A3F6006}"/>
              </a:ext>
            </a:extLst>
          </p:cNvPr>
          <p:cNvSpPr txBox="1"/>
          <p:nvPr/>
        </p:nvSpPr>
        <p:spPr>
          <a:xfrm>
            <a:off x="2303058" y="2085613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00:20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5" name="TextBox 584">
            <a:extLst>
              <a:ext uri="{FF2B5EF4-FFF2-40B4-BE49-F238E27FC236}">
                <a16:creationId xmlns:a16="http://schemas.microsoft.com/office/drawing/2014/main" id="{4D795AF1-B28C-7849-A519-EA1FC3A584FB}"/>
              </a:ext>
            </a:extLst>
          </p:cNvPr>
          <p:cNvSpPr txBox="1"/>
          <p:nvPr/>
        </p:nvSpPr>
        <p:spPr>
          <a:xfrm>
            <a:off x="2303058" y="2257756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00:30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7A944B1F-0756-9540-95D1-D5217663021C}"/>
              </a:ext>
            </a:extLst>
          </p:cNvPr>
          <p:cNvSpPr txBox="1"/>
          <p:nvPr/>
        </p:nvSpPr>
        <p:spPr>
          <a:xfrm>
            <a:off x="2303058" y="2409738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00:40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A978E53-18C3-2746-AFA3-6A9780940D0A}"/>
              </a:ext>
            </a:extLst>
          </p:cNvPr>
          <p:cNvSpPr txBox="1"/>
          <p:nvPr/>
        </p:nvSpPr>
        <p:spPr>
          <a:xfrm>
            <a:off x="2303058" y="2590727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00:50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8" name="Rounded Rectangle 12">
            <a:extLst>
              <a:ext uri="{FF2B5EF4-FFF2-40B4-BE49-F238E27FC236}">
                <a16:creationId xmlns:a16="http://schemas.microsoft.com/office/drawing/2014/main" id="{5BA14E84-DC1B-FF4F-A675-F6E815D38497}"/>
              </a:ext>
            </a:extLst>
          </p:cNvPr>
          <p:cNvSpPr/>
          <p:nvPr/>
        </p:nvSpPr>
        <p:spPr>
          <a:xfrm>
            <a:off x="3759508" y="4013023"/>
            <a:ext cx="1584973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89" name="Rounded Rectangle 12">
            <a:extLst>
              <a:ext uri="{FF2B5EF4-FFF2-40B4-BE49-F238E27FC236}">
                <a16:creationId xmlns:a16="http://schemas.microsoft.com/office/drawing/2014/main" id="{D5131BAF-C29A-EA4F-8394-776C511205FD}"/>
              </a:ext>
            </a:extLst>
          </p:cNvPr>
          <p:cNvSpPr/>
          <p:nvPr/>
        </p:nvSpPr>
        <p:spPr>
          <a:xfrm>
            <a:off x="2993921" y="4010101"/>
            <a:ext cx="594744" cy="50889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90" name="Rounded Rectangle 12">
            <a:extLst>
              <a:ext uri="{FF2B5EF4-FFF2-40B4-BE49-F238E27FC236}">
                <a16:creationId xmlns:a16="http://schemas.microsoft.com/office/drawing/2014/main" id="{F8CF4418-FEAE-094B-8AF0-8E61CD688AC3}"/>
              </a:ext>
            </a:extLst>
          </p:cNvPr>
          <p:cNvSpPr/>
          <p:nvPr/>
        </p:nvSpPr>
        <p:spPr>
          <a:xfrm>
            <a:off x="2993921" y="4172957"/>
            <a:ext cx="594744" cy="50889"/>
          </a:xfrm>
          <a:prstGeom prst="roundRect">
            <a:avLst/>
          </a:prstGeom>
          <a:solidFill>
            <a:srgbClr val="9BBB59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591" name="직선 화살표 연결선 590">
            <a:extLst>
              <a:ext uri="{FF2B5EF4-FFF2-40B4-BE49-F238E27FC236}">
                <a16:creationId xmlns:a16="http://schemas.microsoft.com/office/drawing/2014/main" id="{872FEB9B-253F-894D-9173-DC6DEA9BBE21}"/>
              </a:ext>
            </a:extLst>
          </p:cNvPr>
          <p:cNvCxnSpPr>
            <a:stCxn id="588" idx="3"/>
            <a:endCxn id="570" idx="1"/>
          </p:cNvCxnSpPr>
          <p:nvPr/>
        </p:nvCxnSpPr>
        <p:spPr>
          <a:xfrm>
            <a:off x="5344481" y="4038468"/>
            <a:ext cx="164063" cy="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cxnSp>
        <p:nvCxnSpPr>
          <p:cNvPr id="592" name="직선 화살표 연결선 591">
            <a:extLst>
              <a:ext uri="{FF2B5EF4-FFF2-40B4-BE49-F238E27FC236}">
                <a16:creationId xmlns:a16="http://schemas.microsoft.com/office/drawing/2014/main" id="{DE9CAED0-BDAF-EB49-A6C4-4AB9C45D55DA}"/>
              </a:ext>
            </a:extLst>
          </p:cNvPr>
          <p:cNvCxnSpPr>
            <a:stCxn id="589" idx="3"/>
            <a:endCxn id="588" idx="1"/>
          </p:cNvCxnSpPr>
          <p:nvPr/>
        </p:nvCxnSpPr>
        <p:spPr>
          <a:xfrm>
            <a:off x="3588665" y="4035546"/>
            <a:ext cx="170843" cy="292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tailEnd type="triangle"/>
          </a:ln>
          <a:effectLst/>
        </p:spPr>
      </p:cxnSp>
      <p:sp>
        <p:nvSpPr>
          <p:cNvPr id="593" name="Rounded Rectangle 12">
            <a:extLst>
              <a:ext uri="{FF2B5EF4-FFF2-40B4-BE49-F238E27FC236}">
                <a16:creationId xmlns:a16="http://schemas.microsoft.com/office/drawing/2014/main" id="{47668E17-01E6-7B4C-AD02-35FC27D6679B}"/>
              </a:ext>
            </a:extLst>
          </p:cNvPr>
          <p:cNvSpPr/>
          <p:nvPr/>
        </p:nvSpPr>
        <p:spPr>
          <a:xfrm>
            <a:off x="10769215" y="4662669"/>
            <a:ext cx="708794" cy="50889"/>
          </a:xfrm>
          <a:prstGeom prst="roundRect">
            <a:avLst/>
          </a:prstGeom>
          <a:noFill/>
          <a:ln w="25400" cap="flat" cmpd="sng" algn="ctr">
            <a:solidFill>
              <a:srgbClr val="7F7F7F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08991D9A-4F51-8B47-9B22-C842406F9718}"/>
              </a:ext>
            </a:extLst>
          </p:cNvPr>
          <p:cNvSpPr txBox="1"/>
          <p:nvPr/>
        </p:nvSpPr>
        <p:spPr>
          <a:xfrm>
            <a:off x="2303057" y="3899357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11:40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FE88ACCF-AA2E-9942-85F4-9C2549B81986}"/>
              </a:ext>
            </a:extLst>
          </p:cNvPr>
          <p:cNvSpPr txBox="1"/>
          <p:nvPr/>
        </p:nvSpPr>
        <p:spPr>
          <a:xfrm>
            <a:off x="2303057" y="4237515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00:00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8DD7CF47-A3EA-BB41-86E0-32B4B83CE248}"/>
              </a:ext>
            </a:extLst>
          </p:cNvPr>
          <p:cNvSpPr txBox="1"/>
          <p:nvPr/>
        </p:nvSpPr>
        <p:spPr>
          <a:xfrm>
            <a:off x="2303057" y="4409658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00:10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3C3D650B-505F-4148-8D84-9B8ED5EE2ACF}"/>
              </a:ext>
            </a:extLst>
          </p:cNvPr>
          <p:cNvSpPr txBox="1"/>
          <p:nvPr/>
        </p:nvSpPr>
        <p:spPr>
          <a:xfrm>
            <a:off x="2303057" y="4561640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00:20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FCA178D1-E54D-044D-9F96-E5C579200ADC}"/>
              </a:ext>
            </a:extLst>
          </p:cNvPr>
          <p:cNvSpPr txBox="1"/>
          <p:nvPr/>
        </p:nvSpPr>
        <p:spPr>
          <a:xfrm>
            <a:off x="609600" y="1918621"/>
            <a:ext cx="1456777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시간 기준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센서 데이터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FFD1D25B-AC29-F943-82A4-E434C29488EE}"/>
              </a:ext>
            </a:extLst>
          </p:cNvPr>
          <p:cNvSpPr txBox="1"/>
          <p:nvPr/>
        </p:nvSpPr>
        <p:spPr>
          <a:xfrm>
            <a:off x="623992" y="3914625"/>
            <a:ext cx="1456777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피드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기준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센서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데이터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72C3941A-D8E5-F146-9540-F457DE3B86F7}"/>
              </a:ext>
            </a:extLst>
          </p:cNvPr>
          <p:cNvSpPr txBox="1"/>
          <p:nvPr/>
        </p:nvSpPr>
        <p:spPr>
          <a:xfrm>
            <a:off x="4895856" y="3051505"/>
            <a:ext cx="2366244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Time lag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조정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E591BDA9-A286-B440-B5D5-523DE30D8EFF}"/>
              </a:ext>
            </a:extLst>
          </p:cNvPr>
          <p:cNvSpPr txBox="1"/>
          <p:nvPr/>
        </p:nvSpPr>
        <p:spPr>
          <a:xfrm>
            <a:off x="519436" y="4799318"/>
            <a:ext cx="9645570" cy="19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  <a:sym typeface="Wingdings" pitchFamily="2" charset="2"/>
              </a:rPr>
              <a:t>Time lag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  <a:sym typeface="Wingdings" pitchFamily="2" charset="2"/>
              </a:rPr>
              <a:t> 계산의 필요성 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공정 내에서 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피드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Oil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이 각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Stage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를 거쳐가는데 시간이 소요됨  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1200150" marR="0" lvl="2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같은 시간대에 있는 데이터를 동일한 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피드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lang="en-US" altLang="ko-KR" sz="1300" b="1" kern="0" dirty="0">
                <a:solidFill>
                  <a:prstClr val="black"/>
                </a:solidFill>
                <a:cs typeface="Calibri" panose="020F0502020204030204" pitchFamily="34" charset="0"/>
              </a:rPr>
              <a:t>O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il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의 데이터로 취급할 수 없음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인공지능 학습을 위해 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시간 기준 데이터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를 </a:t>
            </a:r>
            <a:r>
              <a:rPr kumimoji="0" lang="ko-KR" altLang="en-US" sz="13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피드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기준 데이터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로 변환 필요 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742950" marR="0" lvl="1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유속이 클 경우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Oil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의 이동속도 증가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1200150" marR="0" lvl="2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  <a:sym typeface="Wingdings" pitchFamily="2" charset="2"/>
              </a:rPr>
              <a:t>유속에 따라 다른 </a:t>
            </a: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  <a:sym typeface="Wingdings" pitchFamily="2" charset="2"/>
              </a:rPr>
              <a:t>Time lag</a:t>
            </a:r>
            <a:r>
              <a:rPr kumimoji="0" lang="ko-KR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  <a:sym typeface="Wingdings" pitchFamily="2" charset="2"/>
              </a:rPr>
              <a:t> 계산 필요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602" name="AutoShape 4">
            <a:extLst>
              <a:ext uri="{FF2B5EF4-FFF2-40B4-BE49-F238E27FC236}">
                <a16:creationId xmlns:a16="http://schemas.microsoft.com/office/drawing/2014/main" id="{27ACD020-2198-9142-A954-F265676F6A0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86425" y="3065077"/>
            <a:ext cx="409664" cy="373630"/>
          </a:xfrm>
          <a:prstGeom prst="rightArrow">
            <a:avLst>
              <a:gd name="adj1" fmla="val 50000"/>
              <a:gd name="adj2" fmla="val 46590"/>
            </a:avLst>
          </a:prstGeom>
          <a:gradFill rotWithShape="1">
            <a:gsLst>
              <a:gs pos="0">
                <a:srgbClr val="080808">
                  <a:gamma/>
                  <a:tint val="6275"/>
                  <a:invGamma/>
                </a:srgbClr>
              </a:gs>
              <a:gs pos="100000">
                <a:srgbClr val="08080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4351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80808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3CE3F961-D89A-8D44-A9DF-35DEEBAB35F1}"/>
              </a:ext>
            </a:extLst>
          </p:cNvPr>
          <p:cNvSpPr/>
          <p:nvPr/>
        </p:nvSpPr>
        <p:spPr>
          <a:xfrm>
            <a:off x="2991661" y="3525568"/>
            <a:ext cx="594744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피드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E5B9E6B5-A779-EB41-A910-96C81F9B9318}"/>
              </a:ext>
            </a:extLst>
          </p:cNvPr>
          <p:cNvSpPr/>
          <p:nvPr/>
        </p:nvSpPr>
        <p:spPr>
          <a:xfrm>
            <a:off x="3759508" y="3525568"/>
            <a:ext cx="1580453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1</a:t>
            </a:r>
          </a:p>
        </p:txBody>
      </p:sp>
      <p:sp>
        <p:nvSpPr>
          <p:cNvPr id="605" name="직사각형 604">
            <a:extLst>
              <a:ext uri="{FF2B5EF4-FFF2-40B4-BE49-F238E27FC236}">
                <a16:creationId xmlns:a16="http://schemas.microsoft.com/office/drawing/2014/main" id="{587FBE98-4279-7744-ADEF-4291E463FD38}"/>
              </a:ext>
            </a:extLst>
          </p:cNvPr>
          <p:cNvSpPr/>
          <p:nvPr/>
        </p:nvSpPr>
        <p:spPr>
          <a:xfrm>
            <a:off x="5508544" y="3525568"/>
            <a:ext cx="1584972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2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052CEAD1-B3E0-ED48-85DD-7877174562D2}"/>
              </a:ext>
            </a:extLst>
          </p:cNvPr>
          <p:cNvSpPr/>
          <p:nvPr/>
        </p:nvSpPr>
        <p:spPr>
          <a:xfrm>
            <a:off x="7262101" y="3525568"/>
            <a:ext cx="1584973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3</a:t>
            </a: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4A2C5071-8906-7444-AFD6-34A3A5417425}"/>
              </a:ext>
            </a:extLst>
          </p:cNvPr>
          <p:cNvSpPr/>
          <p:nvPr/>
        </p:nvSpPr>
        <p:spPr>
          <a:xfrm>
            <a:off x="9015657" y="3525568"/>
            <a:ext cx="1584972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Stage 4</a:t>
            </a:r>
          </a:p>
        </p:txBody>
      </p: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38CC1F08-D981-7940-9E7F-2E82817EF5B6}"/>
              </a:ext>
            </a:extLst>
          </p:cNvPr>
          <p:cNvSpPr/>
          <p:nvPr/>
        </p:nvSpPr>
        <p:spPr>
          <a:xfrm>
            <a:off x="10769215" y="3525568"/>
            <a:ext cx="708794" cy="37782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/>
          <a:p>
            <a:pPr marL="0" marR="0" lvl="0" indent="0" algn="ctr" defTabSz="659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6C15A879-1299-114B-BCF9-DB78E58D0BC9}"/>
              </a:ext>
            </a:extLst>
          </p:cNvPr>
          <p:cNvSpPr txBox="1"/>
          <p:nvPr/>
        </p:nvSpPr>
        <p:spPr>
          <a:xfrm>
            <a:off x="2303057" y="4077054"/>
            <a:ext cx="651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11:50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93121-4C17-8B45-A7E4-01715D4C7935}"/>
              </a:ext>
            </a:extLst>
          </p:cNvPr>
          <p:cNvSpPr/>
          <p:nvPr/>
        </p:nvSpPr>
        <p:spPr>
          <a:xfrm>
            <a:off x="544754" y="1027868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kern="0" dirty="0">
                <a:solidFill>
                  <a:prstClr val="black"/>
                </a:solidFill>
                <a:latin typeface="+mn-ea"/>
                <a:cs typeface="Calibri" panose="020F0502020204030204" pitchFamily="34" charset="0"/>
                <a:sym typeface="Wingdings" pitchFamily="2" charset="2"/>
              </a:rPr>
              <a:t>Time lag</a:t>
            </a:r>
            <a:r>
              <a:rPr lang="ko-KR" altLang="en-US" sz="1400" b="1" kern="0" dirty="0">
                <a:solidFill>
                  <a:prstClr val="black"/>
                </a:solidFill>
                <a:latin typeface="+mn-ea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ko-KR" sz="1400" b="1" kern="0" dirty="0">
                <a:solidFill>
                  <a:prstClr val="black"/>
                </a:solidFill>
                <a:latin typeface="+mn-ea"/>
                <a:cs typeface="Calibri" panose="020F0502020204030204" pitchFamily="34" charset="0"/>
                <a:sym typeface="Wingdings" pitchFamily="2" charset="2"/>
              </a:rPr>
              <a:t>Application</a:t>
            </a:r>
            <a:r>
              <a:rPr lang="ko-KR" altLang="en-US" sz="1400" b="1" kern="0" dirty="0">
                <a:solidFill>
                  <a:prstClr val="black"/>
                </a:solidFill>
                <a:latin typeface="+mn-ea"/>
                <a:cs typeface="Calibri" panose="020F0502020204030204" pitchFamily="34" charset="0"/>
                <a:sym typeface="Wingdings" pitchFamily="2" charset="2"/>
              </a:rPr>
              <a:t> </a:t>
            </a:r>
            <a:endParaRPr lang="ko-Kore-KR" altLang="en-US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90A00-B00B-0243-AB9F-E6A1A799306F}"/>
              </a:ext>
            </a:extLst>
          </p:cNvPr>
          <p:cNvSpPr txBox="1"/>
          <p:nvPr/>
        </p:nvSpPr>
        <p:spPr>
          <a:xfrm>
            <a:off x="12743727" y="35650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 err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081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77B158-1A10-0048-ABBF-D5C6959D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50D71C-9803-594F-8E32-0ACDE7D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# </a:t>
            </a:r>
            <a:r>
              <a:rPr kumimoji="1" lang="ko-KR" altLang="en-US" dirty="0"/>
              <a:t>코드로 데이터 분석을 해보자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254AE2-EA4D-7A40-99A2-58C4780362ED}"/>
              </a:ext>
            </a:extLst>
          </p:cNvPr>
          <p:cNvGrpSpPr/>
          <p:nvPr/>
        </p:nvGrpSpPr>
        <p:grpSpPr>
          <a:xfrm>
            <a:off x="3918857" y="1470192"/>
            <a:ext cx="4354286" cy="5022688"/>
            <a:chOff x="7652755" y="1311054"/>
            <a:chExt cx="4354286" cy="50226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EF8072-6841-F648-9098-E00A23636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5637" y="1311054"/>
              <a:ext cx="2308522" cy="29391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D45A88-16D9-D248-A064-9E03458B143C}"/>
                </a:ext>
              </a:extLst>
            </p:cNvPr>
            <p:cNvSpPr txBox="1"/>
            <p:nvPr/>
          </p:nvSpPr>
          <p:spPr>
            <a:xfrm>
              <a:off x="7652755" y="4394750"/>
              <a:ext cx="43542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김경빈 </a:t>
              </a:r>
              <a:r>
                <a:rPr kumimoji="1"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</a:t>
              </a:r>
            </a:p>
            <a:p>
              <a:pPr algn="ctr"/>
              <a:r>
                <a: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산업공학과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실습 수업</a:t>
              </a:r>
              <a:endPara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kimkyle@unist.ac.kr</a:t>
              </a:r>
              <a:endParaRPr kumimoji="1" lang="en-US" altLang="ko-K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kumimoji="1"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169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2204864"/>
            <a:ext cx="12192000" cy="2088232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1147763" indent="-635000" defTabSz="1828709">
              <a:lnSpc>
                <a:spcPct val="150000"/>
              </a:lnSpc>
              <a:buAutoNum type="arabicPeriod"/>
              <a:defRPr sz="3000" b="1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354" defTabSz="1828709">
              <a:defRPr sz="3600">
                <a:solidFill>
                  <a:schemeClr val="lt1"/>
                </a:solidFill>
              </a:defRPr>
            </a:lvl2pPr>
            <a:lvl3pPr marL="1828709" defTabSz="1828709">
              <a:defRPr sz="3600">
                <a:solidFill>
                  <a:schemeClr val="lt1"/>
                </a:solidFill>
              </a:defRPr>
            </a:lvl3pPr>
            <a:lvl4pPr marL="2743063" defTabSz="1828709">
              <a:defRPr sz="3600">
                <a:solidFill>
                  <a:schemeClr val="lt1"/>
                </a:solidFill>
              </a:defRPr>
            </a:lvl4pPr>
            <a:lvl5pPr marL="3657417" defTabSz="1828709">
              <a:defRPr sz="3600">
                <a:solidFill>
                  <a:schemeClr val="lt1"/>
                </a:solidFill>
              </a:defRPr>
            </a:lvl5pPr>
            <a:lvl6pPr marL="4571771" defTabSz="1828709">
              <a:defRPr sz="3600">
                <a:solidFill>
                  <a:schemeClr val="lt1"/>
                </a:solidFill>
              </a:defRPr>
            </a:lvl6pPr>
            <a:lvl7pPr marL="5486126" defTabSz="1828709">
              <a:defRPr sz="3600">
                <a:solidFill>
                  <a:schemeClr val="lt1"/>
                </a:solidFill>
              </a:defRPr>
            </a:lvl7pPr>
            <a:lvl8pPr marL="6400480" defTabSz="1828709">
              <a:defRPr sz="3600">
                <a:solidFill>
                  <a:schemeClr val="lt1"/>
                </a:solidFill>
              </a:defRPr>
            </a:lvl8pPr>
            <a:lvl9pPr marL="7314834" defTabSz="1828709">
              <a:defRPr sz="3600">
                <a:solidFill>
                  <a:schemeClr val="lt1"/>
                </a:solidFill>
              </a:defRPr>
            </a:lvl9pPr>
          </a:lstStyle>
          <a:p>
            <a:pPr marL="14288" indent="0" algn="ctr">
              <a:lnSpc>
                <a:spcPct val="100000"/>
              </a:lnSpc>
              <a:buNone/>
            </a:pPr>
            <a:r>
              <a:rPr kumimoji="1" lang="ko-KR" altLang="en-US" sz="4000" dirty="0"/>
              <a:t>실습 </a:t>
            </a:r>
            <a:r>
              <a:rPr kumimoji="1" lang="en-US" altLang="ko-KR" sz="4000" dirty="0"/>
              <a:t>3:</a:t>
            </a:r>
            <a:r>
              <a:rPr kumimoji="1" lang="ko-KR" altLang="en-US" sz="4000" dirty="0"/>
              <a:t> </a:t>
            </a:r>
            <a:r>
              <a:rPr lang="ko-KR" altLang="en-US" sz="4000" dirty="0">
                <a:latin typeface="+mj-ea"/>
              </a:rPr>
              <a:t>센서 기반 혼합 </a:t>
            </a:r>
            <a:r>
              <a:rPr kumimoji="1" lang="ko-KR" altLang="en-US" sz="4000" dirty="0">
                <a:latin typeface="+mj-ea"/>
              </a:rPr>
              <a:t>가스 탐지</a:t>
            </a:r>
            <a:endParaRPr lang="ko-KR" altLang="en-US" sz="4000" dirty="0"/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398E9831-3AD6-0849-A1E4-843D4E3B471B}"/>
              </a:ext>
            </a:extLst>
          </p:cNvPr>
          <p:cNvCxnSpPr>
            <a:cxnSpLocks/>
          </p:cNvCxnSpPr>
          <p:nvPr/>
        </p:nvCxnSpPr>
        <p:spPr>
          <a:xfrm>
            <a:off x="0" y="6321771"/>
            <a:ext cx="12192000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E511F95E-2750-924C-BCB2-DC80B27E8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" y="6484022"/>
            <a:ext cx="1261432" cy="216849"/>
          </a:xfrm>
          <a:prstGeom prst="rect">
            <a:avLst/>
          </a:prstGeom>
        </p:spPr>
      </p:pic>
      <p:pic>
        <p:nvPicPr>
          <p:cNvPr id="11" name="그림 30">
            <a:extLst>
              <a:ext uri="{FF2B5EF4-FFF2-40B4-BE49-F238E27FC236}">
                <a16:creationId xmlns:a16="http://schemas.microsoft.com/office/drawing/2014/main" id="{9B301EDF-221E-BA45-BB43-514F70AD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760" y="6494552"/>
            <a:ext cx="1852072" cy="1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36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C8A960-092B-1447-935A-D42E28C8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센서로부터 얻어진 데이터를 분석하여 특정 가스의 포함 여부를 탐지하는 것이 목표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센서 데이터</a:t>
            </a:r>
            <a:r>
              <a:rPr kumimoji="1" lang="en-US" altLang="ko-KR" dirty="0"/>
              <a:t>(X)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혼합 시료 내 특정 가스 포함 여부</a:t>
            </a:r>
            <a:r>
              <a:rPr kumimoji="1" lang="en-US" altLang="ko-KR" dirty="0"/>
              <a:t>(Y)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판별하는 알고리즘 개발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아래 그림과 같이 세 가지 종류의 가스 탐지를 위한 모델 생성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BAAE36-5FB3-8B44-BA5E-DC2CD64D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79958AF-3705-FF4E-8D69-94E7EBC0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센서 기반 가스 탐지</a:t>
            </a:r>
            <a:endParaRPr kumimoji="1"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FAC184-89AA-8141-B334-AF3399C1791D}"/>
              </a:ext>
            </a:extLst>
          </p:cNvPr>
          <p:cNvGrpSpPr/>
          <p:nvPr/>
        </p:nvGrpSpPr>
        <p:grpSpPr>
          <a:xfrm>
            <a:off x="2043599" y="2812222"/>
            <a:ext cx="7594177" cy="3425090"/>
            <a:chOff x="3268895" y="3638569"/>
            <a:chExt cx="5964359" cy="249869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8728A8-8312-0B44-9C40-F2153D7655FD}"/>
                </a:ext>
              </a:extLst>
            </p:cNvPr>
            <p:cNvGrpSpPr/>
            <p:nvPr/>
          </p:nvGrpSpPr>
          <p:grpSpPr>
            <a:xfrm>
              <a:off x="3268895" y="4067547"/>
              <a:ext cx="1641231" cy="1641231"/>
              <a:chOff x="1191062" y="4119207"/>
              <a:chExt cx="1641231" cy="1641231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9B8B1AD-CE5A-0D42-8ADE-B69CB474C3B6}"/>
                  </a:ext>
                </a:extLst>
              </p:cNvPr>
              <p:cNvSpPr/>
              <p:nvPr/>
            </p:nvSpPr>
            <p:spPr>
              <a:xfrm>
                <a:off x="1191062" y="4119207"/>
                <a:ext cx="1641231" cy="1641231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800" b="1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FF4F481-9032-6741-92D8-473020358A15}"/>
                  </a:ext>
                </a:extLst>
              </p:cNvPr>
              <p:cNvGrpSpPr/>
              <p:nvPr/>
            </p:nvGrpSpPr>
            <p:grpSpPr>
              <a:xfrm>
                <a:off x="1449839" y="4375600"/>
                <a:ext cx="1123678" cy="1207352"/>
                <a:chOff x="1457654" y="4517881"/>
                <a:chExt cx="1123678" cy="1207352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61C3E90D-B0BE-1344-A6E1-0D357F150A00}"/>
                    </a:ext>
                  </a:extLst>
                </p:cNvPr>
                <p:cNvGrpSpPr/>
                <p:nvPr/>
              </p:nvGrpSpPr>
              <p:grpSpPr>
                <a:xfrm>
                  <a:off x="1543437" y="4517881"/>
                  <a:ext cx="952113" cy="773792"/>
                  <a:chOff x="1743033" y="4178626"/>
                  <a:chExt cx="885826" cy="936906"/>
                </a:xfrm>
              </p:grpSpPr>
              <p:sp>
                <p:nvSpPr>
                  <p:cNvPr id="10" name="원통형 6">
                    <a:extLst>
                      <a:ext uri="{FF2B5EF4-FFF2-40B4-BE49-F238E27FC236}">
                        <a16:creationId xmlns:a16="http://schemas.microsoft.com/office/drawing/2014/main" id="{E2E50F10-82CF-B241-83EE-087B9BC512EE}"/>
                      </a:ext>
                    </a:extLst>
                  </p:cNvPr>
                  <p:cNvSpPr/>
                  <p:nvPr/>
                </p:nvSpPr>
                <p:spPr>
                  <a:xfrm>
                    <a:off x="1743034" y="4660094"/>
                    <a:ext cx="885825" cy="455438"/>
                  </a:xfrm>
                  <a:prstGeom prst="can">
                    <a:avLst>
                      <a:gd name="adj" fmla="val 43822"/>
                    </a:avLst>
                  </a:prstGeom>
                  <a:solidFill>
                    <a:srgbClr val="8FAADC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b="1"/>
                  </a:p>
                </p:txBody>
              </p:sp>
              <p:sp>
                <p:nvSpPr>
                  <p:cNvPr id="11" name="원통형 7">
                    <a:extLst>
                      <a:ext uri="{FF2B5EF4-FFF2-40B4-BE49-F238E27FC236}">
                        <a16:creationId xmlns:a16="http://schemas.microsoft.com/office/drawing/2014/main" id="{8B919603-CD6F-5946-A731-3A06A26E7977}"/>
                      </a:ext>
                    </a:extLst>
                  </p:cNvPr>
                  <p:cNvSpPr/>
                  <p:nvPr/>
                </p:nvSpPr>
                <p:spPr>
                  <a:xfrm>
                    <a:off x="1743033" y="4406346"/>
                    <a:ext cx="885825" cy="455440"/>
                  </a:xfrm>
                  <a:prstGeom prst="can">
                    <a:avLst>
                      <a:gd name="adj" fmla="val 43822"/>
                    </a:avLst>
                  </a:prstGeom>
                  <a:solidFill>
                    <a:srgbClr val="2F5597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b="1"/>
                  </a:p>
                </p:txBody>
              </p:sp>
              <p:sp>
                <p:nvSpPr>
                  <p:cNvPr id="12" name="원통형 8">
                    <a:extLst>
                      <a:ext uri="{FF2B5EF4-FFF2-40B4-BE49-F238E27FC236}">
                        <a16:creationId xmlns:a16="http://schemas.microsoft.com/office/drawing/2014/main" id="{638BA3A5-8E9C-0549-AEC9-EC6F29E9ECDA}"/>
                      </a:ext>
                    </a:extLst>
                  </p:cNvPr>
                  <p:cNvSpPr/>
                  <p:nvPr/>
                </p:nvSpPr>
                <p:spPr>
                  <a:xfrm>
                    <a:off x="1743033" y="4178626"/>
                    <a:ext cx="885825" cy="455440"/>
                  </a:xfrm>
                  <a:prstGeom prst="can">
                    <a:avLst>
                      <a:gd name="adj" fmla="val 43822"/>
                    </a:avLst>
                  </a:prstGeom>
                  <a:solidFill>
                    <a:srgbClr val="203864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b="1" dirty="0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8201A7-8568-4F4D-8F08-1D1E8352DD99}"/>
                    </a:ext>
                  </a:extLst>
                </p:cNvPr>
                <p:cNvSpPr txBox="1"/>
                <p:nvPr/>
              </p:nvSpPr>
              <p:spPr>
                <a:xfrm>
                  <a:off x="1457654" y="5343530"/>
                  <a:ext cx="1123678" cy="381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dirty="0">
                      <a:latin typeface="+mn-ea"/>
                      <a:cs typeface="Times New Roman" pitchFamily="18" charset="0"/>
                    </a:rPr>
                    <a:t>혼합 시료</a:t>
                  </a:r>
                  <a:endParaRPr lang="en-US" altLang="ko-KR" sz="1400" b="1" dirty="0">
                    <a:latin typeface="+mn-ea"/>
                    <a:cs typeface="Times New Roman" pitchFamily="18" charset="0"/>
                  </a:endParaRPr>
                </a:p>
                <a:p>
                  <a:pPr algn="ctr"/>
                  <a:r>
                    <a:rPr lang="ko-KR" altLang="en-US" sz="1400" b="1" dirty="0">
                      <a:latin typeface="+mn-ea"/>
                      <a:cs typeface="Times New Roman" pitchFamily="18" charset="0"/>
                    </a:rPr>
                    <a:t>센서 데이터</a:t>
                  </a:r>
                  <a:endParaRPr lang="en-US" altLang="ko-KR" sz="1400" b="1" dirty="0">
                    <a:latin typeface="+mn-ea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877829EF-B435-3746-88B7-192C6194F036}"/>
                </a:ext>
              </a:extLst>
            </p:cNvPr>
            <p:cNvSpPr/>
            <p:nvPr/>
          </p:nvSpPr>
          <p:spPr>
            <a:xfrm>
              <a:off x="5610386" y="3638570"/>
              <a:ext cx="875324" cy="703699"/>
            </a:xfrm>
            <a:prstGeom prst="roundRect">
              <a:avLst/>
            </a:prstGeom>
            <a:noFill/>
            <a:ln>
              <a:solidFill>
                <a:srgbClr val="005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B512A169-E44D-2E48-B998-20018CBB72A4}"/>
                </a:ext>
              </a:extLst>
            </p:cNvPr>
            <p:cNvSpPr/>
            <p:nvPr/>
          </p:nvSpPr>
          <p:spPr>
            <a:xfrm>
              <a:off x="5610386" y="4528461"/>
              <a:ext cx="875324" cy="703699"/>
            </a:xfrm>
            <a:prstGeom prst="roundRect">
              <a:avLst/>
            </a:prstGeom>
            <a:noFill/>
            <a:ln>
              <a:solidFill>
                <a:srgbClr val="FFA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6123A586-BED8-8045-9317-09E190EF7388}"/>
                </a:ext>
              </a:extLst>
            </p:cNvPr>
            <p:cNvSpPr/>
            <p:nvPr/>
          </p:nvSpPr>
          <p:spPr>
            <a:xfrm>
              <a:off x="5610386" y="5433566"/>
              <a:ext cx="875324" cy="7036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9AAED4C-85F4-0042-8D77-41045AEBE36B}"/>
                </a:ext>
              </a:extLst>
            </p:cNvPr>
            <p:cNvCxnSpPr>
              <a:cxnSpLocks/>
              <a:stCxn id="6" idx="7"/>
              <a:endCxn id="13" idx="1"/>
            </p:cNvCxnSpPr>
            <p:nvPr/>
          </p:nvCxnSpPr>
          <p:spPr>
            <a:xfrm flipV="1">
              <a:off x="4669773" y="3990420"/>
              <a:ext cx="940613" cy="317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B98EE34-DF6B-6546-8310-B11121ECFD56}"/>
                </a:ext>
              </a:extLst>
            </p:cNvPr>
            <p:cNvCxnSpPr>
              <a:cxnSpLocks/>
              <a:stCxn id="6" idx="5"/>
              <a:endCxn id="15" idx="1"/>
            </p:cNvCxnSpPr>
            <p:nvPr/>
          </p:nvCxnSpPr>
          <p:spPr>
            <a:xfrm>
              <a:off x="4669773" y="5468425"/>
              <a:ext cx="940613" cy="316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5E05E51-D991-BA47-AF4A-77645B777CA8}"/>
                </a:ext>
              </a:extLst>
            </p:cNvPr>
            <p:cNvCxnSpPr>
              <a:cxnSpLocks/>
              <a:stCxn id="6" idx="6"/>
              <a:endCxn id="14" idx="1"/>
            </p:cNvCxnSpPr>
            <p:nvPr/>
          </p:nvCxnSpPr>
          <p:spPr>
            <a:xfrm flipV="1">
              <a:off x="4910126" y="4880311"/>
              <a:ext cx="700260" cy="7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8D1890-39A3-5344-A1FC-4CCD75418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871" y="3686598"/>
              <a:ext cx="408354" cy="40835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7945E4-38C3-D141-BC4E-B5C529A8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6058" y="3709931"/>
              <a:ext cx="386928" cy="38692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2E54057-7B67-0B46-9155-08820CCC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95" y="5469235"/>
              <a:ext cx="409174" cy="40917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DD0FF7-9BA8-D548-9C4C-A2D30A43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4097" y="4585993"/>
              <a:ext cx="390770" cy="39077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A271B7-E79B-214C-9134-20AC02C9D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871" y="4593560"/>
              <a:ext cx="408354" cy="4083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9FF3C72-F777-404D-AB73-10FFEF44A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871" y="5504601"/>
              <a:ext cx="408354" cy="4083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7825D6-1273-2942-9943-867411AD79EC}"/>
                </a:ext>
              </a:extLst>
            </p:cNvPr>
            <p:cNvSpPr txBox="1"/>
            <p:nvPr/>
          </p:nvSpPr>
          <p:spPr>
            <a:xfrm>
              <a:off x="5582235" y="4130690"/>
              <a:ext cx="984167" cy="20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+mj-ea"/>
                  <a:ea typeface="+mj-ea"/>
                  <a:cs typeface="Calibri" panose="020F0502020204030204" pitchFamily="34" charset="0"/>
                </a:rPr>
                <a:t>모델</a:t>
              </a:r>
              <a:r>
                <a:rPr kumimoji="1" lang="en-US" altLang="ko-Kore-KR" sz="1200" b="1" dirty="0">
                  <a:latin typeface="+mj-ea"/>
                  <a:ea typeface="+mj-ea"/>
                  <a:cs typeface="Calibri" panose="020F0502020204030204" pitchFamily="34" charset="0"/>
                </a:rPr>
                <a:t>1</a:t>
              </a:r>
              <a:r>
                <a:rPr kumimoji="1" lang="en-US" altLang="ko-KR" sz="1200" b="1" dirty="0">
                  <a:latin typeface="+mj-ea"/>
                  <a:ea typeface="+mj-ea"/>
                  <a:cs typeface="Calibri" panose="020F0502020204030204" pitchFamily="34" charset="0"/>
                </a:rPr>
                <a:t>(Toluene)</a:t>
              </a:r>
              <a:endParaRPr kumimoji="1" lang="ko-Kore-KR" altLang="en-US" sz="1200" b="1" dirty="0" err="1">
                <a:latin typeface="+mj-ea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EC4837-FBCB-8A48-A296-F9325EB9F41F}"/>
                </a:ext>
              </a:extLst>
            </p:cNvPr>
            <p:cNvSpPr txBox="1"/>
            <p:nvPr/>
          </p:nvSpPr>
          <p:spPr>
            <a:xfrm>
              <a:off x="5643813" y="5009488"/>
              <a:ext cx="825182" cy="20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모델</a:t>
              </a:r>
              <a:r>
                <a:rPr kumimoji="1"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2(DMS)</a:t>
              </a:r>
              <a:endParaRPr kumimoji="1" lang="ko-Kore-KR" altLang="en-US" sz="1200" b="1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9163D3-B6AC-B14D-9846-B459032CABAE}"/>
                </a:ext>
              </a:extLst>
            </p:cNvPr>
            <p:cNvSpPr txBox="1"/>
            <p:nvPr/>
          </p:nvSpPr>
          <p:spPr>
            <a:xfrm>
              <a:off x="5663477" y="5919868"/>
              <a:ext cx="785853" cy="202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모델</a:t>
              </a:r>
              <a:r>
                <a:rPr kumimoji="1" lang="en-US" altLang="ko-KR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3(Butyl)</a:t>
              </a:r>
              <a:endParaRPr kumimoji="1" lang="ko-Kore-KR" altLang="en-US" sz="1200" b="1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450F7D08-8FFC-F348-B76E-AFE3FBFFDCEF}"/>
                </a:ext>
              </a:extLst>
            </p:cNvPr>
            <p:cNvSpPr/>
            <p:nvPr/>
          </p:nvSpPr>
          <p:spPr>
            <a:xfrm>
              <a:off x="7421820" y="4528461"/>
              <a:ext cx="875324" cy="703699"/>
            </a:xfrm>
            <a:prstGeom prst="roundRect">
              <a:avLst/>
            </a:prstGeom>
            <a:noFill/>
            <a:ln>
              <a:solidFill>
                <a:srgbClr val="FFA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36620F-25D8-DC4C-B609-B494A7B59742}"/>
                </a:ext>
              </a:extLst>
            </p:cNvPr>
            <p:cNvSpPr txBox="1"/>
            <p:nvPr/>
          </p:nvSpPr>
          <p:spPr>
            <a:xfrm>
              <a:off x="8408072" y="4745470"/>
              <a:ext cx="825182" cy="38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포함 여부</a:t>
              </a:r>
              <a:endParaRPr kumimoji="1" lang="en-US" altLang="ko-KR" sz="1400" b="1" dirty="0"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(0</a:t>
              </a:r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 </a:t>
              </a:r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or 1)</a:t>
              </a:r>
              <a:endParaRPr kumimoji="1" lang="ko-Kore-KR" altLang="en-US" sz="1400" b="1" dirty="0" err="1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14BE67-88C0-0047-8931-20F3E76442CD}"/>
                </a:ext>
              </a:extLst>
            </p:cNvPr>
            <p:cNvSpPr txBox="1"/>
            <p:nvPr/>
          </p:nvSpPr>
          <p:spPr>
            <a:xfrm>
              <a:off x="7674784" y="4994748"/>
              <a:ext cx="464814" cy="246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FFA80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DMS</a:t>
              </a:r>
              <a:endParaRPr kumimoji="1" lang="ko-Kore-KR" altLang="en-US" sz="1600" b="1" dirty="0" err="1">
                <a:solidFill>
                  <a:srgbClr val="FFA80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7A4439EA-F9E0-564F-A6F7-D297EC2854C4}"/>
                </a:ext>
              </a:extLst>
            </p:cNvPr>
            <p:cNvSpPr/>
            <p:nvPr/>
          </p:nvSpPr>
          <p:spPr>
            <a:xfrm>
              <a:off x="7393324" y="3638569"/>
              <a:ext cx="875324" cy="703699"/>
            </a:xfrm>
            <a:prstGeom prst="roundRect">
              <a:avLst/>
            </a:prstGeom>
            <a:noFill/>
            <a:ln>
              <a:solidFill>
                <a:srgbClr val="005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B51861-1D55-FC4F-B25C-1DA77C613169}"/>
                </a:ext>
              </a:extLst>
            </p:cNvPr>
            <p:cNvSpPr txBox="1"/>
            <p:nvPr/>
          </p:nvSpPr>
          <p:spPr>
            <a:xfrm>
              <a:off x="7545070" y="4107572"/>
              <a:ext cx="671185" cy="246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0058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Toluene</a:t>
              </a:r>
              <a:endParaRPr kumimoji="1" lang="ko-Kore-KR" altLang="en-US" sz="1600" b="1" dirty="0" err="1">
                <a:solidFill>
                  <a:srgbClr val="0058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2556A7D9-4B46-264D-AD94-6AF4A76E61EE}"/>
                </a:ext>
              </a:extLst>
            </p:cNvPr>
            <p:cNvSpPr/>
            <p:nvPr/>
          </p:nvSpPr>
          <p:spPr>
            <a:xfrm>
              <a:off x="7421820" y="5433566"/>
              <a:ext cx="875324" cy="7036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F1A88C-77C1-3549-A044-34727A1A6688}"/>
                </a:ext>
              </a:extLst>
            </p:cNvPr>
            <p:cNvSpPr txBox="1"/>
            <p:nvPr/>
          </p:nvSpPr>
          <p:spPr>
            <a:xfrm>
              <a:off x="7422051" y="5901920"/>
              <a:ext cx="913967" cy="224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Butyl acetate</a:t>
              </a:r>
              <a:endParaRPr kumimoji="1" lang="ko-Kore-KR" altLang="en-US" sz="1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FC5332-CD15-244F-B0D3-69D4884A5BD4}"/>
                </a:ext>
              </a:extLst>
            </p:cNvPr>
            <p:cNvSpPr txBox="1"/>
            <p:nvPr/>
          </p:nvSpPr>
          <p:spPr>
            <a:xfrm>
              <a:off x="8408072" y="5600331"/>
              <a:ext cx="825182" cy="38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포함 여부</a:t>
              </a:r>
              <a:endParaRPr kumimoji="1" lang="en-US" altLang="ko-KR" sz="1400" b="1" dirty="0"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(0</a:t>
              </a:r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 </a:t>
              </a:r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or 1)</a:t>
              </a:r>
              <a:endParaRPr kumimoji="1" lang="ko-Kore-KR" altLang="en-US" sz="1400" b="1" dirty="0" err="1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487236-A95F-6A49-A51E-0A511474543F}"/>
                </a:ext>
              </a:extLst>
            </p:cNvPr>
            <p:cNvSpPr txBox="1"/>
            <p:nvPr/>
          </p:nvSpPr>
          <p:spPr>
            <a:xfrm>
              <a:off x="8406030" y="3805752"/>
              <a:ext cx="825182" cy="38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포함 여부</a:t>
              </a:r>
              <a:endParaRPr kumimoji="1" lang="en-US" altLang="ko-KR" sz="1400" b="1" dirty="0"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(0</a:t>
              </a:r>
              <a:r>
                <a:rPr kumimoji="1" lang="ko-KR" altLang="en-US" sz="1400" b="1" dirty="0">
                  <a:latin typeface="+mn-ea"/>
                  <a:cs typeface="Calibri" panose="020F0502020204030204" pitchFamily="34" charset="0"/>
                </a:rPr>
                <a:t> </a:t>
              </a:r>
              <a:r>
                <a:rPr kumimoji="1" lang="en-US" altLang="ko-KR" sz="1400" b="1" dirty="0">
                  <a:latin typeface="+mn-ea"/>
                  <a:cs typeface="Calibri" panose="020F0502020204030204" pitchFamily="34" charset="0"/>
                </a:rPr>
                <a:t>or 1)</a:t>
              </a:r>
              <a:endParaRPr kumimoji="1" lang="ko-Kore-KR" altLang="en-US" sz="1400" b="1" dirty="0" err="1"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4D6E923-CB2A-AB41-8142-6BE703C89672}"/>
                </a:ext>
              </a:extLst>
            </p:cNvPr>
            <p:cNvCxnSpPr>
              <a:stCxn id="13" idx="3"/>
              <a:endCxn id="31" idx="1"/>
            </p:cNvCxnSpPr>
            <p:nvPr/>
          </p:nvCxnSpPr>
          <p:spPr>
            <a:xfrm flipV="1">
              <a:off x="6485710" y="3990419"/>
              <a:ext cx="907614" cy="1"/>
            </a:xfrm>
            <a:prstGeom prst="straightConnector1">
              <a:avLst/>
            </a:prstGeom>
            <a:ln>
              <a:solidFill>
                <a:srgbClr val="0058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BDCB18B-1739-F64D-9E90-B9A2A9D35436}"/>
                </a:ext>
              </a:extLst>
            </p:cNvPr>
            <p:cNvCxnSpPr>
              <a:stCxn id="14" idx="3"/>
              <a:endCxn id="28" idx="1"/>
            </p:cNvCxnSpPr>
            <p:nvPr/>
          </p:nvCxnSpPr>
          <p:spPr>
            <a:xfrm>
              <a:off x="6485710" y="4880311"/>
              <a:ext cx="936110" cy="0"/>
            </a:xfrm>
            <a:prstGeom prst="straightConnector1">
              <a:avLst/>
            </a:prstGeom>
            <a:ln>
              <a:solidFill>
                <a:srgbClr val="FFA80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42207B8-7790-8D4F-9207-F9A6E99BDA84}"/>
                </a:ext>
              </a:extLst>
            </p:cNvPr>
            <p:cNvCxnSpPr>
              <a:stCxn id="15" idx="3"/>
              <a:endCxn id="33" idx="1"/>
            </p:cNvCxnSpPr>
            <p:nvPr/>
          </p:nvCxnSpPr>
          <p:spPr>
            <a:xfrm>
              <a:off x="6485710" y="5785416"/>
              <a:ext cx="93611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25895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8E2276-9F91-9445-B4AD-8B30E0B4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>
                <a:latin typeface="+mn-ea"/>
                <a:ea typeface="+mn-ea"/>
              </a:rPr>
              <a:pPr/>
              <a:t>96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FC9B19-E05E-8B46-BECB-BBB90B56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센서 기반 가스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탐지 알고리즘</a:t>
            </a:r>
            <a:endParaRPr kumimoji="1" lang="ko-Kore-KR" altLang="en-US" dirty="0">
              <a:latin typeface="+mn-ea"/>
              <a:ea typeface="+mn-ea"/>
            </a:endParaRPr>
          </a:p>
        </p:txBody>
      </p:sp>
      <p:cxnSp>
        <p:nvCxnSpPr>
          <p:cNvPr id="101" name="직선 연결선 35">
            <a:extLst>
              <a:ext uri="{FF2B5EF4-FFF2-40B4-BE49-F238E27FC236}">
                <a16:creationId xmlns:a16="http://schemas.microsoft.com/office/drawing/2014/main" id="{D048443A-1012-8A49-93A4-B10D60009EB8}"/>
              </a:ext>
            </a:extLst>
          </p:cNvPr>
          <p:cNvCxnSpPr>
            <a:cxnSpLocks/>
          </p:cNvCxnSpPr>
          <p:nvPr/>
        </p:nvCxnSpPr>
        <p:spPr>
          <a:xfrm>
            <a:off x="6167195" y="1179793"/>
            <a:ext cx="0" cy="54525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53A6E70-1C30-CB4A-91D4-9B27C2987153}"/>
              </a:ext>
            </a:extLst>
          </p:cNvPr>
          <p:cNvSpPr/>
          <p:nvPr/>
        </p:nvSpPr>
        <p:spPr>
          <a:xfrm>
            <a:off x="515639" y="1466796"/>
            <a:ext cx="5294136" cy="5026084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6032778-C77D-F949-98D4-F6BD77EB4874}"/>
              </a:ext>
            </a:extLst>
          </p:cNvPr>
          <p:cNvSpPr/>
          <p:nvPr/>
        </p:nvSpPr>
        <p:spPr>
          <a:xfrm>
            <a:off x="1137070" y="1178796"/>
            <a:ext cx="4051274" cy="576000"/>
          </a:xfrm>
          <a:prstGeom prst="rect">
            <a:avLst/>
          </a:prstGeom>
          <a:solidFill>
            <a:srgbClr val="41B5B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As-is</a:t>
            </a:r>
            <a:endParaRPr lang="ko-KR" altLang="en-US" sz="2000" b="1" kern="0" dirty="0">
              <a:solidFill>
                <a:schemeClr val="bg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604F4FE-1875-AB45-818F-84EAB7923C3D}"/>
              </a:ext>
            </a:extLst>
          </p:cNvPr>
          <p:cNvSpPr/>
          <p:nvPr/>
        </p:nvSpPr>
        <p:spPr>
          <a:xfrm>
            <a:off x="6521716" y="1466795"/>
            <a:ext cx="5294136" cy="5026085"/>
          </a:xfrm>
          <a:prstGeom prst="rect">
            <a:avLst/>
          </a:prstGeom>
          <a:noFill/>
          <a:ln>
            <a:solidFill>
              <a:srgbClr val="00285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F271DD1-12F0-1643-A4F9-4AD96F14174C}"/>
              </a:ext>
            </a:extLst>
          </p:cNvPr>
          <p:cNvSpPr/>
          <p:nvPr/>
        </p:nvSpPr>
        <p:spPr>
          <a:xfrm>
            <a:off x="7143146" y="1178796"/>
            <a:ext cx="4051274" cy="576000"/>
          </a:xfrm>
          <a:prstGeom prst="rect">
            <a:avLst/>
          </a:prstGeom>
          <a:solidFill>
            <a:srgbClr val="002755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defTabSz="659085" latinLnBrk="0"/>
            <a:r>
              <a:rPr lang="en-US" altLang="ko-KR" sz="2000" b="1" kern="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To-be</a:t>
            </a:r>
            <a:endParaRPr lang="ko-KR" altLang="en-US" sz="2000" b="1" kern="0" dirty="0">
              <a:solidFill>
                <a:schemeClr val="bg1"/>
              </a:solidFill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DC19E7-35E2-4343-8333-DA092DC52E15}"/>
              </a:ext>
            </a:extLst>
          </p:cNvPr>
          <p:cNvGrpSpPr/>
          <p:nvPr/>
        </p:nvGrpSpPr>
        <p:grpSpPr>
          <a:xfrm>
            <a:off x="2663914" y="4420669"/>
            <a:ext cx="777947" cy="720635"/>
            <a:chOff x="2609479" y="3897313"/>
            <a:chExt cx="713653" cy="65307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B1C180-5B45-FF4B-AE1E-183C28A9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1719" y="4000165"/>
              <a:ext cx="409174" cy="4091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6BA1600-4699-304F-994F-34F322EB40FB}"/>
                </a:ext>
              </a:extLst>
            </p:cNvPr>
            <p:cNvSpPr/>
            <p:nvPr/>
          </p:nvSpPr>
          <p:spPr>
            <a:xfrm>
              <a:off x="2609479" y="3897313"/>
              <a:ext cx="713653" cy="6530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2BE16A-4A81-2046-A516-B19B817E255C}"/>
              </a:ext>
            </a:extLst>
          </p:cNvPr>
          <p:cNvGrpSpPr/>
          <p:nvPr/>
        </p:nvGrpSpPr>
        <p:grpSpPr>
          <a:xfrm>
            <a:off x="3727791" y="3821766"/>
            <a:ext cx="777947" cy="720635"/>
            <a:chOff x="4039566" y="2960688"/>
            <a:chExt cx="713653" cy="6530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507C28-8A8D-BA4E-A39F-93625AC913C8}"/>
                </a:ext>
              </a:extLst>
            </p:cNvPr>
            <p:cNvSpPr/>
            <p:nvPr/>
          </p:nvSpPr>
          <p:spPr>
            <a:xfrm>
              <a:off x="4039566" y="2960688"/>
              <a:ext cx="713653" cy="6530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E40CB43-A9CD-454D-B77F-06294CAAB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1008" y="3091839"/>
              <a:ext cx="390770" cy="3907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396CF5-8C0B-E44A-8C5E-986606E209E1}"/>
              </a:ext>
            </a:extLst>
          </p:cNvPr>
          <p:cNvGrpSpPr/>
          <p:nvPr/>
        </p:nvGrpSpPr>
        <p:grpSpPr>
          <a:xfrm>
            <a:off x="1585883" y="3821765"/>
            <a:ext cx="777947" cy="720635"/>
            <a:chOff x="1690646" y="3503440"/>
            <a:chExt cx="713653" cy="6530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3ACBDD8-2501-3340-A0C8-A1EBC97D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1816" y="3613761"/>
              <a:ext cx="432434" cy="432434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BD856C1-4BB0-F048-AD54-6C33533D7997}"/>
                </a:ext>
              </a:extLst>
            </p:cNvPr>
            <p:cNvSpPr/>
            <p:nvPr/>
          </p:nvSpPr>
          <p:spPr>
            <a:xfrm>
              <a:off x="1690646" y="3503440"/>
              <a:ext cx="713653" cy="65307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02095D5-88F5-8D4B-9E54-B2E55AFF6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474" y="1921864"/>
            <a:ext cx="759477" cy="768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F552B1-D27B-E94F-94A9-DBC2113C3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182" y="2955906"/>
            <a:ext cx="711910" cy="72063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9437D7C-7465-7248-9955-0497334BC65C}"/>
              </a:ext>
            </a:extLst>
          </p:cNvPr>
          <p:cNvSpPr/>
          <p:nvPr/>
        </p:nvSpPr>
        <p:spPr>
          <a:xfrm>
            <a:off x="2587969" y="2846289"/>
            <a:ext cx="1026335" cy="10389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5A059F4-0C3E-B549-BBE0-F25C67660F7B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363830" y="3953420"/>
            <a:ext cx="319116" cy="22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7C7D4B6-F31E-3F41-B98F-D518591B9DCB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045811" y="4105565"/>
            <a:ext cx="0" cy="31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02532BD-EDFF-7749-B4F1-F7B9D5A92A29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408675" y="3953420"/>
            <a:ext cx="319116" cy="22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D1AE7-0D2F-044A-9185-6C62AFB7DC7D}"/>
              </a:ext>
            </a:extLst>
          </p:cNvPr>
          <p:cNvSpPr txBox="1"/>
          <p:nvPr/>
        </p:nvSpPr>
        <p:spPr>
          <a:xfrm>
            <a:off x="2598852" y="2604945"/>
            <a:ext cx="100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+mn-ea"/>
                <a:cs typeface="Calibri" panose="020F0502020204030204" pitchFamily="34" charset="0"/>
              </a:rPr>
              <a:t>센서</a:t>
            </a:r>
            <a:endParaRPr kumimoji="1" lang="ko-Kore-KR" altLang="en-US" sz="1200" b="1" dirty="0" err="1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AE674D-3553-CE43-8132-3FF1F3E7F120}"/>
              </a:ext>
            </a:extLst>
          </p:cNvPr>
          <p:cNvGrpSpPr/>
          <p:nvPr/>
        </p:nvGrpSpPr>
        <p:grpSpPr>
          <a:xfrm>
            <a:off x="6891052" y="2292985"/>
            <a:ext cx="1004567" cy="960080"/>
            <a:chOff x="8666500" y="1937198"/>
            <a:chExt cx="1004567" cy="960080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91BF3FF-97A0-0642-9859-C565B7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9045" y="1937198"/>
              <a:ext cx="759477" cy="76878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540188-07B5-8B44-AFFB-1016009636B1}"/>
                </a:ext>
              </a:extLst>
            </p:cNvPr>
            <p:cNvSpPr txBox="1"/>
            <p:nvPr/>
          </p:nvSpPr>
          <p:spPr>
            <a:xfrm>
              <a:off x="8666500" y="2620279"/>
              <a:ext cx="100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latin typeface="+mn-ea"/>
                  <a:cs typeface="Calibri" panose="020F0502020204030204" pitchFamily="34" charset="0"/>
                </a:rPr>
                <a:t>센서</a:t>
              </a:r>
              <a:endParaRPr kumimoji="1" lang="ko-Kore-KR" altLang="en-US" sz="1200" b="1" dirty="0" err="1">
                <a:latin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59F649D-606D-5D47-B814-5BA81DE5B15D}"/>
              </a:ext>
            </a:extLst>
          </p:cNvPr>
          <p:cNvGrpSpPr/>
          <p:nvPr/>
        </p:nvGrpSpPr>
        <p:grpSpPr>
          <a:xfrm>
            <a:off x="7032355" y="3427254"/>
            <a:ext cx="721959" cy="633320"/>
            <a:chOff x="3613455" y="4323940"/>
            <a:chExt cx="952113" cy="773792"/>
          </a:xfrm>
        </p:grpSpPr>
        <p:sp>
          <p:nvSpPr>
            <p:cNvPr id="53" name="원통형 6">
              <a:extLst>
                <a:ext uri="{FF2B5EF4-FFF2-40B4-BE49-F238E27FC236}">
                  <a16:creationId xmlns:a16="http://schemas.microsoft.com/office/drawing/2014/main" id="{990F9AE8-1F0E-FF4E-9D79-8680CC54502E}"/>
                </a:ext>
              </a:extLst>
            </p:cNvPr>
            <p:cNvSpPr/>
            <p:nvPr/>
          </p:nvSpPr>
          <p:spPr>
            <a:xfrm>
              <a:off x="3613456" y="4721585"/>
              <a:ext cx="952112" cy="376147"/>
            </a:xfrm>
            <a:prstGeom prst="can">
              <a:avLst>
                <a:gd name="adj" fmla="val 43822"/>
              </a:avLst>
            </a:prstGeom>
            <a:solidFill>
              <a:srgbClr val="8FAAD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4" name="원통형 7">
              <a:extLst>
                <a:ext uri="{FF2B5EF4-FFF2-40B4-BE49-F238E27FC236}">
                  <a16:creationId xmlns:a16="http://schemas.microsoft.com/office/drawing/2014/main" id="{4951A72B-DABA-AF4E-996D-53B61718A5BE}"/>
                </a:ext>
              </a:extLst>
            </p:cNvPr>
            <p:cNvSpPr/>
            <p:nvPr/>
          </p:nvSpPr>
          <p:spPr>
            <a:xfrm>
              <a:off x="3613455" y="4512014"/>
              <a:ext cx="952112" cy="376149"/>
            </a:xfrm>
            <a:prstGeom prst="can">
              <a:avLst>
                <a:gd name="adj" fmla="val 43822"/>
              </a:avLst>
            </a:prstGeom>
            <a:solidFill>
              <a:srgbClr val="2F559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5" name="원통형 8">
              <a:extLst>
                <a:ext uri="{FF2B5EF4-FFF2-40B4-BE49-F238E27FC236}">
                  <a16:creationId xmlns:a16="http://schemas.microsoft.com/office/drawing/2014/main" id="{F0FD52B4-7DA3-DF4C-9F8A-83FD7CFBF250}"/>
                </a:ext>
              </a:extLst>
            </p:cNvPr>
            <p:cNvSpPr/>
            <p:nvPr/>
          </p:nvSpPr>
          <p:spPr>
            <a:xfrm>
              <a:off x="3613455" y="4323940"/>
              <a:ext cx="952112" cy="376149"/>
            </a:xfrm>
            <a:prstGeom prst="can">
              <a:avLst>
                <a:gd name="adj" fmla="val 43822"/>
              </a:avLst>
            </a:prstGeom>
            <a:solidFill>
              <a:srgbClr val="20386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D3BEBEB-A5E4-5542-8C68-D596D542533A}"/>
              </a:ext>
            </a:extLst>
          </p:cNvPr>
          <p:cNvSpPr txBox="1"/>
          <p:nvPr/>
        </p:nvSpPr>
        <p:spPr>
          <a:xfrm>
            <a:off x="6891052" y="4169025"/>
            <a:ext cx="100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+mn-ea"/>
                <a:cs typeface="Calibri" panose="020F0502020204030204" pitchFamily="34" charset="0"/>
              </a:rPr>
              <a:t>센서 데이터</a:t>
            </a:r>
            <a:endParaRPr kumimoji="1" lang="ko-Kore-KR" altLang="en-US" sz="1200" b="1" dirty="0" err="1">
              <a:latin typeface="+mn-ea"/>
              <a:cs typeface="Calibri" panose="020F050202020403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669E9D6-A991-2F49-83B1-6A0D03B4160F}"/>
              </a:ext>
            </a:extLst>
          </p:cNvPr>
          <p:cNvGrpSpPr/>
          <p:nvPr/>
        </p:nvGrpSpPr>
        <p:grpSpPr>
          <a:xfrm>
            <a:off x="8530210" y="2636539"/>
            <a:ext cx="1321196" cy="1437809"/>
            <a:chOff x="8266775" y="2649936"/>
            <a:chExt cx="1321196" cy="1437809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FBBF6C8-D6F5-2240-B5FD-14809E6D013F}"/>
                </a:ext>
              </a:extLst>
            </p:cNvPr>
            <p:cNvSpPr/>
            <p:nvPr/>
          </p:nvSpPr>
          <p:spPr>
            <a:xfrm>
              <a:off x="8402228" y="2649936"/>
              <a:ext cx="1050288" cy="143780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FE725C25-8E5B-5E47-90C2-98D4FDC49BC9}"/>
                </a:ext>
              </a:extLst>
            </p:cNvPr>
            <p:cNvSpPr/>
            <p:nvPr/>
          </p:nvSpPr>
          <p:spPr>
            <a:xfrm>
              <a:off x="8547634" y="2924182"/>
              <a:ext cx="759477" cy="6714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>
                  <a:solidFill>
                    <a:sysClr val="windowText" lastClr="000000"/>
                  </a:solidFill>
                </a:ln>
                <a:latin typeface="+mn-ea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6A5613-1F0F-D249-9A0D-EDF4256C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3195" y="3055746"/>
              <a:ext cx="408354" cy="408354"/>
            </a:xfrm>
            <a:prstGeom prst="rect">
              <a:avLst/>
            </a:prstGeom>
            <a:ln>
              <a:noFill/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3C70D8-4346-804C-AF21-D921B656291A}"/>
                </a:ext>
              </a:extLst>
            </p:cNvPr>
            <p:cNvSpPr txBox="1"/>
            <p:nvPr/>
          </p:nvSpPr>
          <p:spPr>
            <a:xfrm>
              <a:off x="8266775" y="3653265"/>
              <a:ext cx="1321196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b="1" dirty="0">
                  <a:latin typeface="+mn-ea"/>
                  <a:cs typeface="Calibri" panose="020F0502020204030204" pitchFamily="34" charset="0"/>
                </a:rPr>
                <a:t>인공지능 기반 </a:t>
              </a:r>
              <a:endParaRPr kumimoji="1" lang="en-US" altLang="ko-KR" sz="1100" b="1" dirty="0"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ko-KR" altLang="en-US" sz="1100" b="1" dirty="0">
                  <a:latin typeface="+mn-ea"/>
                  <a:cs typeface="Calibri" panose="020F0502020204030204" pitchFamily="34" charset="0"/>
                </a:rPr>
                <a:t>센서 데이터 분석 </a:t>
              </a:r>
              <a:endParaRPr kumimoji="1" lang="ko-Kore-KR" altLang="en-US" sz="1100" b="1" dirty="0" err="1">
                <a:latin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5F264C8-7BB0-DB42-B82A-CCBC067AFEB1}"/>
              </a:ext>
            </a:extLst>
          </p:cNvPr>
          <p:cNvGrpSpPr/>
          <p:nvPr/>
        </p:nvGrpSpPr>
        <p:grpSpPr>
          <a:xfrm>
            <a:off x="10500243" y="2069553"/>
            <a:ext cx="903820" cy="2516401"/>
            <a:chOff x="10304848" y="2082950"/>
            <a:chExt cx="903820" cy="251640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DECCFA8-6332-8C4B-9666-206D8BFDA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3294" y="2127629"/>
              <a:ext cx="386928" cy="38692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5F11E3C-A9C7-3247-B53D-51E49E769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2171" y="3938241"/>
              <a:ext cx="409174" cy="40917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4B86554-03BF-EA4B-8961-DA7FB663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1373" y="3003691"/>
              <a:ext cx="390770" cy="390770"/>
            </a:xfrm>
            <a:prstGeom prst="rect">
              <a:avLst/>
            </a:prstGeom>
          </p:spPr>
        </p:pic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053D2BA7-B933-934E-9863-0B4D717968A7}"/>
                </a:ext>
              </a:extLst>
            </p:cNvPr>
            <p:cNvSpPr/>
            <p:nvPr/>
          </p:nvSpPr>
          <p:spPr>
            <a:xfrm>
              <a:off x="10319096" y="2972842"/>
              <a:ext cx="875324" cy="703699"/>
            </a:xfrm>
            <a:prstGeom prst="roundRect">
              <a:avLst/>
            </a:prstGeom>
            <a:noFill/>
            <a:ln>
              <a:solidFill>
                <a:srgbClr val="FFA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31237D-9A34-7E42-B327-07109CF9919C}"/>
                </a:ext>
              </a:extLst>
            </p:cNvPr>
            <p:cNvSpPr txBox="1"/>
            <p:nvPr/>
          </p:nvSpPr>
          <p:spPr>
            <a:xfrm>
              <a:off x="10507331" y="3439129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 b="1" dirty="0">
                  <a:solidFill>
                    <a:srgbClr val="FFA802"/>
                  </a:solidFill>
                  <a:latin typeface="+mn-ea"/>
                  <a:cs typeface="Calibri" panose="020F0502020204030204" pitchFamily="34" charset="0"/>
                </a:rPr>
                <a:t>DMS</a:t>
              </a:r>
              <a:endParaRPr kumimoji="1" lang="ko-Kore-KR" altLang="en-US" sz="1100" b="1" dirty="0" err="1">
                <a:solidFill>
                  <a:srgbClr val="FFA802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954BD280-DAD6-8345-A3B9-E00FA18149A7}"/>
                </a:ext>
              </a:extLst>
            </p:cNvPr>
            <p:cNvSpPr/>
            <p:nvPr/>
          </p:nvSpPr>
          <p:spPr>
            <a:xfrm>
              <a:off x="10319096" y="2082950"/>
              <a:ext cx="875324" cy="703699"/>
            </a:xfrm>
            <a:prstGeom prst="roundRect">
              <a:avLst/>
            </a:prstGeom>
            <a:noFill/>
            <a:ln>
              <a:solidFill>
                <a:srgbClr val="005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>
                  <a:solidFill>
                    <a:sysClr val="windowText" lastClr="000000"/>
                  </a:solidFill>
                </a:ln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0F5991-B2C9-314A-B270-3762FA6D9B75}"/>
                </a:ext>
              </a:extLst>
            </p:cNvPr>
            <p:cNvSpPr txBox="1"/>
            <p:nvPr/>
          </p:nvSpPr>
          <p:spPr>
            <a:xfrm>
              <a:off x="10393518" y="2531829"/>
              <a:ext cx="7264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 b="1" dirty="0">
                  <a:solidFill>
                    <a:srgbClr val="0058FF"/>
                  </a:solidFill>
                  <a:latin typeface="+mn-ea"/>
                  <a:cs typeface="Calibri" panose="020F0502020204030204" pitchFamily="34" charset="0"/>
                </a:rPr>
                <a:t>Toluene</a:t>
              </a:r>
              <a:endParaRPr kumimoji="1" lang="ko-Kore-KR" altLang="en-US" sz="1100" b="1" dirty="0" err="1">
                <a:solidFill>
                  <a:srgbClr val="0058FF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2E69EE24-D2CE-6044-A8FE-FFED7A947BBB}"/>
                </a:ext>
              </a:extLst>
            </p:cNvPr>
            <p:cNvSpPr/>
            <p:nvPr/>
          </p:nvSpPr>
          <p:spPr>
            <a:xfrm>
              <a:off x="10319096" y="3877947"/>
              <a:ext cx="875324" cy="7036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B6E62C-4381-934F-826B-212AD83C52F2}"/>
                </a:ext>
              </a:extLst>
            </p:cNvPr>
            <p:cNvSpPr txBox="1"/>
            <p:nvPr/>
          </p:nvSpPr>
          <p:spPr>
            <a:xfrm>
              <a:off x="10304848" y="4368519"/>
              <a:ext cx="903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900" b="1" dirty="0">
                  <a:solidFill>
                    <a:srgbClr val="FF0000"/>
                  </a:solidFill>
                  <a:latin typeface="+mn-ea"/>
                  <a:cs typeface="Calibri" panose="020F0502020204030204" pitchFamily="34" charset="0"/>
                </a:rPr>
                <a:t>Butyl acetate</a:t>
              </a:r>
              <a:endParaRPr kumimoji="1" lang="ko-Kore-KR" altLang="en-US" sz="900" b="1" dirty="0" err="1">
                <a:solidFill>
                  <a:srgbClr val="FF0000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74" name="오른쪽 화살표[R] 73">
            <a:extLst>
              <a:ext uri="{FF2B5EF4-FFF2-40B4-BE49-F238E27FC236}">
                <a16:creationId xmlns:a16="http://schemas.microsoft.com/office/drawing/2014/main" id="{5B14A660-9EEA-3747-A3CC-552AB347675A}"/>
              </a:ext>
            </a:extLst>
          </p:cNvPr>
          <p:cNvSpPr/>
          <p:nvPr/>
        </p:nvSpPr>
        <p:spPr>
          <a:xfrm>
            <a:off x="8098385" y="3112769"/>
            <a:ext cx="364511" cy="267513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F6EDD42E-3CAE-4048-B53E-048A7084E1FD}"/>
              </a:ext>
            </a:extLst>
          </p:cNvPr>
          <p:cNvSpPr/>
          <p:nvPr/>
        </p:nvSpPr>
        <p:spPr>
          <a:xfrm>
            <a:off x="9918718" y="3112769"/>
            <a:ext cx="364511" cy="267513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56" name="내용 개체 틀 1">
            <a:extLst>
              <a:ext uri="{FF2B5EF4-FFF2-40B4-BE49-F238E27FC236}">
                <a16:creationId xmlns:a16="http://schemas.microsoft.com/office/drawing/2014/main" id="{E2340DB5-DEAB-AD44-B1A4-DA580952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019" y="5135044"/>
            <a:ext cx="5113576" cy="1350359"/>
          </a:xfrm>
        </p:spPr>
        <p:txBody>
          <a:bodyPr>
            <a:norm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오직 센서의 값만으로 </a:t>
            </a:r>
            <a:r>
              <a:rPr lang="ko-KR" altLang="en-US" sz="1600" dirty="0">
                <a:solidFill>
                  <a:srgbClr val="FF0000"/>
                </a:solidFill>
              </a:rPr>
              <a:t>특정 가스 포함 여부 판별 가능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571491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인력에 드는 비용 </a:t>
            </a:r>
            <a:r>
              <a:rPr lang="ko-KR" altLang="en-US" sz="1400" dirty="0">
                <a:solidFill>
                  <a:prstClr val="black"/>
                </a:solidFill>
              </a:rPr>
              <a:t>절감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71491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자동화된 무인 가스 모니터링 시스템 도입 가능 </a:t>
            </a:r>
            <a:r>
              <a:rPr lang="en-US" altLang="ko-KR" sz="1400" dirty="0"/>
              <a:t> </a:t>
            </a:r>
            <a:endParaRPr lang="en-US" altLang="ko-KR" dirty="0"/>
          </a:p>
        </p:txBody>
      </p:sp>
      <p:sp>
        <p:nvSpPr>
          <p:cNvPr id="61" name="내용 개체 틀 1">
            <a:extLst>
              <a:ext uri="{FF2B5EF4-FFF2-40B4-BE49-F238E27FC236}">
                <a16:creationId xmlns:a16="http://schemas.microsoft.com/office/drawing/2014/main" id="{2503E7BE-3AF2-7749-BCE4-39773ECFF769}"/>
              </a:ext>
            </a:extLst>
          </p:cNvPr>
          <p:cNvSpPr txBox="1">
            <a:spLocks/>
          </p:cNvSpPr>
          <p:nvPr/>
        </p:nvSpPr>
        <p:spPr>
          <a:xfrm>
            <a:off x="638836" y="5135044"/>
            <a:ext cx="5113576" cy="1209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기존의 가스 탐지는 인력과 장비를 동시에 활용</a:t>
            </a:r>
          </a:p>
          <a:p>
            <a:pPr marL="325438" lvl="1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itchFamily="2" charset="2"/>
              </a:rPr>
              <a:t>상대적으로 큰 비용과 시간 소요</a:t>
            </a:r>
            <a:endParaRPr lang="en-US" altLang="ko-KR" sz="1400" dirty="0">
              <a:sym typeface="Wingdings" pitchFamily="2" charset="2"/>
            </a:endParaRPr>
          </a:p>
          <a:p>
            <a:pPr marL="325438" lvl="1" indent="-1809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itchFamily="2" charset="2"/>
              </a:rPr>
              <a:t>인체 유해한 가스의 경우 안전 문제가 발생 가능</a:t>
            </a:r>
            <a:endParaRPr lang="en-US" altLang="ko-KR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BF09B3-FBC0-AD4B-9980-03BC491893E3}"/>
              </a:ext>
            </a:extLst>
          </p:cNvPr>
          <p:cNvSpPr txBox="1"/>
          <p:nvPr/>
        </p:nvSpPr>
        <p:spPr>
          <a:xfrm>
            <a:off x="2713786" y="3737084"/>
            <a:ext cx="748923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>
                <a:latin typeface="+mn-ea"/>
                <a:cs typeface="Calibri" panose="020F0502020204030204" pitchFamily="34" charset="0"/>
              </a:rPr>
              <a:t>전문인력</a:t>
            </a:r>
            <a:endParaRPr kumimoji="1" lang="ko-Kore-KR" altLang="en-US" sz="1100" b="1" dirty="0" err="1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322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58CFA2-2CC2-AB4B-9C8C-C8828A67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C214E8-986A-6245-9DD2-89A1E3F6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센서 </a:t>
            </a:r>
            <a:r>
              <a:rPr kumimoji="1" lang="ko-KR" altLang="en-US" kern="0" dirty="0">
                <a:solidFill>
                  <a:prstClr val="white"/>
                </a:solidFill>
              </a:rPr>
              <a:t>데이터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E4AC1B-0A60-8742-A2DF-E3DD7812E3B7}"/>
              </a:ext>
            </a:extLst>
          </p:cNvPr>
          <p:cNvGrpSpPr/>
          <p:nvPr/>
        </p:nvGrpSpPr>
        <p:grpSpPr>
          <a:xfrm>
            <a:off x="2811730" y="1507065"/>
            <a:ext cx="2302136" cy="1716715"/>
            <a:chOff x="7257714" y="2561845"/>
            <a:chExt cx="1168482" cy="86715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414C74-08E9-A447-B3A2-1C5420D448F2}"/>
                </a:ext>
              </a:extLst>
            </p:cNvPr>
            <p:cNvSpPr/>
            <p:nvPr/>
          </p:nvSpPr>
          <p:spPr>
            <a:xfrm>
              <a:off x="7257714" y="2561845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1050" b="1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lang="ko-KR" altLang="en-US" sz="105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72666D-617F-6A4E-B67C-D11107D7494F}"/>
                </a:ext>
              </a:extLst>
            </p:cNvPr>
            <p:cNvSpPr/>
            <p:nvPr/>
          </p:nvSpPr>
          <p:spPr>
            <a:xfrm>
              <a:off x="7601005" y="2561845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2</a:t>
              </a:r>
              <a:endParaRPr lang="ko-KR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F5F4896-07D5-7647-AA96-AA0827A7A6A2}"/>
                    </a:ext>
                  </a:extLst>
                </p:cNvPr>
                <p:cNvSpPr/>
                <p:nvPr/>
              </p:nvSpPr>
              <p:spPr>
                <a:xfrm>
                  <a:off x="7949224" y="2561845"/>
                  <a:ext cx="166076" cy="14599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⋯</m:t>
                        </m:r>
                      </m:oMath>
                    </m:oMathPara>
                  </a14:m>
                  <a:endParaRPr lang="ko-KR" altLang="en-US" sz="1050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F5F4896-07D5-7647-AA96-AA0827A7A6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9224" y="2561845"/>
                  <a:ext cx="166076" cy="145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01627F-2DCD-A246-A910-18E86B733E79}"/>
                </a:ext>
              </a:extLst>
            </p:cNvPr>
            <p:cNvSpPr/>
            <p:nvPr/>
          </p:nvSpPr>
          <p:spPr>
            <a:xfrm>
              <a:off x="8114558" y="2561845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온도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C4DAEAB-BC2A-D842-974C-1FB1A4DEFFC8}"/>
                </a:ext>
              </a:extLst>
            </p:cNvPr>
            <p:cNvSpPr/>
            <p:nvPr/>
          </p:nvSpPr>
          <p:spPr>
            <a:xfrm>
              <a:off x="7257714" y="3283003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C268D8-91C1-D74D-A4B2-935B17E0B426}"/>
                </a:ext>
              </a:extLst>
            </p:cNvPr>
            <p:cNvSpPr/>
            <p:nvPr/>
          </p:nvSpPr>
          <p:spPr>
            <a:xfrm>
              <a:off x="7601005" y="3283003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7B6455-6DBE-D847-A8FB-7B6AC2CD69BC}"/>
                </a:ext>
              </a:extLst>
            </p:cNvPr>
            <p:cNvSpPr/>
            <p:nvPr/>
          </p:nvSpPr>
          <p:spPr>
            <a:xfrm>
              <a:off x="7949224" y="3283003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73C2E-5D21-7543-9924-315947213ED0}"/>
                </a:ext>
              </a:extLst>
            </p:cNvPr>
            <p:cNvSpPr/>
            <p:nvPr/>
          </p:nvSpPr>
          <p:spPr>
            <a:xfrm>
              <a:off x="8114558" y="3283003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F75F80-F950-204B-891D-8942ACD5992C}"/>
                </a:ext>
              </a:extLst>
            </p:cNvPr>
            <p:cNvSpPr/>
            <p:nvPr/>
          </p:nvSpPr>
          <p:spPr>
            <a:xfrm>
              <a:off x="7257714" y="3140264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56F86F-CD4E-0543-B72A-6D3A8850E4D0}"/>
                </a:ext>
              </a:extLst>
            </p:cNvPr>
            <p:cNvSpPr/>
            <p:nvPr/>
          </p:nvSpPr>
          <p:spPr>
            <a:xfrm>
              <a:off x="7601005" y="3140264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A5DD68-B204-BE4F-8059-113CF80B71B5}"/>
                </a:ext>
              </a:extLst>
            </p:cNvPr>
            <p:cNvSpPr/>
            <p:nvPr/>
          </p:nvSpPr>
          <p:spPr>
            <a:xfrm>
              <a:off x="7949224" y="3140264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F46555-ADAB-964F-AB75-8270CB5ED89E}"/>
                </a:ext>
              </a:extLst>
            </p:cNvPr>
            <p:cNvSpPr/>
            <p:nvPr/>
          </p:nvSpPr>
          <p:spPr>
            <a:xfrm>
              <a:off x="8114558" y="3140264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0B9244-BC92-E047-9B1D-DD15DFB83A3C}"/>
                </a:ext>
              </a:extLst>
            </p:cNvPr>
            <p:cNvSpPr/>
            <p:nvPr/>
          </p:nvSpPr>
          <p:spPr>
            <a:xfrm>
              <a:off x="7257714" y="2997007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DEFC508-8D97-5044-B23D-3D26474E208F}"/>
                </a:ext>
              </a:extLst>
            </p:cNvPr>
            <p:cNvSpPr/>
            <p:nvPr/>
          </p:nvSpPr>
          <p:spPr>
            <a:xfrm>
              <a:off x="7601005" y="2997007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7799440-779C-3A4A-823B-A16948AB09E9}"/>
                </a:ext>
              </a:extLst>
            </p:cNvPr>
            <p:cNvSpPr/>
            <p:nvPr/>
          </p:nvSpPr>
          <p:spPr>
            <a:xfrm>
              <a:off x="7949224" y="2997007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8710DB-40DD-C447-B081-D1BC2B40D9E2}"/>
                </a:ext>
              </a:extLst>
            </p:cNvPr>
            <p:cNvSpPr/>
            <p:nvPr/>
          </p:nvSpPr>
          <p:spPr>
            <a:xfrm>
              <a:off x="8114558" y="2997007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6EFA76-838D-2F47-9F19-61D5B71624D0}"/>
                </a:ext>
              </a:extLst>
            </p:cNvPr>
            <p:cNvSpPr/>
            <p:nvPr/>
          </p:nvSpPr>
          <p:spPr>
            <a:xfrm>
              <a:off x="7257714" y="2853750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FD213B-E1E3-EB45-A50E-92E565287521}"/>
                </a:ext>
              </a:extLst>
            </p:cNvPr>
            <p:cNvSpPr/>
            <p:nvPr/>
          </p:nvSpPr>
          <p:spPr>
            <a:xfrm>
              <a:off x="7601005" y="2853750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F11D6A-DA77-074B-A102-DE40086BA075}"/>
                </a:ext>
              </a:extLst>
            </p:cNvPr>
            <p:cNvSpPr/>
            <p:nvPr/>
          </p:nvSpPr>
          <p:spPr>
            <a:xfrm>
              <a:off x="7949224" y="2853750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2741A5-FE56-5A42-8F47-C10FB170B273}"/>
                </a:ext>
              </a:extLst>
            </p:cNvPr>
            <p:cNvSpPr/>
            <p:nvPr/>
          </p:nvSpPr>
          <p:spPr>
            <a:xfrm>
              <a:off x="8114558" y="2853750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7A1742-4013-6B4B-AA92-BF058C3E7D3C}"/>
                </a:ext>
              </a:extLst>
            </p:cNvPr>
            <p:cNvSpPr/>
            <p:nvPr/>
          </p:nvSpPr>
          <p:spPr>
            <a:xfrm>
              <a:off x="7257714" y="2707797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E3DDAB0-2F1E-5A4D-80A1-34306330F683}"/>
                </a:ext>
              </a:extLst>
            </p:cNvPr>
            <p:cNvSpPr/>
            <p:nvPr/>
          </p:nvSpPr>
          <p:spPr>
            <a:xfrm>
              <a:off x="7601005" y="2707797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3FAB948-6E11-D746-BACD-1CD8E5F2E056}"/>
                </a:ext>
              </a:extLst>
            </p:cNvPr>
            <p:cNvSpPr/>
            <p:nvPr/>
          </p:nvSpPr>
          <p:spPr>
            <a:xfrm>
              <a:off x="7949224" y="2707797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04F514-2F73-D44E-9709-3831DF89F281}"/>
                </a:ext>
              </a:extLst>
            </p:cNvPr>
            <p:cNvSpPr/>
            <p:nvPr/>
          </p:nvSpPr>
          <p:spPr>
            <a:xfrm>
              <a:off x="8114558" y="2707797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40EAF1-3BB4-DE4C-B5A6-C5BDEF6D6B84}"/>
              </a:ext>
            </a:extLst>
          </p:cNvPr>
          <p:cNvGrpSpPr/>
          <p:nvPr/>
        </p:nvGrpSpPr>
        <p:grpSpPr>
          <a:xfrm>
            <a:off x="2846044" y="4332918"/>
            <a:ext cx="2302136" cy="1716714"/>
            <a:chOff x="7290265" y="2644991"/>
            <a:chExt cx="1168482" cy="86715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3E7BD24-D4A4-0B4A-93AF-A1C55B4B385F}"/>
                </a:ext>
              </a:extLst>
            </p:cNvPr>
            <p:cNvSpPr/>
            <p:nvPr/>
          </p:nvSpPr>
          <p:spPr>
            <a:xfrm>
              <a:off x="7290265" y="2644991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1050" b="1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lang="ko-KR" altLang="en-US" sz="105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C7BBF47-6FA2-0E42-BE96-8F38C23D9343}"/>
                </a:ext>
              </a:extLst>
            </p:cNvPr>
            <p:cNvSpPr/>
            <p:nvPr/>
          </p:nvSpPr>
          <p:spPr>
            <a:xfrm>
              <a:off x="7633556" y="2644991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2</a:t>
              </a:r>
              <a:endParaRPr lang="ko-KR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3A34157-9664-EE4B-BB4D-E9204E7AA551}"/>
                    </a:ext>
                  </a:extLst>
                </p:cNvPr>
                <p:cNvSpPr/>
                <p:nvPr/>
              </p:nvSpPr>
              <p:spPr>
                <a:xfrm>
                  <a:off x="7981775" y="2644991"/>
                  <a:ext cx="166076" cy="14599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⋯</m:t>
                        </m:r>
                      </m:oMath>
                    </m:oMathPara>
                  </a14:m>
                  <a:endParaRPr lang="ko-KR" altLang="en-US" sz="1050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3A34157-9664-EE4B-BB4D-E9204E7AA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775" y="2644991"/>
                  <a:ext cx="166076" cy="145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3FE766E-F5E1-9D4D-A425-6C63F14593C7}"/>
                </a:ext>
              </a:extLst>
            </p:cNvPr>
            <p:cNvSpPr/>
            <p:nvPr/>
          </p:nvSpPr>
          <p:spPr>
            <a:xfrm>
              <a:off x="8147109" y="2644991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50" b="1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온도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A83975-D5D3-A84E-985D-D3CDDC6397A4}"/>
                </a:ext>
              </a:extLst>
            </p:cNvPr>
            <p:cNvSpPr/>
            <p:nvPr/>
          </p:nvSpPr>
          <p:spPr>
            <a:xfrm>
              <a:off x="7290265" y="3366149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E2143A7-D41D-BB44-AA43-026541471701}"/>
                </a:ext>
              </a:extLst>
            </p:cNvPr>
            <p:cNvSpPr/>
            <p:nvPr/>
          </p:nvSpPr>
          <p:spPr>
            <a:xfrm>
              <a:off x="7633556" y="3366149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910C303-DE3A-414D-9FC6-3C8CDB20F9C0}"/>
                </a:ext>
              </a:extLst>
            </p:cNvPr>
            <p:cNvSpPr/>
            <p:nvPr/>
          </p:nvSpPr>
          <p:spPr>
            <a:xfrm>
              <a:off x="7981775" y="3366149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40CD58-DFB6-CE4C-AC41-60D66CACEEAE}"/>
                </a:ext>
              </a:extLst>
            </p:cNvPr>
            <p:cNvSpPr/>
            <p:nvPr/>
          </p:nvSpPr>
          <p:spPr>
            <a:xfrm>
              <a:off x="8147109" y="3366149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907AE47-2853-254E-B3CA-75FC3A58D3F8}"/>
                </a:ext>
              </a:extLst>
            </p:cNvPr>
            <p:cNvSpPr/>
            <p:nvPr/>
          </p:nvSpPr>
          <p:spPr>
            <a:xfrm>
              <a:off x="7290265" y="3223410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7E4FFC-8BE2-A547-BC5D-C382F4DF9F5C}"/>
                </a:ext>
              </a:extLst>
            </p:cNvPr>
            <p:cNvSpPr/>
            <p:nvPr/>
          </p:nvSpPr>
          <p:spPr>
            <a:xfrm>
              <a:off x="7633556" y="3223410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5CE8AF-A925-EE4F-B1EE-860D8D742B4E}"/>
                </a:ext>
              </a:extLst>
            </p:cNvPr>
            <p:cNvSpPr/>
            <p:nvPr/>
          </p:nvSpPr>
          <p:spPr>
            <a:xfrm>
              <a:off x="7981775" y="3223410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879F96-EED3-A34B-B30A-A2953B9D1195}"/>
                </a:ext>
              </a:extLst>
            </p:cNvPr>
            <p:cNvSpPr/>
            <p:nvPr/>
          </p:nvSpPr>
          <p:spPr>
            <a:xfrm>
              <a:off x="8147109" y="3223410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A3F06C-236D-5149-BE9A-A790D9164CDC}"/>
                </a:ext>
              </a:extLst>
            </p:cNvPr>
            <p:cNvSpPr/>
            <p:nvPr/>
          </p:nvSpPr>
          <p:spPr>
            <a:xfrm>
              <a:off x="7290265" y="3080153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C488CD-780A-4B4B-8514-934E1310B851}"/>
                </a:ext>
              </a:extLst>
            </p:cNvPr>
            <p:cNvSpPr/>
            <p:nvPr/>
          </p:nvSpPr>
          <p:spPr>
            <a:xfrm>
              <a:off x="7633556" y="3080153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C86CD7C-A724-9149-9B68-586E48E90670}"/>
                </a:ext>
              </a:extLst>
            </p:cNvPr>
            <p:cNvSpPr/>
            <p:nvPr/>
          </p:nvSpPr>
          <p:spPr>
            <a:xfrm>
              <a:off x="7981775" y="3080153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958CF9B-5E04-C746-A3EB-76FFEFD61D9A}"/>
                </a:ext>
              </a:extLst>
            </p:cNvPr>
            <p:cNvSpPr/>
            <p:nvPr/>
          </p:nvSpPr>
          <p:spPr>
            <a:xfrm>
              <a:off x="8147109" y="3080153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BFE24E-0255-FE4E-9965-7E0950800794}"/>
                </a:ext>
              </a:extLst>
            </p:cNvPr>
            <p:cNvSpPr/>
            <p:nvPr/>
          </p:nvSpPr>
          <p:spPr>
            <a:xfrm>
              <a:off x="7290265" y="2936896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1142530-9258-2544-B7E8-C20BBCE16F6D}"/>
                </a:ext>
              </a:extLst>
            </p:cNvPr>
            <p:cNvSpPr/>
            <p:nvPr/>
          </p:nvSpPr>
          <p:spPr>
            <a:xfrm>
              <a:off x="7633556" y="2936896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30C372F-E07B-7744-A49C-73472DA43820}"/>
                </a:ext>
              </a:extLst>
            </p:cNvPr>
            <p:cNvSpPr/>
            <p:nvPr/>
          </p:nvSpPr>
          <p:spPr>
            <a:xfrm>
              <a:off x="7981775" y="2936896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B711706-9727-D24C-B034-E1BC7B2562CF}"/>
                </a:ext>
              </a:extLst>
            </p:cNvPr>
            <p:cNvSpPr/>
            <p:nvPr/>
          </p:nvSpPr>
          <p:spPr>
            <a:xfrm>
              <a:off x="8147109" y="2936896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447EE85-4EAD-FF48-ADC9-2507B5FEF925}"/>
                </a:ext>
              </a:extLst>
            </p:cNvPr>
            <p:cNvSpPr/>
            <p:nvPr/>
          </p:nvSpPr>
          <p:spPr>
            <a:xfrm>
              <a:off x="7290265" y="2790943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180F798-2F6D-FC46-8B42-441C2E3028AF}"/>
                </a:ext>
              </a:extLst>
            </p:cNvPr>
            <p:cNvSpPr/>
            <p:nvPr/>
          </p:nvSpPr>
          <p:spPr>
            <a:xfrm>
              <a:off x="7633556" y="2790943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184472C-780A-234F-ADBC-1341062BF18A}"/>
                </a:ext>
              </a:extLst>
            </p:cNvPr>
            <p:cNvSpPr/>
            <p:nvPr/>
          </p:nvSpPr>
          <p:spPr>
            <a:xfrm>
              <a:off x="7981775" y="2790943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D71FA2E-F90B-CD4A-933F-656FAFFB42A9}"/>
                </a:ext>
              </a:extLst>
            </p:cNvPr>
            <p:cNvSpPr/>
            <p:nvPr/>
          </p:nvSpPr>
          <p:spPr>
            <a:xfrm>
              <a:off x="8147109" y="2790943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6E3F858-77F3-F742-8F74-68A228B3F8A6}"/>
              </a:ext>
            </a:extLst>
          </p:cNvPr>
          <p:cNvSpPr txBox="1"/>
          <p:nvPr/>
        </p:nvSpPr>
        <p:spPr>
          <a:xfrm>
            <a:off x="2070223" y="2260656"/>
            <a:ext cx="81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72CD27-E708-884F-924B-57761461531D}"/>
              </a:ext>
            </a:extLst>
          </p:cNvPr>
          <p:cNvSpPr txBox="1"/>
          <p:nvPr/>
        </p:nvSpPr>
        <p:spPr>
          <a:xfrm>
            <a:off x="2121470" y="5024992"/>
            <a:ext cx="81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시간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DDC6DC1-4E39-8345-9E8F-F856A1C0FB83}"/>
              </a:ext>
            </a:extLst>
          </p:cNvPr>
          <p:cNvCxnSpPr>
            <a:cxnSpLocks/>
          </p:cNvCxnSpPr>
          <p:nvPr/>
        </p:nvCxnSpPr>
        <p:spPr>
          <a:xfrm>
            <a:off x="2661175" y="1526724"/>
            <a:ext cx="0" cy="170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DED6717-C0D4-8447-B7FF-F3A19447F248}"/>
              </a:ext>
            </a:extLst>
          </p:cNvPr>
          <p:cNvCxnSpPr>
            <a:cxnSpLocks/>
          </p:cNvCxnSpPr>
          <p:nvPr/>
        </p:nvCxnSpPr>
        <p:spPr>
          <a:xfrm>
            <a:off x="2701008" y="4314823"/>
            <a:ext cx="0" cy="170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9B5D755-3DA7-974B-A4F1-8AEBDF891A02}"/>
              </a:ext>
            </a:extLst>
          </p:cNvPr>
          <p:cNvSpPr txBox="1"/>
          <p:nvPr/>
        </p:nvSpPr>
        <p:spPr>
          <a:xfrm rot="5400000">
            <a:off x="3572610" y="3778485"/>
            <a:ext cx="936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4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…</a:t>
            </a:r>
            <a:endParaRPr kumimoji="1" lang="ko-KR" altLang="en-US" sz="2400" b="1" dirty="0" err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8" name="Snip Same Side Corner Rectangle 29">
            <a:extLst>
              <a:ext uri="{FF2B5EF4-FFF2-40B4-BE49-F238E27FC236}">
                <a16:creationId xmlns:a16="http://schemas.microsoft.com/office/drawing/2014/main" id="{288AFC2B-221B-2647-8161-FC2269BDC18A}"/>
              </a:ext>
            </a:extLst>
          </p:cNvPr>
          <p:cNvSpPr/>
          <p:nvPr/>
        </p:nvSpPr>
        <p:spPr>
          <a:xfrm>
            <a:off x="1696120" y="2249923"/>
            <a:ext cx="349831" cy="300072"/>
          </a:xfrm>
          <a:custGeom>
            <a:avLst/>
            <a:gdLst>
              <a:gd name="connsiteX0" fmla="*/ 108258 w 334311"/>
              <a:gd name="connsiteY0" fmla="*/ 0 h 216516"/>
              <a:gd name="connsiteX1" fmla="*/ 226053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08258 w 334311"/>
              <a:gd name="connsiteY8" fmla="*/ 0 h 216516"/>
              <a:gd name="connsiteX0" fmla="*/ 108258 w 334311"/>
              <a:gd name="connsiteY0" fmla="*/ 3175 h 219691"/>
              <a:gd name="connsiteX1" fmla="*/ 191128 w 334311"/>
              <a:gd name="connsiteY1" fmla="*/ 0 h 219691"/>
              <a:gd name="connsiteX2" fmla="*/ 334311 w 334311"/>
              <a:gd name="connsiteY2" fmla="*/ 111433 h 219691"/>
              <a:gd name="connsiteX3" fmla="*/ 334311 w 334311"/>
              <a:gd name="connsiteY3" fmla="*/ 219691 h 219691"/>
              <a:gd name="connsiteX4" fmla="*/ 334311 w 334311"/>
              <a:gd name="connsiteY4" fmla="*/ 219691 h 219691"/>
              <a:gd name="connsiteX5" fmla="*/ 0 w 334311"/>
              <a:gd name="connsiteY5" fmla="*/ 219691 h 219691"/>
              <a:gd name="connsiteX6" fmla="*/ 0 w 334311"/>
              <a:gd name="connsiteY6" fmla="*/ 219691 h 219691"/>
              <a:gd name="connsiteX7" fmla="*/ 0 w 334311"/>
              <a:gd name="connsiteY7" fmla="*/ 111433 h 219691"/>
              <a:gd name="connsiteX8" fmla="*/ 108258 w 334311"/>
              <a:gd name="connsiteY8" fmla="*/ 3175 h 219691"/>
              <a:gd name="connsiteX0" fmla="*/ 146358 w 334311"/>
              <a:gd name="connsiteY0" fmla="*/ 0 h 222866"/>
              <a:gd name="connsiteX1" fmla="*/ 191128 w 334311"/>
              <a:gd name="connsiteY1" fmla="*/ 3175 h 222866"/>
              <a:gd name="connsiteX2" fmla="*/ 334311 w 334311"/>
              <a:gd name="connsiteY2" fmla="*/ 114608 h 222866"/>
              <a:gd name="connsiteX3" fmla="*/ 334311 w 334311"/>
              <a:gd name="connsiteY3" fmla="*/ 222866 h 222866"/>
              <a:gd name="connsiteX4" fmla="*/ 334311 w 334311"/>
              <a:gd name="connsiteY4" fmla="*/ 222866 h 222866"/>
              <a:gd name="connsiteX5" fmla="*/ 0 w 334311"/>
              <a:gd name="connsiteY5" fmla="*/ 222866 h 222866"/>
              <a:gd name="connsiteX6" fmla="*/ 0 w 334311"/>
              <a:gd name="connsiteY6" fmla="*/ 222866 h 222866"/>
              <a:gd name="connsiteX7" fmla="*/ 0 w 334311"/>
              <a:gd name="connsiteY7" fmla="*/ 114608 h 222866"/>
              <a:gd name="connsiteX8" fmla="*/ 146358 w 334311"/>
              <a:gd name="connsiteY8" fmla="*/ 0 h 222866"/>
              <a:gd name="connsiteX0" fmla="*/ 146358 w 334311"/>
              <a:gd name="connsiteY0" fmla="*/ 0 h 222866"/>
              <a:gd name="connsiteX1" fmla="*/ 172078 w 334311"/>
              <a:gd name="connsiteY1" fmla="*/ 6350 h 222866"/>
              <a:gd name="connsiteX2" fmla="*/ 334311 w 334311"/>
              <a:gd name="connsiteY2" fmla="*/ 114608 h 222866"/>
              <a:gd name="connsiteX3" fmla="*/ 334311 w 334311"/>
              <a:gd name="connsiteY3" fmla="*/ 222866 h 222866"/>
              <a:gd name="connsiteX4" fmla="*/ 334311 w 334311"/>
              <a:gd name="connsiteY4" fmla="*/ 222866 h 222866"/>
              <a:gd name="connsiteX5" fmla="*/ 0 w 334311"/>
              <a:gd name="connsiteY5" fmla="*/ 222866 h 222866"/>
              <a:gd name="connsiteX6" fmla="*/ 0 w 334311"/>
              <a:gd name="connsiteY6" fmla="*/ 222866 h 222866"/>
              <a:gd name="connsiteX7" fmla="*/ 0 w 334311"/>
              <a:gd name="connsiteY7" fmla="*/ 114608 h 222866"/>
              <a:gd name="connsiteX8" fmla="*/ 146358 w 334311"/>
              <a:gd name="connsiteY8" fmla="*/ 0 h 222866"/>
              <a:gd name="connsiteX0" fmla="*/ 168583 w 334311"/>
              <a:gd name="connsiteY0" fmla="*/ 0 h 216516"/>
              <a:gd name="connsiteX1" fmla="*/ 172078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68583 w 334311"/>
              <a:gd name="connsiteY8" fmla="*/ 0 h 216516"/>
              <a:gd name="connsiteX0" fmla="*/ 168583 w 334311"/>
              <a:gd name="connsiteY0" fmla="*/ 28207 h 216516"/>
              <a:gd name="connsiteX1" fmla="*/ 172078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68583 w 334311"/>
              <a:gd name="connsiteY8" fmla="*/ 28207 h 216516"/>
              <a:gd name="connsiteX0" fmla="*/ 168583 w 334311"/>
              <a:gd name="connsiteY0" fmla="*/ 0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8583 w 334311"/>
              <a:gd name="connsiteY8" fmla="*/ 0 h 188309"/>
              <a:gd name="connsiteX0" fmla="*/ 160834 w 334311"/>
              <a:gd name="connsiteY0" fmla="*/ 49451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0834 w 334311"/>
              <a:gd name="connsiteY8" fmla="*/ 49451 h 188309"/>
              <a:gd name="connsiteX0" fmla="*/ 165572 w 334311"/>
              <a:gd name="connsiteY0" fmla="*/ 28287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5572 w 334311"/>
              <a:gd name="connsiteY8" fmla="*/ 28287 h 188309"/>
              <a:gd name="connsiteX0" fmla="*/ 165572 w 334311"/>
              <a:gd name="connsiteY0" fmla="*/ 1076 h 161098"/>
              <a:gd name="connsiteX1" fmla="*/ 168653 w 334311"/>
              <a:gd name="connsiteY1" fmla="*/ 0 h 161098"/>
              <a:gd name="connsiteX2" fmla="*/ 334311 w 334311"/>
              <a:gd name="connsiteY2" fmla="*/ 52840 h 161098"/>
              <a:gd name="connsiteX3" fmla="*/ 334311 w 334311"/>
              <a:gd name="connsiteY3" fmla="*/ 161098 h 161098"/>
              <a:gd name="connsiteX4" fmla="*/ 334311 w 334311"/>
              <a:gd name="connsiteY4" fmla="*/ 161098 h 161098"/>
              <a:gd name="connsiteX5" fmla="*/ 0 w 334311"/>
              <a:gd name="connsiteY5" fmla="*/ 161098 h 161098"/>
              <a:gd name="connsiteX6" fmla="*/ 0 w 334311"/>
              <a:gd name="connsiteY6" fmla="*/ 161098 h 161098"/>
              <a:gd name="connsiteX7" fmla="*/ 0 w 334311"/>
              <a:gd name="connsiteY7" fmla="*/ 52840 h 161098"/>
              <a:gd name="connsiteX8" fmla="*/ 165572 w 334311"/>
              <a:gd name="connsiteY8" fmla="*/ 1076 h 16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311" h="161098">
                <a:moveTo>
                  <a:pt x="165572" y="1076"/>
                </a:moveTo>
                <a:lnTo>
                  <a:pt x="168653" y="0"/>
                </a:lnTo>
                <a:lnTo>
                  <a:pt x="334311" y="52840"/>
                </a:lnTo>
                <a:lnTo>
                  <a:pt x="334311" y="161098"/>
                </a:lnTo>
                <a:lnTo>
                  <a:pt x="334311" y="161098"/>
                </a:lnTo>
                <a:lnTo>
                  <a:pt x="0" y="161098"/>
                </a:lnTo>
                <a:lnTo>
                  <a:pt x="0" y="161098"/>
                </a:lnTo>
                <a:lnTo>
                  <a:pt x="0" y="52840"/>
                </a:lnTo>
                <a:lnTo>
                  <a:pt x="165572" y="1076"/>
                </a:lnTo>
                <a:close/>
              </a:path>
            </a:pathLst>
          </a:custGeom>
          <a:solidFill>
            <a:srgbClr val="DDDBDC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69" name="Snip Same Side Corner Rectangle 29">
            <a:extLst>
              <a:ext uri="{FF2B5EF4-FFF2-40B4-BE49-F238E27FC236}">
                <a16:creationId xmlns:a16="http://schemas.microsoft.com/office/drawing/2014/main" id="{1F45CAE2-51D1-D74F-A3B8-4A8F71173427}"/>
              </a:ext>
            </a:extLst>
          </p:cNvPr>
          <p:cNvSpPr/>
          <p:nvPr/>
        </p:nvSpPr>
        <p:spPr>
          <a:xfrm>
            <a:off x="1696120" y="5016023"/>
            <a:ext cx="349831" cy="300072"/>
          </a:xfrm>
          <a:custGeom>
            <a:avLst/>
            <a:gdLst>
              <a:gd name="connsiteX0" fmla="*/ 108258 w 334311"/>
              <a:gd name="connsiteY0" fmla="*/ 0 h 216516"/>
              <a:gd name="connsiteX1" fmla="*/ 226053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08258 w 334311"/>
              <a:gd name="connsiteY8" fmla="*/ 0 h 216516"/>
              <a:gd name="connsiteX0" fmla="*/ 108258 w 334311"/>
              <a:gd name="connsiteY0" fmla="*/ 3175 h 219691"/>
              <a:gd name="connsiteX1" fmla="*/ 191128 w 334311"/>
              <a:gd name="connsiteY1" fmla="*/ 0 h 219691"/>
              <a:gd name="connsiteX2" fmla="*/ 334311 w 334311"/>
              <a:gd name="connsiteY2" fmla="*/ 111433 h 219691"/>
              <a:gd name="connsiteX3" fmla="*/ 334311 w 334311"/>
              <a:gd name="connsiteY3" fmla="*/ 219691 h 219691"/>
              <a:gd name="connsiteX4" fmla="*/ 334311 w 334311"/>
              <a:gd name="connsiteY4" fmla="*/ 219691 h 219691"/>
              <a:gd name="connsiteX5" fmla="*/ 0 w 334311"/>
              <a:gd name="connsiteY5" fmla="*/ 219691 h 219691"/>
              <a:gd name="connsiteX6" fmla="*/ 0 w 334311"/>
              <a:gd name="connsiteY6" fmla="*/ 219691 h 219691"/>
              <a:gd name="connsiteX7" fmla="*/ 0 w 334311"/>
              <a:gd name="connsiteY7" fmla="*/ 111433 h 219691"/>
              <a:gd name="connsiteX8" fmla="*/ 108258 w 334311"/>
              <a:gd name="connsiteY8" fmla="*/ 3175 h 219691"/>
              <a:gd name="connsiteX0" fmla="*/ 146358 w 334311"/>
              <a:gd name="connsiteY0" fmla="*/ 0 h 222866"/>
              <a:gd name="connsiteX1" fmla="*/ 191128 w 334311"/>
              <a:gd name="connsiteY1" fmla="*/ 3175 h 222866"/>
              <a:gd name="connsiteX2" fmla="*/ 334311 w 334311"/>
              <a:gd name="connsiteY2" fmla="*/ 114608 h 222866"/>
              <a:gd name="connsiteX3" fmla="*/ 334311 w 334311"/>
              <a:gd name="connsiteY3" fmla="*/ 222866 h 222866"/>
              <a:gd name="connsiteX4" fmla="*/ 334311 w 334311"/>
              <a:gd name="connsiteY4" fmla="*/ 222866 h 222866"/>
              <a:gd name="connsiteX5" fmla="*/ 0 w 334311"/>
              <a:gd name="connsiteY5" fmla="*/ 222866 h 222866"/>
              <a:gd name="connsiteX6" fmla="*/ 0 w 334311"/>
              <a:gd name="connsiteY6" fmla="*/ 222866 h 222866"/>
              <a:gd name="connsiteX7" fmla="*/ 0 w 334311"/>
              <a:gd name="connsiteY7" fmla="*/ 114608 h 222866"/>
              <a:gd name="connsiteX8" fmla="*/ 146358 w 334311"/>
              <a:gd name="connsiteY8" fmla="*/ 0 h 222866"/>
              <a:gd name="connsiteX0" fmla="*/ 146358 w 334311"/>
              <a:gd name="connsiteY0" fmla="*/ 0 h 222866"/>
              <a:gd name="connsiteX1" fmla="*/ 172078 w 334311"/>
              <a:gd name="connsiteY1" fmla="*/ 6350 h 222866"/>
              <a:gd name="connsiteX2" fmla="*/ 334311 w 334311"/>
              <a:gd name="connsiteY2" fmla="*/ 114608 h 222866"/>
              <a:gd name="connsiteX3" fmla="*/ 334311 w 334311"/>
              <a:gd name="connsiteY3" fmla="*/ 222866 h 222866"/>
              <a:gd name="connsiteX4" fmla="*/ 334311 w 334311"/>
              <a:gd name="connsiteY4" fmla="*/ 222866 h 222866"/>
              <a:gd name="connsiteX5" fmla="*/ 0 w 334311"/>
              <a:gd name="connsiteY5" fmla="*/ 222866 h 222866"/>
              <a:gd name="connsiteX6" fmla="*/ 0 w 334311"/>
              <a:gd name="connsiteY6" fmla="*/ 222866 h 222866"/>
              <a:gd name="connsiteX7" fmla="*/ 0 w 334311"/>
              <a:gd name="connsiteY7" fmla="*/ 114608 h 222866"/>
              <a:gd name="connsiteX8" fmla="*/ 146358 w 334311"/>
              <a:gd name="connsiteY8" fmla="*/ 0 h 222866"/>
              <a:gd name="connsiteX0" fmla="*/ 168583 w 334311"/>
              <a:gd name="connsiteY0" fmla="*/ 0 h 216516"/>
              <a:gd name="connsiteX1" fmla="*/ 172078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68583 w 334311"/>
              <a:gd name="connsiteY8" fmla="*/ 0 h 216516"/>
              <a:gd name="connsiteX0" fmla="*/ 168583 w 334311"/>
              <a:gd name="connsiteY0" fmla="*/ 28207 h 216516"/>
              <a:gd name="connsiteX1" fmla="*/ 172078 w 334311"/>
              <a:gd name="connsiteY1" fmla="*/ 0 h 216516"/>
              <a:gd name="connsiteX2" fmla="*/ 334311 w 334311"/>
              <a:gd name="connsiteY2" fmla="*/ 108258 h 216516"/>
              <a:gd name="connsiteX3" fmla="*/ 334311 w 334311"/>
              <a:gd name="connsiteY3" fmla="*/ 216516 h 216516"/>
              <a:gd name="connsiteX4" fmla="*/ 334311 w 334311"/>
              <a:gd name="connsiteY4" fmla="*/ 216516 h 216516"/>
              <a:gd name="connsiteX5" fmla="*/ 0 w 334311"/>
              <a:gd name="connsiteY5" fmla="*/ 216516 h 216516"/>
              <a:gd name="connsiteX6" fmla="*/ 0 w 334311"/>
              <a:gd name="connsiteY6" fmla="*/ 216516 h 216516"/>
              <a:gd name="connsiteX7" fmla="*/ 0 w 334311"/>
              <a:gd name="connsiteY7" fmla="*/ 108258 h 216516"/>
              <a:gd name="connsiteX8" fmla="*/ 168583 w 334311"/>
              <a:gd name="connsiteY8" fmla="*/ 28207 h 216516"/>
              <a:gd name="connsiteX0" fmla="*/ 168583 w 334311"/>
              <a:gd name="connsiteY0" fmla="*/ 0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8583 w 334311"/>
              <a:gd name="connsiteY8" fmla="*/ 0 h 188309"/>
              <a:gd name="connsiteX0" fmla="*/ 160834 w 334311"/>
              <a:gd name="connsiteY0" fmla="*/ 49451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0834 w 334311"/>
              <a:gd name="connsiteY8" fmla="*/ 49451 h 188309"/>
              <a:gd name="connsiteX0" fmla="*/ 165572 w 334311"/>
              <a:gd name="connsiteY0" fmla="*/ 28287 h 188309"/>
              <a:gd name="connsiteX1" fmla="*/ 168653 w 334311"/>
              <a:gd name="connsiteY1" fmla="*/ 0 h 188309"/>
              <a:gd name="connsiteX2" fmla="*/ 334311 w 334311"/>
              <a:gd name="connsiteY2" fmla="*/ 80051 h 188309"/>
              <a:gd name="connsiteX3" fmla="*/ 334311 w 334311"/>
              <a:gd name="connsiteY3" fmla="*/ 188309 h 188309"/>
              <a:gd name="connsiteX4" fmla="*/ 334311 w 334311"/>
              <a:gd name="connsiteY4" fmla="*/ 188309 h 188309"/>
              <a:gd name="connsiteX5" fmla="*/ 0 w 334311"/>
              <a:gd name="connsiteY5" fmla="*/ 188309 h 188309"/>
              <a:gd name="connsiteX6" fmla="*/ 0 w 334311"/>
              <a:gd name="connsiteY6" fmla="*/ 188309 h 188309"/>
              <a:gd name="connsiteX7" fmla="*/ 0 w 334311"/>
              <a:gd name="connsiteY7" fmla="*/ 80051 h 188309"/>
              <a:gd name="connsiteX8" fmla="*/ 165572 w 334311"/>
              <a:gd name="connsiteY8" fmla="*/ 28287 h 188309"/>
              <a:gd name="connsiteX0" fmla="*/ 165572 w 334311"/>
              <a:gd name="connsiteY0" fmla="*/ 1076 h 161098"/>
              <a:gd name="connsiteX1" fmla="*/ 168653 w 334311"/>
              <a:gd name="connsiteY1" fmla="*/ 0 h 161098"/>
              <a:gd name="connsiteX2" fmla="*/ 334311 w 334311"/>
              <a:gd name="connsiteY2" fmla="*/ 52840 h 161098"/>
              <a:gd name="connsiteX3" fmla="*/ 334311 w 334311"/>
              <a:gd name="connsiteY3" fmla="*/ 161098 h 161098"/>
              <a:gd name="connsiteX4" fmla="*/ 334311 w 334311"/>
              <a:gd name="connsiteY4" fmla="*/ 161098 h 161098"/>
              <a:gd name="connsiteX5" fmla="*/ 0 w 334311"/>
              <a:gd name="connsiteY5" fmla="*/ 161098 h 161098"/>
              <a:gd name="connsiteX6" fmla="*/ 0 w 334311"/>
              <a:gd name="connsiteY6" fmla="*/ 161098 h 161098"/>
              <a:gd name="connsiteX7" fmla="*/ 0 w 334311"/>
              <a:gd name="connsiteY7" fmla="*/ 52840 h 161098"/>
              <a:gd name="connsiteX8" fmla="*/ 165572 w 334311"/>
              <a:gd name="connsiteY8" fmla="*/ 1076 h 16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311" h="161098">
                <a:moveTo>
                  <a:pt x="165572" y="1076"/>
                </a:moveTo>
                <a:lnTo>
                  <a:pt x="168653" y="0"/>
                </a:lnTo>
                <a:lnTo>
                  <a:pt x="334311" y="52840"/>
                </a:lnTo>
                <a:lnTo>
                  <a:pt x="334311" y="161098"/>
                </a:lnTo>
                <a:lnTo>
                  <a:pt x="334311" y="161098"/>
                </a:lnTo>
                <a:lnTo>
                  <a:pt x="0" y="161098"/>
                </a:lnTo>
                <a:lnTo>
                  <a:pt x="0" y="161098"/>
                </a:lnTo>
                <a:lnTo>
                  <a:pt x="0" y="52840"/>
                </a:lnTo>
                <a:lnTo>
                  <a:pt x="165572" y="1076"/>
                </a:lnTo>
                <a:close/>
              </a:path>
            </a:pathLst>
          </a:custGeom>
          <a:solidFill>
            <a:srgbClr val="DDDBDC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2C7B6C-333D-AA46-9417-7B24C1B2A644}"/>
              </a:ext>
            </a:extLst>
          </p:cNvPr>
          <p:cNvSpPr txBox="1"/>
          <p:nvPr/>
        </p:nvSpPr>
        <p:spPr>
          <a:xfrm>
            <a:off x="728114" y="2276066"/>
            <a:ext cx="928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시료</a:t>
            </a:r>
            <a:r>
              <a:rPr kumimoji="1" lang="en-US" altLang="ko-Kore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1</a:t>
            </a:r>
            <a:endParaRPr kumimoji="1" lang="ko-Kore-KR" altLang="en-US" sz="1600" b="1" dirty="0" err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5A44C-F978-AB4A-BD52-35D98D575DEF}"/>
              </a:ext>
            </a:extLst>
          </p:cNvPr>
          <p:cNvSpPr txBox="1"/>
          <p:nvPr/>
        </p:nvSpPr>
        <p:spPr>
          <a:xfrm>
            <a:off x="361159" y="5104968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시료</a:t>
            </a:r>
            <a:r>
              <a:rPr kumimoji="1" lang="en-US" altLang="ko-Kore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1</a:t>
            </a:r>
            <a:r>
              <a:rPr kumimoji="1" lang="en-US" altLang="ko-KR" sz="16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00</a:t>
            </a:r>
            <a:endParaRPr kumimoji="1" lang="ko-Kore-KR" altLang="en-US" sz="1600" b="1" dirty="0" err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1526565-DDCC-FD4D-9CF0-63911D616AA0}"/>
              </a:ext>
            </a:extLst>
          </p:cNvPr>
          <p:cNvSpPr txBox="1"/>
          <p:nvPr/>
        </p:nvSpPr>
        <p:spPr>
          <a:xfrm>
            <a:off x="1145398" y="2557358"/>
            <a:ext cx="862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A8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DMS</a:t>
            </a:r>
            <a:endParaRPr kumimoji="1" lang="ko-Kore-KR" altLang="en-US" sz="2000" b="1" dirty="0" err="1">
              <a:solidFill>
                <a:srgbClr val="FFA80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2F7D9D-6DBA-0F41-8171-46B6E30A17D3}"/>
              </a:ext>
            </a:extLst>
          </p:cNvPr>
          <p:cNvSpPr txBox="1"/>
          <p:nvPr/>
        </p:nvSpPr>
        <p:spPr>
          <a:xfrm>
            <a:off x="198497" y="2539936"/>
            <a:ext cx="127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0058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Toluene</a:t>
            </a:r>
            <a:endParaRPr kumimoji="1" lang="ko-Kore-KR" altLang="en-US" sz="2000" b="1" dirty="0" err="1">
              <a:solidFill>
                <a:srgbClr val="0058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0C6F4D-5DBC-0045-AE02-F3F1AE18D592}"/>
              </a:ext>
            </a:extLst>
          </p:cNvPr>
          <p:cNvSpPr txBox="1"/>
          <p:nvPr/>
        </p:nvSpPr>
        <p:spPr>
          <a:xfrm>
            <a:off x="136629" y="5355164"/>
            <a:ext cx="179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Butyl acetate</a:t>
            </a:r>
            <a:endParaRPr kumimoji="1" lang="ko-Kore-KR" altLang="en-US" b="1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E3B713A-4EB4-2B45-9495-95B5B4B86BEE}"/>
              </a:ext>
            </a:extLst>
          </p:cNvPr>
          <p:cNvSpPr/>
          <p:nvPr/>
        </p:nvSpPr>
        <p:spPr>
          <a:xfrm>
            <a:off x="5693231" y="3147602"/>
            <a:ext cx="5883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+mj-ea"/>
              </a:rPr>
              <a:t>여러분이라면 어떻게 문제를 </a:t>
            </a:r>
            <a:r>
              <a:rPr lang="ko-KR" altLang="en-US" sz="2400" b="1" dirty="0" err="1">
                <a:latin typeface="+mj-ea"/>
              </a:rPr>
              <a:t>푸시겠어요</a:t>
            </a:r>
            <a:r>
              <a:rPr lang="en-US" altLang="ko-KR" sz="2400" b="1" dirty="0">
                <a:latin typeface="+mj-ea"/>
              </a:rPr>
              <a:t>?</a:t>
            </a:r>
            <a:endParaRPr lang="ko-KR" altLang="en-US" sz="24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C3639E-4E1E-D44E-8E47-760D407E89AD}"/>
              </a:ext>
            </a:extLst>
          </p:cNvPr>
          <p:cNvSpPr/>
          <p:nvPr/>
        </p:nvSpPr>
        <p:spPr>
          <a:xfrm>
            <a:off x="5693231" y="4077383"/>
            <a:ext cx="6240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+mj-ea"/>
              </a:rPr>
              <a:t>저희는 세 가지 접근법으로 풀어보았습니다</a:t>
            </a:r>
            <a:r>
              <a:rPr lang="en-US" altLang="ko-KR" sz="2400" b="1" dirty="0">
                <a:latin typeface="+mj-ea"/>
              </a:rPr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192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내용 개체 틀 1">
            <a:extLst>
              <a:ext uri="{FF2B5EF4-FFF2-40B4-BE49-F238E27FC236}">
                <a16:creationId xmlns:a16="http://schemas.microsoft.com/office/drawing/2014/main" id="{975427B1-D64A-144A-9C12-0EA887879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/>
          <a:p>
            <a:r>
              <a:rPr kumimoji="1" lang="ko-KR" altLang="en-US" dirty="0"/>
              <a:t>다양한 실험 설계를 통해서 최적의 모델을 도출</a:t>
            </a:r>
          </a:p>
          <a:p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5C905F-ED07-C341-BD5A-318C68C8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4D027E-8E15-3E48-A6F3-E045E707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센서 기반 가스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탐지 알고리즘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4D86D6-B6F6-AA40-86F0-10F8A808A6B7}"/>
              </a:ext>
            </a:extLst>
          </p:cNvPr>
          <p:cNvGrpSpPr/>
          <p:nvPr/>
        </p:nvGrpSpPr>
        <p:grpSpPr>
          <a:xfrm>
            <a:off x="343869" y="2205736"/>
            <a:ext cx="3868265" cy="3775079"/>
            <a:chOff x="587375" y="2588375"/>
            <a:chExt cx="3725874" cy="3439584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7B5D3FE-EDF6-374B-B4DA-83270ED8A408}"/>
                </a:ext>
              </a:extLst>
            </p:cNvPr>
            <p:cNvSpPr/>
            <p:nvPr/>
          </p:nvSpPr>
          <p:spPr>
            <a:xfrm>
              <a:off x="587375" y="2588375"/>
              <a:ext cx="3725874" cy="3439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kumimoji="1" lang="en-US" altLang="en-US" sz="14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F467694-3988-8949-BF04-EB4784AE368F}"/>
                </a:ext>
              </a:extLst>
            </p:cNvPr>
            <p:cNvSpPr/>
            <p:nvPr/>
          </p:nvSpPr>
          <p:spPr>
            <a:xfrm>
              <a:off x="587375" y="2588375"/>
              <a:ext cx="3725874" cy="318473"/>
            </a:xfrm>
            <a:prstGeom prst="rect">
              <a:avLst/>
            </a:prstGeom>
            <a:solidFill>
              <a:srgbClr val="323F50"/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실험</a:t>
              </a:r>
              <a:r>
                <a:rPr kumimoji="1" lang="en-US" altLang="ko-KR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1</a:t>
              </a:r>
              <a:endParaRPr kumimoji="1" lang="ko-Kore-KR" altLang="en-US" sz="1600" b="1" dirty="0"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F13B348-E950-7E45-98E6-12CC1A5908C7}"/>
              </a:ext>
            </a:extLst>
          </p:cNvPr>
          <p:cNvGrpSpPr/>
          <p:nvPr/>
        </p:nvGrpSpPr>
        <p:grpSpPr>
          <a:xfrm>
            <a:off x="1227277" y="2739440"/>
            <a:ext cx="1974676" cy="1300163"/>
            <a:chOff x="5827550" y="3493293"/>
            <a:chExt cx="1394781" cy="139128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127CDF-E8C8-3040-A8DF-2EDDF181693B}"/>
                </a:ext>
              </a:extLst>
            </p:cNvPr>
            <p:cNvSpPr/>
            <p:nvPr/>
          </p:nvSpPr>
          <p:spPr>
            <a:xfrm>
              <a:off x="5827550" y="3493293"/>
              <a:ext cx="415653" cy="128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센서</a:t>
              </a:r>
              <a:r>
                <a:rPr lang="en-US" altLang="ko-KR" sz="700" dirty="0">
                  <a:solidFill>
                    <a:schemeClr val="tx1"/>
                  </a:solidFill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347DFD-006F-5343-824B-0FB634319DB5}"/>
                </a:ext>
              </a:extLst>
            </p:cNvPr>
            <p:cNvSpPr/>
            <p:nvPr/>
          </p:nvSpPr>
          <p:spPr>
            <a:xfrm>
              <a:off x="6237326" y="3493293"/>
              <a:ext cx="415653" cy="1281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700" dirty="0">
                  <a:solidFill>
                    <a:prstClr val="black"/>
                  </a:solidFill>
                </a:rPr>
                <a:t>센서</a:t>
              </a:r>
              <a:r>
                <a:rPr lang="en-US" altLang="ko-KR" sz="700" dirty="0">
                  <a:solidFill>
                    <a:prstClr val="black"/>
                  </a:solidFill>
                </a:rPr>
                <a:t>2</a:t>
              </a:r>
              <a:endParaRPr lang="ko-KR" altLang="en-US" sz="7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446F4F3-3EB1-8F44-84F8-2BD675406650}"/>
                    </a:ext>
                  </a:extLst>
                </p:cNvPr>
                <p:cNvSpPr/>
                <p:nvPr/>
              </p:nvSpPr>
              <p:spPr>
                <a:xfrm>
                  <a:off x="6652984" y="3493293"/>
                  <a:ext cx="198240" cy="1281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ko-KR" altLang="en-US" sz="7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446F4F3-3EB1-8F44-84F8-2BD675406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984" y="3493293"/>
                  <a:ext cx="198240" cy="1281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DEF492-9FEC-DB4B-906A-9AC5C5F5D2A3}"/>
                </a:ext>
              </a:extLst>
            </p:cNvPr>
            <p:cNvSpPr/>
            <p:nvPr/>
          </p:nvSpPr>
          <p:spPr>
            <a:xfrm>
              <a:off x="6850338" y="3493293"/>
              <a:ext cx="371993" cy="1281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700" dirty="0">
                  <a:solidFill>
                    <a:prstClr val="black"/>
                  </a:solidFill>
                </a:rPr>
                <a:t>온도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CC720C4-9FB9-004F-A510-9EECB906C83B}"/>
                </a:ext>
              </a:extLst>
            </p:cNvPr>
            <p:cNvSpPr/>
            <p:nvPr/>
          </p:nvSpPr>
          <p:spPr>
            <a:xfrm>
              <a:off x="5827550" y="3876396"/>
              <a:ext cx="415653" cy="128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BDFD2E-683B-DA45-A8C7-BBA92688595A}"/>
                </a:ext>
              </a:extLst>
            </p:cNvPr>
            <p:cNvSpPr/>
            <p:nvPr/>
          </p:nvSpPr>
          <p:spPr>
            <a:xfrm>
              <a:off x="6237326" y="3876396"/>
              <a:ext cx="415653" cy="1281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AC75A1-3D74-3246-801F-D68283529006}"/>
                </a:ext>
              </a:extLst>
            </p:cNvPr>
            <p:cNvSpPr/>
            <p:nvPr/>
          </p:nvSpPr>
          <p:spPr>
            <a:xfrm>
              <a:off x="6652984" y="3876396"/>
              <a:ext cx="198240" cy="128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8585C6-B6B3-A548-9D5A-2D9962516E88}"/>
                </a:ext>
              </a:extLst>
            </p:cNvPr>
            <p:cNvSpPr/>
            <p:nvPr/>
          </p:nvSpPr>
          <p:spPr>
            <a:xfrm>
              <a:off x="6850338" y="3876396"/>
              <a:ext cx="371993" cy="1281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29EA0FD-549D-9048-91CA-A030542D1A1E}"/>
                </a:ext>
              </a:extLst>
            </p:cNvPr>
            <p:cNvSpPr/>
            <p:nvPr/>
          </p:nvSpPr>
          <p:spPr>
            <a:xfrm>
              <a:off x="5827550" y="3749569"/>
              <a:ext cx="415653" cy="128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8F027E-BA80-6B4D-BBEF-F2B29F0DC9D8}"/>
                </a:ext>
              </a:extLst>
            </p:cNvPr>
            <p:cNvSpPr/>
            <p:nvPr/>
          </p:nvSpPr>
          <p:spPr>
            <a:xfrm>
              <a:off x="6237326" y="3749569"/>
              <a:ext cx="415653" cy="1281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19EFCF-8792-1D43-AC4F-EB264D1EDFB4}"/>
                </a:ext>
              </a:extLst>
            </p:cNvPr>
            <p:cNvSpPr/>
            <p:nvPr/>
          </p:nvSpPr>
          <p:spPr>
            <a:xfrm>
              <a:off x="6652984" y="3749569"/>
              <a:ext cx="198240" cy="128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399CEC-7887-FD4E-A86B-5B9B661D7D42}"/>
                </a:ext>
              </a:extLst>
            </p:cNvPr>
            <p:cNvSpPr/>
            <p:nvPr/>
          </p:nvSpPr>
          <p:spPr>
            <a:xfrm>
              <a:off x="6850338" y="3749569"/>
              <a:ext cx="371993" cy="1281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D16E97-3235-4445-96A1-2C29C9154615}"/>
                </a:ext>
              </a:extLst>
            </p:cNvPr>
            <p:cNvSpPr/>
            <p:nvPr/>
          </p:nvSpPr>
          <p:spPr>
            <a:xfrm>
              <a:off x="5827550" y="3621430"/>
              <a:ext cx="415653" cy="128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1CB7E9C-64A6-3445-8C65-640C8CFABF8D}"/>
                </a:ext>
              </a:extLst>
            </p:cNvPr>
            <p:cNvSpPr/>
            <p:nvPr/>
          </p:nvSpPr>
          <p:spPr>
            <a:xfrm>
              <a:off x="6237326" y="3621430"/>
              <a:ext cx="415653" cy="1281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CE036E2-0ABF-5449-B608-4643050917A5}"/>
                </a:ext>
              </a:extLst>
            </p:cNvPr>
            <p:cNvSpPr/>
            <p:nvPr/>
          </p:nvSpPr>
          <p:spPr>
            <a:xfrm>
              <a:off x="6652984" y="3621430"/>
              <a:ext cx="198240" cy="128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F46710E-D437-DD4D-BE53-FE33EB737042}"/>
                </a:ext>
              </a:extLst>
            </p:cNvPr>
            <p:cNvSpPr/>
            <p:nvPr/>
          </p:nvSpPr>
          <p:spPr>
            <a:xfrm>
              <a:off x="6850338" y="3621430"/>
              <a:ext cx="371993" cy="1281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73501AE-C63A-4144-A02C-5C78BABC5EA7}"/>
                </a:ext>
              </a:extLst>
            </p:cNvPr>
            <p:cNvSpPr/>
            <p:nvPr/>
          </p:nvSpPr>
          <p:spPr>
            <a:xfrm>
              <a:off x="5827550" y="4380445"/>
              <a:ext cx="415652" cy="1281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4FD0031-E6F3-DB43-AD2F-7139CFA765FD}"/>
                </a:ext>
              </a:extLst>
            </p:cNvPr>
            <p:cNvSpPr/>
            <p:nvPr/>
          </p:nvSpPr>
          <p:spPr>
            <a:xfrm>
              <a:off x="6237326" y="4380445"/>
              <a:ext cx="415652" cy="1281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5A841CA-152D-B24B-BEDF-3EDEA6FBDBDA}"/>
                </a:ext>
              </a:extLst>
            </p:cNvPr>
            <p:cNvSpPr/>
            <p:nvPr/>
          </p:nvSpPr>
          <p:spPr>
            <a:xfrm>
              <a:off x="6652984" y="4380445"/>
              <a:ext cx="198240" cy="1281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B605586-67FE-714C-A82A-79C290E413F3}"/>
                </a:ext>
              </a:extLst>
            </p:cNvPr>
            <p:cNvSpPr/>
            <p:nvPr/>
          </p:nvSpPr>
          <p:spPr>
            <a:xfrm>
              <a:off x="6850338" y="4380445"/>
              <a:ext cx="371993" cy="12817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A65029C-0E66-0743-916E-D8DAA57077A3}"/>
                </a:ext>
              </a:extLst>
            </p:cNvPr>
            <p:cNvSpPr/>
            <p:nvPr/>
          </p:nvSpPr>
          <p:spPr>
            <a:xfrm>
              <a:off x="5827550" y="4756401"/>
              <a:ext cx="415652" cy="1281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7077309-5968-6C4E-B20E-BDE446742E27}"/>
                </a:ext>
              </a:extLst>
            </p:cNvPr>
            <p:cNvSpPr/>
            <p:nvPr/>
          </p:nvSpPr>
          <p:spPr>
            <a:xfrm>
              <a:off x="6237326" y="4756401"/>
              <a:ext cx="415652" cy="1281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1BDF01-F144-7E43-AD3D-6A60D8AC6289}"/>
                </a:ext>
              </a:extLst>
            </p:cNvPr>
            <p:cNvSpPr/>
            <p:nvPr/>
          </p:nvSpPr>
          <p:spPr>
            <a:xfrm>
              <a:off x="6652984" y="4756401"/>
              <a:ext cx="198240" cy="1281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B9F927-938C-914E-B69E-8806E5313F33}"/>
                </a:ext>
              </a:extLst>
            </p:cNvPr>
            <p:cNvSpPr/>
            <p:nvPr/>
          </p:nvSpPr>
          <p:spPr>
            <a:xfrm>
              <a:off x="6850338" y="4756401"/>
              <a:ext cx="371993" cy="12817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0AE08F8-EED1-6642-96B6-9496CA66467B}"/>
                </a:ext>
              </a:extLst>
            </p:cNvPr>
            <p:cNvSpPr/>
            <p:nvPr/>
          </p:nvSpPr>
          <p:spPr>
            <a:xfrm>
              <a:off x="5827550" y="4631084"/>
              <a:ext cx="415652" cy="1281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980849-1A8F-434D-916E-89BD8F255973}"/>
                </a:ext>
              </a:extLst>
            </p:cNvPr>
            <p:cNvSpPr/>
            <p:nvPr/>
          </p:nvSpPr>
          <p:spPr>
            <a:xfrm>
              <a:off x="6237326" y="4631084"/>
              <a:ext cx="415652" cy="1281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9C8DBB-A3A0-F644-9769-1814207351E2}"/>
                </a:ext>
              </a:extLst>
            </p:cNvPr>
            <p:cNvSpPr/>
            <p:nvPr/>
          </p:nvSpPr>
          <p:spPr>
            <a:xfrm>
              <a:off x="6652984" y="4631084"/>
              <a:ext cx="198240" cy="1281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0295A7-3547-1A49-ACFD-5F9C2F7C2F15}"/>
                </a:ext>
              </a:extLst>
            </p:cNvPr>
            <p:cNvSpPr/>
            <p:nvPr/>
          </p:nvSpPr>
          <p:spPr>
            <a:xfrm>
              <a:off x="6850338" y="4631084"/>
              <a:ext cx="371993" cy="12817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1CF8F6-370D-7048-9DED-C0490B62DBEB}"/>
                </a:ext>
              </a:extLst>
            </p:cNvPr>
            <p:cNvSpPr/>
            <p:nvPr/>
          </p:nvSpPr>
          <p:spPr>
            <a:xfrm>
              <a:off x="5827550" y="4508582"/>
              <a:ext cx="415652" cy="12817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ABA236-C7E0-D74A-A44B-A414533AA3AE}"/>
                </a:ext>
              </a:extLst>
            </p:cNvPr>
            <p:cNvSpPr/>
            <p:nvPr/>
          </p:nvSpPr>
          <p:spPr>
            <a:xfrm>
              <a:off x="6237326" y="4508582"/>
              <a:ext cx="415652" cy="1281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F46C1F-8BDF-6F45-B594-15984828D513}"/>
                </a:ext>
              </a:extLst>
            </p:cNvPr>
            <p:cNvSpPr/>
            <p:nvPr/>
          </p:nvSpPr>
          <p:spPr>
            <a:xfrm>
              <a:off x="6652984" y="4508582"/>
              <a:ext cx="198240" cy="12817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245D5EE-86EC-054D-B76D-1B9DB0D14D86}"/>
                </a:ext>
              </a:extLst>
            </p:cNvPr>
            <p:cNvSpPr/>
            <p:nvPr/>
          </p:nvSpPr>
          <p:spPr>
            <a:xfrm>
              <a:off x="6850338" y="4508582"/>
              <a:ext cx="371993" cy="12817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2E11EE5-D02E-4742-97E5-69572DE4D69F}"/>
                    </a:ext>
                  </a:extLst>
                </p:cNvPr>
                <p:cNvSpPr/>
                <p:nvPr/>
              </p:nvSpPr>
              <p:spPr>
                <a:xfrm>
                  <a:off x="5827550" y="4003065"/>
                  <a:ext cx="415652" cy="12817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2E11EE5-D02E-4742-97E5-69572DE4D6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550" y="4003065"/>
                  <a:ext cx="415652" cy="1281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CC54FDE8-F79D-6C48-99D7-47694D405A24}"/>
                    </a:ext>
                  </a:extLst>
                </p:cNvPr>
                <p:cNvSpPr/>
                <p:nvPr/>
              </p:nvSpPr>
              <p:spPr>
                <a:xfrm>
                  <a:off x="6237326" y="4003065"/>
                  <a:ext cx="415652" cy="12817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CC54FDE8-F79D-6C48-99D7-47694D405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26" y="4003065"/>
                  <a:ext cx="415652" cy="1281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35BA859-D26F-7341-864E-B0F764FCBDA2}"/>
                    </a:ext>
                  </a:extLst>
                </p:cNvPr>
                <p:cNvSpPr/>
                <p:nvPr/>
              </p:nvSpPr>
              <p:spPr>
                <a:xfrm>
                  <a:off x="6652984" y="4003065"/>
                  <a:ext cx="198240" cy="12817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35BA859-D26F-7341-864E-B0F764FCB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984" y="4003065"/>
                  <a:ext cx="198240" cy="1281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191EBCA-F0C5-0843-94AF-5365FC8925CC}"/>
                    </a:ext>
                  </a:extLst>
                </p:cNvPr>
                <p:cNvSpPr/>
                <p:nvPr/>
              </p:nvSpPr>
              <p:spPr>
                <a:xfrm>
                  <a:off x="6850338" y="4003065"/>
                  <a:ext cx="371993" cy="128177"/>
                </a:xfrm>
                <a:prstGeom prst="rect">
                  <a:avLst/>
                </a:prstGeom>
                <a:solidFill>
                  <a:srgbClr val="C00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C191EBCA-F0C5-0843-94AF-5365FC8925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338" y="4003065"/>
                  <a:ext cx="371993" cy="1281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8DD39358-D0E9-0040-8F8B-7C7806966F8B}"/>
                    </a:ext>
                  </a:extLst>
                </p:cNvPr>
                <p:cNvSpPr/>
                <p:nvPr/>
              </p:nvSpPr>
              <p:spPr>
                <a:xfrm>
                  <a:off x="5827550" y="4257573"/>
                  <a:ext cx="415652" cy="12817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8DD39358-D0E9-0040-8F8B-7C7806966F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550" y="4257573"/>
                  <a:ext cx="415652" cy="128177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3651FE9-79BC-2840-9B1A-32DABF27F421}"/>
                    </a:ext>
                  </a:extLst>
                </p:cNvPr>
                <p:cNvSpPr/>
                <p:nvPr/>
              </p:nvSpPr>
              <p:spPr>
                <a:xfrm>
                  <a:off x="6237326" y="4257573"/>
                  <a:ext cx="415652" cy="128177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3651FE9-79BC-2840-9B1A-32DABF27F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26" y="4257573"/>
                  <a:ext cx="415652" cy="128177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C3329EC7-774C-1F4A-B1C7-44296662FDE0}"/>
                    </a:ext>
                  </a:extLst>
                </p:cNvPr>
                <p:cNvSpPr/>
                <p:nvPr/>
              </p:nvSpPr>
              <p:spPr>
                <a:xfrm>
                  <a:off x="6652984" y="4257573"/>
                  <a:ext cx="198240" cy="128177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C3329EC7-774C-1F4A-B1C7-44296662F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984" y="4257573"/>
                  <a:ext cx="198240" cy="128177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1DAAF352-68C6-CA4E-8543-7A6656FE843A}"/>
                    </a:ext>
                  </a:extLst>
                </p:cNvPr>
                <p:cNvSpPr/>
                <p:nvPr/>
              </p:nvSpPr>
              <p:spPr>
                <a:xfrm>
                  <a:off x="6850338" y="4257573"/>
                  <a:ext cx="371993" cy="128177"/>
                </a:xfrm>
                <a:prstGeom prst="rect">
                  <a:avLst/>
                </a:prstGeom>
                <a:solidFill>
                  <a:srgbClr val="7030A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1DAAF352-68C6-CA4E-8543-7A6656FE84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338" y="4257573"/>
                  <a:ext cx="371993" cy="128177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3C3153C-A0BD-8945-858F-7EC3DBF3BF07}"/>
                    </a:ext>
                  </a:extLst>
                </p:cNvPr>
                <p:cNvSpPr/>
                <p:nvPr/>
              </p:nvSpPr>
              <p:spPr>
                <a:xfrm>
                  <a:off x="5827550" y="4131202"/>
                  <a:ext cx="415652" cy="1281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3C3153C-A0BD-8945-858F-7EC3DBF3BF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550" y="4131202"/>
                  <a:ext cx="415652" cy="128177"/>
                </a:xfrm>
                <a:prstGeom prst="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5116BFD-9100-2D4C-A742-AD885E8E797A}"/>
                    </a:ext>
                  </a:extLst>
                </p:cNvPr>
                <p:cNvSpPr/>
                <p:nvPr/>
              </p:nvSpPr>
              <p:spPr>
                <a:xfrm>
                  <a:off x="6237326" y="4131202"/>
                  <a:ext cx="415652" cy="12817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5116BFD-9100-2D4C-A742-AD885E8E79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26" y="4131202"/>
                  <a:ext cx="415652" cy="128177"/>
                </a:xfrm>
                <a:prstGeom prst="rect">
                  <a:avLst/>
                </a:prstGeom>
                <a:blipFill>
                  <a:blip r:embed="rId12"/>
                  <a:stretch>
                    <a:fillRect b="-909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2023CBF-2A54-234A-B772-EAAF923D8A64}"/>
                    </a:ext>
                  </a:extLst>
                </p:cNvPr>
                <p:cNvSpPr/>
                <p:nvPr/>
              </p:nvSpPr>
              <p:spPr>
                <a:xfrm>
                  <a:off x="6652984" y="4131202"/>
                  <a:ext cx="198240" cy="128177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92023CBF-2A54-234A-B772-EAAF923D8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984" y="4131202"/>
                  <a:ext cx="198240" cy="128177"/>
                </a:xfrm>
                <a:prstGeom prst="rect">
                  <a:avLst/>
                </a:prstGeom>
                <a:blipFill>
                  <a:blip r:embed="rId13"/>
                  <a:stretch>
                    <a:fillRect b="-909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5C4D76F3-9003-AC4A-B420-57F74D6C6D3A}"/>
                    </a:ext>
                  </a:extLst>
                </p:cNvPr>
                <p:cNvSpPr/>
                <p:nvPr/>
              </p:nvSpPr>
              <p:spPr>
                <a:xfrm>
                  <a:off x="6850338" y="4131202"/>
                  <a:ext cx="371993" cy="128177"/>
                </a:xfrm>
                <a:prstGeom prst="rect">
                  <a:avLst/>
                </a:prstGeom>
                <a:solidFill>
                  <a:srgbClr val="FFC0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5C4D76F3-9003-AC4A-B420-57F74D6C6D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338" y="4131202"/>
                  <a:ext cx="371993" cy="128177"/>
                </a:xfrm>
                <a:prstGeom prst="rect">
                  <a:avLst/>
                </a:prstGeom>
                <a:blipFill>
                  <a:blip r:embed="rId14"/>
                  <a:stretch>
                    <a:fillRect b="-909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FC5D10-9CFD-334B-BF53-8EB47B8F7834}"/>
              </a:ext>
            </a:extLst>
          </p:cNvPr>
          <p:cNvGrpSpPr/>
          <p:nvPr/>
        </p:nvGrpSpPr>
        <p:grpSpPr>
          <a:xfrm>
            <a:off x="4190696" y="2205736"/>
            <a:ext cx="3846827" cy="3775079"/>
            <a:chOff x="711200" y="2571750"/>
            <a:chExt cx="3936206" cy="343958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386C7D8-56C3-A944-93E2-908262605452}"/>
                </a:ext>
              </a:extLst>
            </p:cNvPr>
            <p:cNvSpPr/>
            <p:nvPr/>
          </p:nvSpPr>
          <p:spPr>
            <a:xfrm>
              <a:off x="711200" y="2571750"/>
              <a:ext cx="3936206" cy="3439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D691C6D-607B-274C-B656-B8B5ABCE459B}"/>
                </a:ext>
              </a:extLst>
            </p:cNvPr>
            <p:cNvSpPr/>
            <p:nvPr/>
          </p:nvSpPr>
          <p:spPr>
            <a:xfrm>
              <a:off x="711200" y="2571750"/>
              <a:ext cx="3936206" cy="318473"/>
            </a:xfrm>
            <a:prstGeom prst="rect">
              <a:avLst/>
            </a:prstGeom>
            <a:solidFill>
              <a:srgbClr val="323F50"/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실험</a:t>
              </a:r>
              <a:r>
                <a:rPr kumimoji="1" lang="en-US" altLang="ko-KR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2</a:t>
              </a:r>
              <a:endParaRPr kumimoji="1" lang="ko-Kore-KR" altLang="en-US" sz="1600" b="1" dirty="0"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23D40C6-73D5-E84A-86C7-352E6CE1CDF8}"/>
              </a:ext>
            </a:extLst>
          </p:cNvPr>
          <p:cNvGrpSpPr/>
          <p:nvPr/>
        </p:nvGrpSpPr>
        <p:grpSpPr>
          <a:xfrm>
            <a:off x="8037522" y="2205736"/>
            <a:ext cx="3846827" cy="3775079"/>
            <a:chOff x="711200" y="2571750"/>
            <a:chExt cx="3936206" cy="3439584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F7A8A57-93C0-1944-B751-AADAFA8398FE}"/>
                </a:ext>
              </a:extLst>
            </p:cNvPr>
            <p:cNvSpPr/>
            <p:nvPr/>
          </p:nvSpPr>
          <p:spPr>
            <a:xfrm>
              <a:off x="711200" y="2571750"/>
              <a:ext cx="3936206" cy="3439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2A6CBD2-A166-614D-B5AE-88D8A1B0BC5E}"/>
                </a:ext>
              </a:extLst>
            </p:cNvPr>
            <p:cNvSpPr/>
            <p:nvPr/>
          </p:nvSpPr>
          <p:spPr>
            <a:xfrm>
              <a:off x="711200" y="2571750"/>
              <a:ext cx="3936206" cy="318473"/>
            </a:xfrm>
            <a:prstGeom prst="rect">
              <a:avLst/>
            </a:prstGeom>
            <a:solidFill>
              <a:srgbClr val="323F50"/>
            </a:solidFill>
            <a:ln>
              <a:solidFill>
                <a:srgbClr val="32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실험</a:t>
              </a:r>
              <a:r>
                <a:rPr kumimoji="1" lang="en-US" altLang="ko-KR" sz="1600" b="1" dirty="0">
                  <a:latin typeface="Calibri" panose="020F0502020204030204" pitchFamily="34" charset="0"/>
                  <a:ea typeface="NanumGothic" panose="020D0604000000000000" pitchFamily="34" charset="-127"/>
                  <a:cs typeface="Calibri" panose="020F0502020204030204" pitchFamily="34" charset="0"/>
                </a:rPr>
                <a:t>3</a:t>
              </a:r>
              <a:endParaRPr kumimoji="1" lang="ko-Kore-KR" altLang="en-US" sz="1600" b="1" dirty="0"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47D2E05-4AE5-B149-8C9A-FE0DF3F70E14}"/>
              </a:ext>
            </a:extLst>
          </p:cNvPr>
          <p:cNvGrpSpPr/>
          <p:nvPr/>
        </p:nvGrpSpPr>
        <p:grpSpPr>
          <a:xfrm>
            <a:off x="4155427" y="2664503"/>
            <a:ext cx="3677538" cy="1255318"/>
            <a:chOff x="4115396" y="1617465"/>
            <a:chExt cx="3542168" cy="1255318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BD2DBAE-21A0-654B-9557-7F2A386475C3}"/>
                </a:ext>
              </a:extLst>
            </p:cNvPr>
            <p:cNvGrpSpPr/>
            <p:nvPr/>
          </p:nvGrpSpPr>
          <p:grpSpPr>
            <a:xfrm>
              <a:off x="4770058" y="2011130"/>
              <a:ext cx="2887506" cy="858190"/>
              <a:chOff x="4770058" y="2011130"/>
              <a:chExt cx="2887506" cy="858190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95F442-C488-F943-B841-D0B5107BE4C8}"/>
                  </a:ext>
                </a:extLst>
              </p:cNvPr>
              <p:cNvSpPr/>
              <p:nvPr/>
            </p:nvSpPr>
            <p:spPr>
              <a:xfrm>
                <a:off x="4772432" y="2011130"/>
                <a:ext cx="242608" cy="1752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1F4D7CC9-EF3E-5641-AF3D-9C5B87ADDEA1}"/>
                  </a:ext>
                </a:extLst>
              </p:cNvPr>
              <p:cNvSpPr/>
              <p:nvPr/>
            </p:nvSpPr>
            <p:spPr>
              <a:xfrm>
                <a:off x="5013500" y="2011130"/>
                <a:ext cx="242608" cy="1752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A0AF262-1F58-C241-91D5-8CCF8C2CB9C7}"/>
                  </a:ext>
                </a:extLst>
              </p:cNvPr>
              <p:cNvSpPr/>
              <p:nvPr/>
            </p:nvSpPr>
            <p:spPr>
              <a:xfrm>
                <a:off x="5254568" y="2011130"/>
                <a:ext cx="242608" cy="17523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7CB3CE36-217A-C44F-BEE1-3C775F123745}"/>
                  </a:ext>
                </a:extLst>
              </p:cNvPr>
              <p:cNvSpPr/>
              <p:nvPr/>
            </p:nvSpPr>
            <p:spPr>
              <a:xfrm>
                <a:off x="5492560" y="2011130"/>
                <a:ext cx="242608" cy="1752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349C1CF-6493-3E4C-86C1-5BFAA6124715}"/>
                  </a:ext>
                </a:extLst>
              </p:cNvPr>
              <p:cNvSpPr/>
              <p:nvPr/>
            </p:nvSpPr>
            <p:spPr>
              <a:xfrm>
                <a:off x="5733628" y="2011130"/>
                <a:ext cx="242608" cy="1752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4FAD8311-1C3F-C54E-890F-43E2C2438F5E}"/>
                  </a:ext>
                </a:extLst>
              </p:cNvPr>
              <p:cNvSpPr/>
              <p:nvPr/>
            </p:nvSpPr>
            <p:spPr>
              <a:xfrm>
                <a:off x="5974696" y="2011130"/>
                <a:ext cx="242608" cy="17523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A21F09C1-36E9-2842-BFCD-00CCA700F9D8}"/>
                  </a:ext>
                </a:extLst>
              </p:cNvPr>
              <p:cNvSpPr/>
              <p:nvPr/>
            </p:nvSpPr>
            <p:spPr>
              <a:xfrm>
                <a:off x="6212690" y="2011130"/>
                <a:ext cx="242608" cy="1752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3C9322AD-93E9-3C41-907B-366B5EA070C1}"/>
                  </a:ext>
                </a:extLst>
              </p:cNvPr>
              <p:cNvSpPr/>
              <p:nvPr/>
            </p:nvSpPr>
            <p:spPr>
              <a:xfrm>
                <a:off x="6453758" y="2011130"/>
                <a:ext cx="242608" cy="1752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B57A327A-BB9F-7349-8859-814C2BBA1384}"/>
                  </a:ext>
                </a:extLst>
              </p:cNvPr>
              <p:cNvSpPr/>
              <p:nvPr/>
            </p:nvSpPr>
            <p:spPr>
              <a:xfrm>
                <a:off x="6694826" y="2011130"/>
                <a:ext cx="242608" cy="17523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9814FD72-BE47-344C-B077-BDA8E6DFAB27}"/>
                  </a:ext>
                </a:extLst>
              </p:cNvPr>
              <p:cNvSpPr/>
              <p:nvPr/>
            </p:nvSpPr>
            <p:spPr>
              <a:xfrm>
                <a:off x="6932820" y="2011130"/>
                <a:ext cx="242608" cy="175237"/>
              </a:xfrm>
              <a:prstGeom prst="rect">
                <a:avLst/>
              </a:prstGeom>
              <a:solidFill>
                <a:srgbClr val="0058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BBD695B4-CD03-8940-B9E7-6BCFFF34B600}"/>
                  </a:ext>
                </a:extLst>
              </p:cNvPr>
              <p:cNvSpPr/>
              <p:nvPr/>
            </p:nvSpPr>
            <p:spPr>
              <a:xfrm>
                <a:off x="7173888" y="2011130"/>
                <a:ext cx="242608" cy="175237"/>
              </a:xfrm>
              <a:prstGeom prst="rect">
                <a:avLst/>
              </a:prstGeom>
              <a:solidFill>
                <a:srgbClr val="0058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5CA94EC5-109F-0E40-9AFA-923A8DB5178B}"/>
                  </a:ext>
                </a:extLst>
              </p:cNvPr>
              <p:cNvSpPr/>
              <p:nvPr/>
            </p:nvSpPr>
            <p:spPr>
              <a:xfrm>
                <a:off x="7414956" y="2011130"/>
                <a:ext cx="242608" cy="175237"/>
              </a:xfrm>
              <a:prstGeom prst="rect">
                <a:avLst/>
              </a:prstGeom>
              <a:solidFill>
                <a:srgbClr val="0058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16468C5-9B57-3441-90C7-177E6AEEC84F}"/>
                  </a:ext>
                </a:extLst>
              </p:cNvPr>
              <p:cNvSpPr/>
              <p:nvPr/>
            </p:nvSpPr>
            <p:spPr>
              <a:xfrm>
                <a:off x="4770892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B1CC18C-E9E4-4245-A446-8DD53F007B84}"/>
                  </a:ext>
                </a:extLst>
              </p:cNvPr>
              <p:cNvSpPr/>
              <p:nvPr/>
            </p:nvSpPr>
            <p:spPr>
              <a:xfrm>
                <a:off x="5011960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8D08F58-3FE1-D74A-A617-F078A6F21996}"/>
                  </a:ext>
                </a:extLst>
              </p:cNvPr>
              <p:cNvSpPr/>
              <p:nvPr/>
            </p:nvSpPr>
            <p:spPr>
              <a:xfrm>
                <a:off x="5253028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FC0EBCC4-B8AC-AC42-82A6-1ADBBE3CBADA}"/>
                  </a:ext>
                </a:extLst>
              </p:cNvPr>
              <p:cNvSpPr/>
              <p:nvPr/>
            </p:nvSpPr>
            <p:spPr>
              <a:xfrm>
                <a:off x="5491020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CEB16D9C-5596-7543-AF18-ECD7F4A45793}"/>
                  </a:ext>
                </a:extLst>
              </p:cNvPr>
              <p:cNvSpPr/>
              <p:nvPr/>
            </p:nvSpPr>
            <p:spPr>
              <a:xfrm>
                <a:off x="5732088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3399C808-2A53-954A-A55C-AE2E7CA3FDB5}"/>
                  </a:ext>
                </a:extLst>
              </p:cNvPr>
              <p:cNvSpPr/>
              <p:nvPr/>
            </p:nvSpPr>
            <p:spPr>
              <a:xfrm>
                <a:off x="5973156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DC704B2A-06BC-CD40-B9AA-8009E7A206D0}"/>
                  </a:ext>
                </a:extLst>
              </p:cNvPr>
              <p:cNvSpPr/>
              <p:nvPr/>
            </p:nvSpPr>
            <p:spPr>
              <a:xfrm>
                <a:off x="6211150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2C152DC4-3F0E-8C42-9916-1DE54EC6D451}"/>
                  </a:ext>
                </a:extLst>
              </p:cNvPr>
              <p:cNvSpPr/>
              <p:nvPr/>
            </p:nvSpPr>
            <p:spPr>
              <a:xfrm>
                <a:off x="6452218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F4A9414A-EBD9-E84A-8E41-9A9972A0B8DE}"/>
                  </a:ext>
                </a:extLst>
              </p:cNvPr>
              <p:cNvSpPr/>
              <p:nvPr/>
            </p:nvSpPr>
            <p:spPr>
              <a:xfrm>
                <a:off x="6693286" y="2186367"/>
                <a:ext cx="242608" cy="17523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96D91635-7956-2242-9BC6-9762F5870D7C}"/>
                  </a:ext>
                </a:extLst>
              </p:cNvPr>
              <p:cNvSpPr/>
              <p:nvPr/>
            </p:nvSpPr>
            <p:spPr>
              <a:xfrm>
                <a:off x="6931280" y="2186367"/>
                <a:ext cx="242608" cy="175237"/>
              </a:xfrm>
              <a:prstGeom prst="rect">
                <a:avLst/>
              </a:prstGeom>
              <a:solidFill>
                <a:srgbClr val="FFA80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C5E973F4-E14E-9C45-BC4D-D3447740DADE}"/>
                  </a:ext>
                </a:extLst>
              </p:cNvPr>
              <p:cNvSpPr/>
              <p:nvPr/>
            </p:nvSpPr>
            <p:spPr>
              <a:xfrm>
                <a:off x="7172348" y="2186367"/>
                <a:ext cx="242608" cy="175237"/>
              </a:xfrm>
              <a:prstGeom prst="rect">
                <a:avLst/>
              </a:prstGeom>
              <a:solidFill>
                <a:srgbClr val="FFA80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D278E479-E1BA-C34A-8190-51593B96A6D4}"/>
                  </a:ext>
                </a:extLst>
              </p:cNvPr>
              <p:cNvSpPr/>
              <p:nvPr/>
            </p:nvSpPr>
            <p:spPr>
              <a:xfrm>
                <a:off x="7413416" y="2186367"/>
                <a:ext cx="242608" cy="175237"/>
              </a:xfrm>
              <a:prstGeom prst="rect">
                <a:avLst/>
              </a:prstGeom>
              <a:solidFill>
                <a:srgbClr val="FFA80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BE09ED42-1355-0F4C-A742-BD48BE4AE8D9}"/>
                  </a:ext>
                </a:extLst>
              </p:cNvPr>
              <p:cNvSpPr/>
              <p:nvPr/>
            </p:nvSpPr>
            <p:spPr>
              <a:xfrm>
                <a:off x="4770058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E69D70CB-1824-BE47-93B0-D62998EEC7F9}"/>
                  </a:ext>
                </a:extLst>
              </p:cNvPr>
              <p:cNvSpPr/>
              <p:nvPr/>
            </p:nvSpPr>
            <p:spPr>
              <a:xfrm>
                <a:off x="5010202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36E7148A-42CA-2A48-890A-04EAA666385E}"/>
                  </a:ext>
                </a:extLst>
              </p:cNvPr>
              <p:cNvSpPr/>
              <p:nvPr/>
            </p:nvSpPr>
            <p:spPr>
              <a:xfrm>
                <a:off x="5250346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DE3106A-E0D8-E24B-861D-DE1292487647}"/>
                  </a:ext>
                </a:extLst>
              </p:cNvPr>
              <p:cNvSpPr/>
              <p:nvPr/>
            </p:nvSpPr>
            <p:spPr>
              <a:xfrm>
                <a:off x="5490490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77DEAF2-61FF-6949-82A9-216344F08F2F}"/>
                  </a:ext>
                </a:extLst>
              </p:cNvPr>
              <p:cNvSpPr/>
              <p:nvPr/>
            </p:nvSpPr>
            <p:spPr>
              <a:xfrm>
                <a:off x="5730634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4C7932A1-B599-9A47-A3AE-D10EC031F98C}"/>
                  </a:ext>
                </a:extLst>
              </p:cNvPr>
              <p:cNvSpPr/>
              <p:nvPr/>
            </p:nvSpPr>
            <p:spPr>
              <a:xfrm>
                <a:off x="5970778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9D27F0D4-E068-4748-A5A8-EDA4B3E1E27D}"/>
                  </a:ext>
                </a:extLst>
              </p:cNvPr>
              <p:cNvSpPr/>
              <p:nvPr/>
            </p:nvSpPr>
            <p:spPr>
              <a:xfrm>
                <a:off x="6210922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C04F66D8-47AF-CF4A-89DB-058FCADC673C}"/>
                  </a:ext>
                </a:extLst>
              </p:cNvPr>
              <p:cNvSpPr/>
              <p:nvPr/>
            </p:nvSpPr>
            <p:spPr>
              <a:xfrm>
                <a:off x="6451066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3407438C-73F7-234B-897A-D2E559C97670}"/>
                  </a:ext>
                </a:extLst>
              </p:cNvPr>
              <p:cNvSpPr/>
              <p:nvPr/>
            </p:nvSpPr>
            <p:spPr>
              <a:xfrm>
                <a:off x="6691210" y="2524540"/>
                <a:ext cx="242608" cy="1752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64E4680-3B49-B246-9EC8-9F9A6ECF5978}"/>
                  </a:ext>
                </a:extLst>
              </p:cNvPr>
              <p:cNvSpPr/>
              <p:nvPr/>
            </p:nvSpPr>
            <p:spPr>
              <a:xfrm>
                <a:off x="6931354" y="2524540"/>
                <a:ext cx="242608" cy="175237"/>
              </a:xfrm>
              <a:prstGeom prst="rect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D1B2C66-53C8-0742-8173-749B5A7808DB}"/>
                  </a:ext>
                </a:extLst>
              </p:cNvPr>
              <p:cNvSpPr/>
              <p:nvPr/>
            </p:nvSpPr>
            <p:spPr>
              <a:xfrm>
                <a:off x="7171498" y="2524540"/>
                <a:ext cx="242608" cy="175237"/>
              </a:xfrm>
              <a:prstGeom prst="rect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6D290191-830B-A749-ACCC-9AE05F3DA548}"/>
                  </a:ext>
                </a:extLst>
              </p:cNvPr>
              <p:cNvSpPr/>
              <p:nvPr/>
            </p:nvSpPr>
            <p:spPr>
              <a:xfrm>
                <a:off x="7411638" y="2524540"/>
                <a:ext cx="242608" cy="175237"/>
              </a:xfrm>
              <a:prstGeom prst="rect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id="{9E75D8D6-B4EA-184F-AADF-7869D96BC5DC}"/>
                      </a:ext>
                    </a:extLst>
                  </p:cNvPr>
                  <p:cNvSpPr/>
                  <p:nvPr/>
                </p:nvSpPr>
                <p:spPr>
                  <a:xfrm>
                    <a:off x="4770892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id="{9E75D8D6-B4EA-184F-AADF-7869D96BC5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0892" y="2356070"/>
                    <a:ext cx="242608" cy="17523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직사각형 208">
                    <a:extLst>
                      <a:ext uri="{FF2B5EF4-FFF2-40B4-BE49-F238E27FC236}">
                        <a16:creationId xmlns:a16="http://schemas.microsoft.com/office/drawing/2014/main" id="{3379A0B1-AC40-DC41-A2BA-B3F993E14280}"/>
                      </a:ext>
                    </a:extLst>
                  </p:cNvPr>
                  <p:cNvSpPr/>
                  <p:nvPr/>
                </p:nvSpPr>
                <p:spPr>
                  <a:xfrm>
                    <a:off x="5011960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9" name="직사각형 208">
                    <a:extLst>
                      <a:ext uri="{FF2B5EF4-FFF2-40B4-BE49-F238E27FC236}">
                        <a16:creationId xmlns:a16="http://schemas.microsoft.com/office/drawing/2014/main" id="{3379A0B1-AC40-DC41-A2BA-B3F993E142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1960" y="2356070"/>
                    <a:ext cx="242608" cy="17523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직사각형 209">
                    <a:extLst>
                      <a:ext uri="{FF2B5EF4-FFF2-40B4-BE49-F238E27FC236}">
                        <a16:creationId xmlns:a16="http://schemas.microsoft.com/office/drawing/2014/main" id="{9ED3FE8F-417B-B147-9C12-314371A3AD9A}"/>
                      </a:ext>
                    </a:extLst>
                  </p:cNvPr>
                  <p:cNvSpPr/>
                  <p:nvPr/>
                </p:nvSpPr>
                <p:spPr>
                  <a:xfrm>
                    <a:off x="5253028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0" name="직사각형 209">
                    <a:extLst>
                      <a:ext uri="{FF2B5EF4-FFF2-40B4-BE49-F238E27FC236}">
                        <a16:creationId xmlns:a16="http://schemas.microsoft.com/office/drawing/2014/main" id="{9ED3FE8F-417B-B147-9C12-314371A3AD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3028" y="2356070"/>
                    <a:ext cx="242608" cy="17523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6E56B7E2-7408-6642-AA3D-A8D9460AF73D}"/>
                      </a:ext>
                    </a:extLst>
                  </p:cNvPr>
                  <p:cNvSpPr/>
                  <p:nvPr/>
                </p:nvSpPr>
                <p:spPr>
                  <a:xfrm>
                    <a:off x="5491020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6E56B7E2-7408-6642-AA3D-A8D9460AF7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1020" y="2356070"/>
                    <a:ext cx="242608" cy="17523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직사각형 211">
                    <a:extLst>
                      <a:ext uri="{FF2B5EF4-FFF2-40B4-BE49-F238E27FC236}">
                        <a16:creationId xmlns:a16="http://schemas.microsoft.com/office/drawing/2014/main" id="{12F57850-1547-8B48-8C16-4DBB9121F7CF}"/>
                      </a:ext>
                    </a:extLst>
                  </p:cNvPr>
                  <p:cNvSpPr/>
                  <p:nvPr/>
                </p:nvSpPr>
                <p:spPr>
                  <a:xfrm>
                    <a:off x="5732088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직사각형 211">
                    <a:extLst>
                      <a:ext uri="{FF2B5EF4-FFF2-40B4-BE49-F238E27FC236}">
                        <a16:creationId xmlns:a16="http://schemas.microsoft.com/office/drawing/2014/main" id="{12F57850-1547-8B48-8C16-4DBB9121F7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2088" y="2356070"/>
                    <a:ext cx="242608" cy="17523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직사각형 212">
                    <a:extLst>
                      <a:ext uri="{FF2B5EF4-FFF2-40B4-BE49-F238E27FC236}">
                        <a16:creationId xmlns:a16="http://schemas.microsoft.com/office/drawing/2014/main" id="{EE35B20E-FB0E-8C47-A5C9-B062BB230EEA}"/>
                      </a:ext>
                    </a:extLst>
                  </p:cNvPr>
                  <p:cNvSpPr/>
                  <p:nvPr/>
                </p:nvSpPr>
                <p:spPr>
                  <a:xfrm>
                    <a:off x="5973156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3" name="직사각형 212">
                    <a:extLst>
                      <a:ext uri="{FF2B5EF4-FFF2-40B4-BE49-F238E27FC236}">
                        <a16:creationId xmlns:a16="http://schemas.microsoft.com/office/drawing/2014/main" id="{EE35B20E-FB0E-8C47-A5C9-B062BB230E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56" y="2356070"/>
                    <a:ext cx="242608" cy="17523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직사각형 213">
                    <a:extLst>
                      <a:ext uri="{FF2B5EF4-FFF2-40B4-BE49-F238E27FC236}">
                        <a16:creationId xmlns:a16="http://schemas.microsoft.com/office/drawing/2014/main" id="{61D27EAB-12E0-5549-B5DE-A242F782EFD9}"/>
                      </a:ext>
                    </a:extLst>
                  </p:cNvPr>
                  <p:cNvSpPr/>
                  <p:nvPr/>
                </p:nvSpPr>
                <p:spPr>
                  <a:xfrm>
                    <a:off x="6211150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4" name="직사각형 213">
                    <a:extLst>
                      <a:ext uri="{FF2B5EF4-FFF2-40B4-BE49-F238E27FC236}">
                        <a16:creationId xmlns:a16="http://schemas.microsoft.com/office/drawing/2014/main" id="{61D27EAB-12E0-5549-B5DE-A242F782EF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1150" y="2356070"/>
                    <a:ext cx="242608" cy="17523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직사각형 214">
                    <a:extLst>
                      <a:ext uri="{FF2B5EF4-FFF2-40B4-BE49-F238E27FC236}">
                        <a16:creationId xmlns:a16="http://schemas.microsoft.com/office/drawing/2014/main" id="{EEDF159E-EDDF-9E44-8574-632BDF198AD6}"/>
                      </a:ext>
                    </a:extLst>
                  </p:cNvPr>
                  <p:cNvSpPr/>
                  <p:nvPr/>
                </p:nvSpPr>
                <p:spPr>
                  <a:xfrm>
                    <a:off x="6452218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직사각형 214">
                    <a:extLst>
                      <a:ext uri="{FF2B5EF4-FFF2-40B4-BE49-F238E27FC236}">
                        <a16:creationId xmlns:a16="http://schemas.microsoft.com/office/drawing/2014/main" id="{EEDF159E-EDDF-9E44-8574-632BDF198A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2218" y="2356070"/>
                    <a:ext cx="242608" cy="17523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직사각형 215">
                    <a:extLst>
                      <a:ext uri="{FF2B5EF4-FFF2-40B4-BE49-F238E27FC236}">
                        <a16:creationId xmlns:a16="http://schemas.microsoft.com/office/drawing/2014/main" id="{61448706-3471-7446-8B8E-32514D82C030}"/>
                      </a:ext>
                    </a:extLst>
                  </p:cNvPr>
                  <p:cNvSpPr/>
                  <p:nvPr/>
                </p:nvSpPr>
                <p:spPr>
                  <a:xfrm>
                    <a:off x="6693286" y="2356070"/>
                    <a:ext cx="242608" cy="175237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직사각형 215">
                    <a:extLst>
                      <a:ext uri="{FF2B5EF4-FFF2-40B4-BE49-F238E27FC236}">
                        <a16:creationId xmlns:a16="http://schemas.microsoft.com/office/drawing/2014/main" id="{61448706-3471-7446-8B8E-32514D82C0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286" y="2356070"/>
                    <a:ext cx="242608" cy="17523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직사각형 216">
                    <a:extLst>
                      <a:ext uri="{FF2B5EF4-FFF2-40B4-BE49-F238E27FC236}">
                        <a16:creationId xmlns:a16="http://schemas.microsoft.com/office/drawing/2014/main" id="{DA4B7FB1-2EEA-A742-9EBF-70C008CEE3F5}"/>
                      </a:ext>
                    </a:extLst>
                  </p:cNvPr>
                  <p:cNvSpPr/>
                  <p:nvPr/>
                </p:nvSpPr>
                <p:spPr>
                  <a:xfrm>
                    <a:off x="6931280" y="2356070"/>
                    <a:ext cx="242608" cy="175237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7" name="직사각형 216">
                    <a:extLst>
                      <a:ext uri="{FF2B5EF4-FFF2-40B4-BE49-F238E27FC236}">
                        <a16:creationId xmlns:a16="http://schemas.microsoft.com/office/drawing/2014/main" id="{DA4B7FB1-2EEA-A742-9EBF-70C008CEE3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1280" y="2356070"/>
                    <a:ext cx="242608" cy="17523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직사각형 217">
                    <a:extLst>
                      <a:ext uri="{FF2B5EF4-FFF2-40B4-BE49-F238E27FC236}">
                        <a16:creationId xmlns:a16="http://schemas.microsoft.com/office/drawing/2014/main" id="{11F8727D-F934-D74B-86CE-0E8BC05265E8}"/>
                      </a:ext>
                    </a:extLst>
                  </p:cNvPr>
                  <p:cNvSpPr/>
                  <p:nvPr/>
                </p:nvSpPr>
                <p:spPr>
                  <a:xfrm>
                    <a:off x="7172348" y="2356070"/>
                    <a:ext cx="242608" cy="175237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직사각형 217">
                    <a:extLst>
                      <a:ext uri="{FF2B5EF4-FFF2-40B4-BE49-F238E27FC236}">
                        <a16:creationId xmlns:a16="http://schemas.microsoft.com/office/drawing/2014/main" id="{11F8727D-F934-D74B-86CE-0E8BC05265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348" y="2356070"/>
                    <a:ext cx="242608" cy="17523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직사각형 218">
                    <a:extLst>
                      <a:ext uri="{FF2B5EF4-FFF2-40B4-BE49-F238E27FC236}">
                        <a16:creationId xmlns:a16="http://schemas.microsoft.com/office/drawing/2014/main" id="{151B2D46-8312-654E-9A07-88129515C1C0}"/>
                      </a:ext>
                    </a:extLst>
                  </p:cNvPr>
                  <p:cNvSpPr/>
                  <p:nvPr/>
                </p:nvSpPr>
                <p:spPr>
                  <a:xfrm>
                    <a:off x="7413416" y="2356070"/>
                    <a:ext cx="242608" cy="175237"/>
                  </a:xfrm>
                  <a:prstGeom prst="rect">
                    <a:avLst/>
                  </a:prstGeom>
                  <a:solidFill>
                    <a:srgbClr val="C0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9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9" name="직사각형 218">
                    <a:extLst>
                      <a:ext uri="{FF2B5EF4-FFF2-40B4-BE49-F238E27FC236}">
                        <a16:creationId xmlns:a16="http://schemas.microsoft.com/office/drawing/2014/main" id="{151B2D46-8312-654E-9A07-88129515C1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3416" y="2356070"/>
                    <a:ext cx="242608" cy="17523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121E6FB3-DB6C-6E42-80AD-3EA3B12926AC}"/>
                  </a:ext>
                </a:extLst>
              </p:cNvPr>
              <p:cNvSpPr/>
              <p:nvPr/>
            </p:nvSpPr>
            <p:spPr>
              <a:xfrm>
                <a:off x="4770058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79998187-0B5D-ED4C-BFD3-E4F0855FEF22}"/>
                  </a:ext>
                </a:extLst>
              </p:cNvPr>
              <p:cNvSpPr/>
              <p:nvPr/>
            </p:nvSpPr>
            <p:spPr>
              <a:xfrm>
                <a:off x="5010287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9A46F178-0191-B94F-A57D-FA0570A08CE9}"/>
                  </a:ext>
                </a:extLst>
              </p:cNvPr>
              <p:cNvSpPr/>
              <p:nvPr/>
            </p:nvSpPr>
            <p:spPr>
              <a:xfrm>
                <a:off x="5250516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29C1C55-B231-1547-BE3B-F288BBF6BCC0}"/>
                  </a:ext>
                </a:extLst>
              </p:cNvPr>
              <p:cNvSpPr/>
              <p:nvPr/>
            </p:nvSpPr>
            <p:spPr>
              <a:xfrm>
                <a:off x="5490745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723BFEBB-4D0D-5C40-B756-762C7AA66EE8}"/>
                  </a:ext>
                </a:extLst>
              </p:cNvPr>
              <p:cNvSpPr/>
              <p:nvPr/>
            </p:nvSpPr>
            <p:spPr>
              <a:xfrm>
                <a:off x="5730974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473973B-8DAD-D947-A238-09ED2002B231}"/>
                  </a:ext>
                </a:extLst>
              </p:cNvPr>
              <p:cNvSpPr/>
              <p:nvPr/>
            </p:nvSpPr>
            <p:spPr>
              <a:xfrm>
                <a:off x="5971203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0916DB73-90C6-554B-8DD7-76BFCFBDEC3B}"/>
                  </a:ext>
                </a:extLst>
              </p:cNvPr>
              <p:cNvSpPr/>
              <p:nvPr/>
            </p:nvSpPr>
            <p:spPr>
              <a:xfrm>
                <a:off x="6211432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76AB975-1BFE-7345-BD52-786629A918DA}"/>
                  </a:ext>
                </a:extLst>
              </p:cNvPr>
              <p:cNvSpPr/>
              <p:nvPr/>
            </p:nvSpPr>
            <p:spPr>
              <a:xfrm>
                <a:off x="6451661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BC59F3D3-9183-6A4D-B25B-0D2D20CAE3EB}"/>
                  </a:ext>
                </a:extLst>
              </p:cNvPr>
              <p:cNvSpPr/>
              <p:nvPr/>
            </p:nvSpPr>
            <p:spPr>
              <a:xfrm>
                <a:off x="6691890" y="2694083"/>
                <a:ext cx="242608" cy="1752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E2821AE3-5CCD-D24A-B8E4-5C503E17B462}"/>
                  </a:ext>
                </a:extLst>
              </p:cNvPr>
              <p:cNvSpPr/>
              <p:nvPr/>
            </p:nvSpPr>
            <p:spPr>
              <a:xfrm>
                <a:off x="6932119" y="2694083"/>
                <a:ext cx="242608" cy="175237"/>
              </a:xfrm>
              <a:prstGeom prst="rect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BE76A13-E0C3-B348-AC23-2E267016A79A}"/>
                  </a:ext>
                </a:extLst>
              </p:cNvPr>
              <p:cNvSpPr/>
              <p:nvPr/>
            </p:nvSpPr>
            <p:spPr>
              <a:xfrm>
                <a:off x="7172348" y="2694083"/>
                <a:ext cx="242608" cy="175237"/>
              </a:xfrm>
              <a:prstGeom prst="rect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A232949-9424-8B49-B5A3-36E9FE699F07}"/>
                  </a:ext>
                </a:extLst>
              </p:cNvPr>
              <p:cNvSpPr/>
              <p:nvPr/>
            </p:nvSpPr>
            <p:spPr>
              <a:xfrm>
                <a:off x="7412582" y="2694083"/>
                <a:ext cx="242608" cy="175237"/>
              </a:xfrm>
              <a:prstGeom prst="rect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8" name="왼쪽 중괄호[L] 167">
              <a:extLst>
                <a:ext uri="{FF2B5EF4-FFF2-40B4-BE49-F238E27FC236}">
                  <a16:creationId xmlns:a16="http://schemas.microsoft.com/office/drawing/2014/main" id="{2636C673-47EF-E848-AE9D-CEDA76D8C3B8}"/>
                </a:ext>
              </a:extLst>
            </p:cNvPr>
            <p:cNvSpPr/>
            <p:nvPr/>
          </p:nvSpPr>
          <p:spPr>
            <a:xfrm rot="5400000">
              <a:off x="6123302" y="481416"/>
              <a:ext cx="175239" cy="2884188"/>
            </a:xfrm>
            <a:prstGeom prst="leftBrace">
              <a:avLst>
                <a:gd name="adj1" fmla="val 59352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AEDA455-8B65-084A-B090-415CEE74ED05}"/>
                </a:ext>
              </a:extLst>
            </p:cNvPr>
            <p:cNvSpPr txBox="1"/>
            <p:nvPr/>
          </p:nvSpPr>
          <p:spPr>
            <a:xfrm>
              <a:off x="5984272" y="161746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시간</a:t>
              </a:r>
              <a:endParaRPr kumimoji="1" lang="ko-Kore-KR" altLang="en-US" sz="11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왼쪽 중괄호[L] 169">
              <a:extLst>
                <a:ext uri="{FF2B5EF4-FFF2-40B4-BE49-F238E27FC236}">
                  <a16:creationId xmlns:a16="http://schemas.microsoft.com/office/drawing/2014/main" id="{D158D574-9F0B-5240-9648-5C26924AB1F6}"/>
                </a:ext>
              </a:extLst>
            </p:cNvPr>
            <p:cNvSpPr/>
            <p:nvPr/>
          </p:nvSpPr>
          <p:spPr>
            <a:xfrm>
              <a:off x="4593375" y="2014593"/>
              <a:ext cx="177262" cy="858190"/>
            </a:xfrm>
            <a:prstGeom prst="leftBrace">
              <a:avLst>
                <a:gd name="adj1" fmla="val 35431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2F58A48-A804-324B-A6EC-073E9981A98B}"/>
                </a:ext>
              </a:extLst>
            </p:cNvPr>
            <p:cNvSpPr txBox="1"/>
            <p:nvPr/>
          </p:nvSpPr>
          <p:spPr>
            <a:xfrm>
              <a:off x="4115396" y="231288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샘플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73988DAE-2D54-4045-9E29-4072E0EDD517}"/>
              </a:ext>
            </a:extLst>
          </p:cNvPr>
          <p:cNvGrpSpPr/>
          <p:nvPr/>
        </p:nvGrpSpPr>
        <p:grpSpPr>
          <a:xfrm>
            <a:off x="8205575" y="3042077"/>
            <a:ext cx="1794592" cy="462716"/>
            <a:chOff x="4531204" y="4779247"/>
            <a:chExt cx="1287929" cy="394923"/>
          </a:xfrm>
        </p:grpSpPr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75343297-0BAC-1B4F-8D80-EC83688D143B}"/>
                </a:ext>
              </a:extLst>
            </p:cNvPr>
            <p:cNvGrpSpPr/>
            <p:nvPr/>
          </p:nvGrpSpPr>
          <p:grpSpPr>
            <a:xfrm>
              <a:off x="4650651" y="4882221"/>
              <a:ext cx="1168482" cy="291949"/>
              <a:chOff x="3878746" y="4702574"/>
              <a:chExt cx="1168482" cy="291949"/>
            </a:xfrm>
          </p:grpSpPr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F04202FF-0FBA-E141-9740-162FADEEA197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1B174FF2-B4FC-9145-A2B0-24F1A10F586A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19667150-0796-8A46-97DB-A32E4DFD0C4A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D6D3B4F2-5427-D84F-9050-1901E824ECA9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C2A013E2-80B1-414D-BC93-C66ACEAC1C31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9A8395B-8C7E-C943-ABAC-3348D0DF2B38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CB09B897-CB8E-5245-9411-D8D8C922E799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B988652C-D4AA-724B-864D-4A24756F1247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08F404E0-4CA0-3142-951E-D3F54AE93120}"/>
                </a:ext>
              </a:extLst>
            </p:cNvPr>
            <p:cNvGrpSpPr/>
            <p:nvPr/>
          </p:nvGrpSpPr>
          <p:grpSpPr>
            <a:xfrm>
              <a:off x="4596960" y="4826310"/>
              <a:ext cx="1168482" cy="291949"/>
              <a:chOff x="3878746" y="4702574"/>
              <a:chExt cx="1168482" cy="291949"/>
            </a:xfrm>
          </p:grpSpPr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24F6946F-F02E-7341-ADA2-D38CA5D67010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DA7AF131-FF58-5746-AB6F-A61EF63560FE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84618252-3401-894C-8C8D-4A163CC91A51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997EC02-08CD-7847-9F20-F6A839DBA4EF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49EEF968-2E75-D744-9198-2A46D46B4D4E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0137DC61-6D88-084E-BE41-1BFCBE53ED90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DF7C0737-7620-2240-AD7B-8427283C17EE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190FCFC-6F29-1B48-AC7F-9574C5B5A438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A3EB9BCD-6A25-5F4A-BC48-FD38EFFCCF0D}"/>
                </a:ext>
              </a:extLst>
            </p:cNvPr>
            <p:cNvGrpSpPr/>
            <p:nvPr/>
          </p:nvGrpSpPr>
          <p:grpSpPr>
            <a:xfrm>
              <a:off x="4531204" y="4779247"/>
              <a:ext cx="1168482" cy="291949"/>
              <a:chOff x="3878746" y="4702574"/>
              <a:chExt cx="1168482" cy="291949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370123D-1C1E-094E-BA74-F1A38AED84AF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샘플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ko-KR" altLang="en-US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1F960614-7208-AE4C-84E1-DCA529895EAB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20888B22-80E7-764E-A2FD-F7ED48B51C2D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4E40BF26-110D-C647-89ED-274CFC72FE61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89AF490E-7401-6D48-8E75-A0F6E4D27875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6D245CFE-24B3-3B47-BF39-1C383B3BE323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44403161-BB94-C840-BC77-C524E42B4426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182FEF53-D0C0-F140-88DF-E280FDB8F40B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D38209B-607D-8A41-808F-1BF6199AADAF}"/>
              </a:ext>
            </a:extLst>
          </p:cNvPr>
          <p:cNvGrpSpPr/>
          <p:nvPr/>
        </p:nvGrpSpPr>
        <p:grpSpPr>
          <a:xfrm>
            <a:off x="10115369" y="3067080"/>
            <a:ext cx="1600928" cy="400297"/>
            <a:chOff x="3084312" y="4814819"/>
            <a:chExt cx="1217032" cy="323122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AFAA35B0-506B-9945-AE08-4E7486AAA6AE}"/>
                </a:ext>
              </a:extLst>
            </p:cNvPr>
            <p:cNvGrpSpPr/>
            <p:nvPr/>
          </p:nvGrpSpPr>
          <p:grpSpPr>
            <a:xfrm>
              <a:off x="3132862" y="4845991"/>
              <a:ext cx="1168482" cy="291950"/>
              <a:chOff x="3132862" y="4845991"/>
              <a:chExt cx="1168482" cy="291950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FD2736F6-DE1A-FA45-ACF5-1AA07B2E12D4}"/>
                  </a:ext>
                </a:extLst>
              </p:cNvPr>
              <p:cNvSpPr/>
              <p:nvPr/>
            </p:nvSpPr>
            <p:spPr>
              <a:xfrm>
                <a:off x="3132862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BE2274AD-66AD-454A-AF37-E210AE91BCD2}"/>
                  </a:ext>
                </a:extLst>
              </p:cNvPr>
              <p:cNvSpPr/>
              <p:nvPr/>
            </p:nvSpPr>
            <p:spPr>
              <a:xfrm>
                <a:off x="3476153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88A4A743-B918-A741-92AF-D7F0D97C3185}"/>
                  </a:ext>
                </a:extLst>
              </p:cNvPr>
              <p:cNvSpPr/>
              <p:nvPr/>
            </p:nvSpPr>
            <p:spPr>
              <a:xfrm>
                <a:off x="3824372" y="4845991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C5B22E27-650E-3745-B7BC-FCD0CACEAE09}"/>
                  </a:ext>
                </a:extLst>
              </p:cNvPr>
              <p:cNvSpPr/>
              <p:nvPr/>
            </p:nvSpPr>
            <p:spPr>
              <a:xfrm>
                <a:off x="3989706" y="4845991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3B358629-22EF-2047-AE61-EF3DC7343738}"/>
                  </a:ext>
                </a:extLst>
              </p:cNvPr>
              <p:cNvSpPr/>
              <p:nvPr/>
            </p:nvSpPr>
            <p:spPr>
              <a:xfrm>
                <a:off x="3132862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A99F3A63-C935-2B47-832B-09872628C8B6}"/>
                  </a:ext>
                </a:extLst>
              </p:cNvPr>
              <p:cNvSpPr/>
              <p:nvPr/>
            </p:nvSpPr>
            <p:spPr>
              <a:xfrm>
                <a:off x="3476153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76788955-5851-C741-AA33-D4C9A8E5E6A1}"/>
                  </a:ext>
                </a:extLst>
              </p:cNvPr>
              <p:cNvSpPr/>
              <p:nvPr/>
            </p:nvSpPr>
            <p:spPr>
              <a:xfrm>
                <a:off x="3824372" y="4991944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22F2541C-CC06-9F43-A55E-9F0F7027F9F7}"/>
                  </a:ext>
                </a:extLst>
              </p:cNvPr>
              <p:cNvSpPr/>
              <p:nvPr/>
            </p:nvSpPr>
            <p:spPr>
              <a:xfrm>
                <a:off x="3989706" y="4991944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8FEDBA96-C619-0B46-8684-2ADFD49D5B7F}"/>
                </a:ext>
              </a:extLst>
            </p:cNvPr>
            <p:cNvGrpSpPr/>
            <p:nvPr/>
          </p:nvGrpSpPr>
          <p:grpSpPr>
            <a:xfrm>
              <a:off x="3084312" y="4814819"/>
              <a:ext cx="1168482" cy="291950"/>
              <a:chOff x="3132862" y="4845991"/>
              <a:chExt cx="1168482" cy="291950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597C6206-5685-C541-9A97-8CBB346D7A5D}"/>
                  </a:ext>
                </a:extLst>
              </p:cNvPr>
              <p:cNvSpPr/>
              <p:nvPr/>
            </p:nvSpPr>
            <p:spPr>
              <a:xfrm>
                <a:off x="3132862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</a:rPr>
                  <a:t>샘플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</a:rPr>
                  <a:t>K</a:t>
                </a:r>
                <a:endParaRPr lang="ko-KR" altLang="en-US" sz="7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07E8158C-38A7-D941-B047-7A0CE541EF78}"/>
                  </a:ext>
                </a:extLst>
              </p:cNvPr>
              <p:cNvSpPr/>
              <p:nvPr/>
            </p:nvSpPr>
            <p:spPr>
              <a:xfrm>
                <a:off x="3476153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CE9E9A7A-0D4C-0748-9439-7CACB1501262}"/>
                  </a:ext>
                </a:extLst>
              </p:cNvPr>
              <p:cNvSpPr/>
              <p:nvPr/>
            </p:nvSpPr>
            <p:spPr>
              <a:xfrm>
                <a:off x="3824372" y="4845991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7152FFD0-DD8A-184A-A00D-FD591B759036}"/>
                  </a:ext>
                </a:extLst>
              </p:cNvPr>
              <p:cNvSpPr/>
              <p:nvPr/>
            </p:nvSpPr>
            <p:spPr>
              <a:xfrm>
                <a:off x="3989706" y="4845991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BD506BFF-2167-A44D-AAD0-EEC6EA742B86}"/>
                  </a:ext>
                </a:extLst>
              </p:cNvPr>
              <p:cNvSpPr/>
              <p:nvPr/>
            </p:nvSpPr>
            <p:spPr>
              <a:xfrm>
                <a:off x="3132862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AACF637A-DB94-4346-AE04-0FBB10E6ACBE}"/>
                  </a:ext>
                </a:extLst>
              </p:cNvPr>
              <p:cNvSpPr/>
              <p:nvPr/>
            </p:nvSpPr>
            <p:spPr>
              <a:xfrm>
                <a:off x="3476153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8D5FD2F3-35D4-E54E-B8CF-8C87F4AF3D30}"/>
                  </a:ext>
                </a:extLst>
              </p:cNvPr>
              <p:cNvSpPr/>
              <p:nvPr/>
            </p:nvSpPr>
            <p:spPr>
              <a:xfrm>
                <a:off x="3824372" y="4991944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BA3B1033-D2C9-CF4F-8F28-EEC1708B28C3}"/>
                  </a:ext>
                </a:extLst>
              </p:cNvPr>
              <p:cNvSpPr/>
              <p:nvPr/>
            </p:nvSpPr>
            <p:spPr>
              <a:xfrm>
                <a:off x="3989706" y="4991944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E127ED4A-20E8-C143-8A27-C2829242A9BA}"/>
              </a:ext>
            </a:extLst>
          </p:cNvPr>
          <p:cNvGrpSpPr/>
          <p:nvPr/>
        </p:nvGrpSpPr>
        <p:grpSpPr>
          <a:xfrm>
            <a:off x="9175939" y="3648098"/>
            <a:ext cx="1789105" cy="380337"/>
            <a:chOff x="2655890" y="5633354"/>
            <a:chExt cx="1168482" cy="291950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25112151-902E-C649-AF3B-F28AB3BAE60A}"/>
                </a:ext>
              </a:extLst>
            </p:cNvPr>
            <p:cNvSpPr/>
            <p:nvPr/>
          </p:nvSpPr>
          <p:spPr>
            <a:xfrm>
              <a:off x="2655890" y="5779307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CFE766E7-8577-8C42-8A27-A692B7A2BF76}"/>
                </a:ext>
              </a:extLst>
            </p:cNvPr>
            <p:cNvSpPr/>
            <p:nvPr/>
          </p:nvSpPr>
          <p:spPr>
            <a:xfrm>
              <a:off x="2999181" y="5779307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1410AA2A-E864-0A4B-BCF6-8D810905FDAB}"/>
                </a:ext>
              </a:extLst>
            </p:cNvPr>
            <p:cNvSpPr/>
            <p:nvPr/>
          </p:nvSpPr>
          <p:spPr>
            <a:xfrm>
              <a:off x="3347400" y="5779307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FF6A8970-5EDA-264B-A443-C893A1FDA3CF}"/>
                </a:ext>
              </a:extLst>
            </p:cNvPr>
            <p:cNvSpPr/>
            <p:nvPr/>
          </p:nvSpPr>
          <p:spPr>
            <a:xfrm>
              <a:off x="3512734" y="5779307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6648F391-D47C-D547-A4CF-272FA37C06FA}"/>
                </a:ext>
              </a:extLst>
            </p:cNvPr>
            <p:cNvSpPr/>
            <p:nvPr/>
          </p:nvSpPr>
          <p:spPr>
            <a:xfrm>
              <a:off x="2655890" y="5633354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샘플</a:t>
              </a:r>
              <a:r>
                <a:rPr lang="en-US" altLang="ko-KR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</a:t>
              </a:r>
              <a:endParaRPr lang="ko-KR" altLang="en-US" sz="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8322791-00C0-D247-ABBD-8E9B9A18828A}"/>
                </a:ext>
              </a:extLst>
            </p:cNvPr>
            <p:cNvSpPr/>
            <p:nvPr/>
          </p:nvSpPr>
          <p:spPr>
            <a:xfrm>
              <a:off x="2999181" y="5633354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03FFCE90-4B7F-F440-BC2F-6B6448A043ED}"/>
                </a:ext>
              </a:extLst>
            </p:cNvPr>
            <p:cNvSpPr/>
            <p:nvPr/>
          </p:nvSpPr>
          <p:spPr>
            <a:xfrm>
              <a:off x="3347400" y="5633354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59AA9A10-CD1A-A044-93C4-EB6B60C7F7DF}"/>
                </a:ext>
              </a:extLst>
            </p:cNvPr>
            <p:cNvSpPr/>
            <p:nvPr/>
          </p:nvSpPr>
          <p:spPr>
            <a:xfrm>
              <a:off x="3512734" y="5633354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3F0838-AC5B-404E-8339-2CFAE99BB248}"/>
              </a:ext>
            </a:extLst>
          </p:cNvPr>
          <p:cNvSpPr txBox="1"/>
          <p:nvPr/>
        </p:nvSpPr>
        <p:spPr>
          <a:xfrm>
            <a:off x="492967" y="4271154"/>
            <a:ext cx="3553488" cy="134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시계열데이터 각 행을 샘플로 간주하여 다수의 샘플 확보 가능</a:t>
            </a:r>
            <a:endParaRPr kumimoji="1"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샘플 사이에 상관성이 높기에 차분 수행</a:t>
            </a:r>
            <a:endParaRPr kumimoji="1"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시계열 특성 반영 불가</a:t>
            </a:r>
            <a:endParaRPr kumimoji="1"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83EAE8A-CF13-6145-8106-C6771B36E5BC}"/>
              </a:ext>
            </a:extLst>
          </p:cNvPr>
          <p:cNvSpPr txBox="1"/>
          <p:nvPr/>
        </p:nvSpPr>
        <p:spPr>
          <a:xfrm>
            <a:off x="4256963" y="4271154"/>
            <a:ext cx="3725874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한 시계열데이터를 모두 이어 붙여 하나의 행으로 구성 </a:t>
            </a:r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한 행렬 </a:t>
            </a:r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한 행</a:t>
            </a:r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한 시계열데이터가 하나의 행이 되므로 샘플 수가 충분치 못한 한계</a:t>
            </a:r>
            <a:endParaRPr kumimoji="1"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93BAB58-46B2-0643-A159-26DC4458C5AE}"/>
              </a:ext>
            </a:extLst>
          </p:cNvPr>
          <p:cNvSpPr txBox="1"/>
          <p:nvPr/>
        </p:nvSpPr>
        <p:spPr>
          <a:xfrm>
            <a:off x="8122257" y="4271154"/>
            <a:ext cx="3725874" cy="134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시계열데이터의 특성을 보존하고 학습을 위한 샘플 수를  보장하기 위해 전체 센서 데이터를 여러 행렬로 스냅샷 화</a:t>
            </a:r>
            <a:endParaRPr kumimoji="1" lang="en-US" altLang="ko-KR" sz="1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177800" indent="-177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각 행렬을 이미지로 간주하여 </a:t>
            </a:r>
            <a:r>
              <a:rPr kumimoji="1" lang="en-US" altLang="ko-KR" sz="1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CNN</a:t>
            </a:r>
            <a:r>
              <a:rPr kumimoji="1" lang="ko-KR" altLang="en-US" sz="1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학습</a:t>
            </a:r>
            <a:endParaRPr kumimoji="1" lang="en-US" altLang="ko-KR" sz="1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6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5C905F-ED07-C341-BD5A-318C68C8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BBD4-878E-415B-A9C6-3C87F5AFD737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4D027E-8E15-3E48-A6F3-E045E707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  <a:ea typeface="+mj-ea"/>
              </a:rPr>
              <a:t>센서 기반 가스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탐지 알고리즘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086E5FC-E4C3-E64B-8780-6804E5D575D2}"/>
              </a:ext>
            </a:extLst>
          </p:cNvPr>
          <p:cNvGrpSpPr/>
          <p:nvPr/>
        </p:nvGrpSpPr>
        <p:grpSpPr>
          <a:xfrm>
            <a:off x="333711" y="1881503"/>
            <a:ext cx="3667575" cy="2856606"/>
            <a:chOff x="333711" y="1881503"/>
            <a:chExt cx="3667575" cy="285660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DB4FBC9-B36A-D744-94E6-DA9761151E5B}"/>
                </a:ext>
              </a:extLst>
            </p:cNvPr>
            <p:cNvGrpSpPr/>
            <p:nvPr/>
          </p:nvGrpSpPr>
          <p:grpSpPr>
            <a:xfrm>
              <a:off x="333711" y="1881503"/>
              <a:ext cx="3366752" cy="2856606"/>
              <a:chOff x="371757" y="1136274"/>
              <a:chExt cx="3366752" cy="2856606"/>
            </a:xfrm>
          </p:grpSpPr>
          <p:sp>
            <p:nvSpPr>
              <p:cNvPr id="10" name="슬라이드 번호 개체 틀 1">
                <a:extLst>
                  <a:ext uri="{FF2B5EF4-FFF2-40B4-BE49-F238E27FC236}">
                    <a16:creationId xmlns:a16="http://schemas.microsoft.com/office/drawing/2014/main" id="{FFC6A289-11BE-F24D-A367-3C4359BA0F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4157" y="3227106"/>
                <a:ext cx="550486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457200" rtl="0" eaLnBrk="1" latinLnBrk="0" hangingPunct="1">
                  <a:defRPr sz="1200" b="1" i="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1B6D7589-F66E-2345-B4D0-21B08A927088}" type="slidenum">
                  <a:rPr kumimoji="1" lang="ko-KR" altLang="en-US" smtClean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pPr/>
                  <a:t>99</a:t>
                </a:fld>
                <a:endParaRPr kumimoji="1" lang="ko-KR" altLang="en-US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DE7030C-2010-234B-9284-9CE44435D75D}"/>
                  </a:ext>
                </a:extLst>
              </p:cNvPr>
              <p:cNvSpPr/>
              <p:nvPr/>
            </p:nvSpPr>
            <p:spPr>
              <a:xfrm>
                <a:off x="1445245" y="1136274"/>
                <a:ext cx="2269191" cy="2856606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슬라이드 번호 개체 틀 8">
                <a:extLst>
                  <a:ext uri="{FF2B5EF4-FFF2-40B4-BE49-F238E27FC236}">
                    <a16:creationId xmlns:a16="http://schemas.microsoft.com/office/drawing/2014/main" id="{16138D85-47DA-AA4F-AA66-9F43F7FE1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57" y="3125506"/>
                <a:ext cx="550486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457200" rtl="0" eaLnBrk="1" latinLnBrk="0" hangingPunct="1">
                  <a:defRPr sz="1000" b="1" i="0" kern="1200">
                    <a:solidFill>
                      <a:schemeClr val="accent1">
                        <a:lumMod val="5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fld id="{1B6D7589-F66E-2345-B4D0-21B08A927088}" type="slidenum">
                  <a:rPr kumimoji="1" lang="ko-KR" altLang="en-US" smtClean="0">
                    <a:solidFill>
                      <a:srgbClr val="4472C4">
                        <a:lumMod val="50000"/>
                      </a:srgbClr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pPr/>
                  <a:t>99</a:t>
                </a:fld>
                <a:endParaRPr kumimoji="1" lang="ko-KR" altLang="en-US" dirty="0">
                  <a:solidFill>
                    <a:srgbClr val="4472C4">
                      <a:lumMod val="50000"/>
                    </a:srgbClr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28F0C24-A531-4A47-93C2-DE46FE95B1E6}"/>
                  </a:ext>
                </a:extLst>
              </p:cNvPr>
              <p:cNvSpPr/>
              <p:nvPr/>
            </p:nvSpPr>
            <p:spPr>
              <a:xfrm>
                <a:off x="371757" y="1297291"/>
                <a:ext cx="953706" cy="269558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marR="0" lvl="0" indent="-17145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B452794-A095-5840-A513-F3E4098192A9}"/>
                  </a:ext>
                </a:extLst>
              </p:cNvPr>
              <p:cNvSpPr/>
              <p:nvPr/>
            </p:nvSpPr>
            <p:spPr>
              <a:xfrm>
                <a:off x="371757" y="1160024"/>
                <a:ext cx="953706" cy="257994"/>
              </a:xfrm>
              <a:prstGeom prst="rect">
                <a:avLst/>
              </a:prstGeom>
              <a:solidFill>
                <a:srgbClr val="44546A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데이터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563BCF1-F625-8D4A-B376-11D5847D164B}"/>
                  </a:ext>
                </a:extLst>
              </p:cNvPr>
              <p:cNvSpPr/>
              <p:nvPr/>
            </p:nvSpPr>
            <p:spPr>
              <a:xfrm>
                <a:off x="1525832" y="2339278"/>
                <a:ext cx="2078221" cy="737182"/>
              </a:xfrm>
              <a:prstGeom prst="rect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100</a:t>
                </a:r>
                <a:r>
                  <a:rPr kumimoji="1" lang="ko-KR" altLang="en-US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개에 실험에 대해서 시료 별</a:t>
                </a:r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(butyl acetate, Toluene, DMS)</a:t>
                </a:r>
                <a:r>
                  <a:rPr kumimoji="1" lang="ko-KR" altLang="en-US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 배합 데이터를 포함</a:t>
                </a:r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.</a:t>
                </a:r>
                <a:endPara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D414187-14A6-AC47-B26E-279C343C6126}"/>
                  </a:ext>
                </a:extLst>
              </p:cNvPr>
              <p:cNvSpPr/>
              <p:nvPr/>
            </p:nvSpPr>
            <p:spPr>
              <a:xfrm>
                <a:off x="1526342" y="1578207"/>
                <a:ext cx="2077200" cy="725187"/>
              </a:xfrm>
              <a:prstGeom prst="rect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11</a:t>
                </a:r>
                <a:r>
                  <a:rPr kumimoji="1" lang="ko-KR" altLang="en-US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개의 가스 탐지 센서 데이터 값과 함께 온도</a:t>
                </a:r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, </a:t>
                </a:r>
                <a:r>
                  <a:rPr kumimoji="1" lang="ko-KR" altLang="en-US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습도 등의 변수를 포함하고 있음</a:t>
                </a:r>
                <a:r>
                  <a:rPr kumimoji="1" lang="en-US" altLang="ko-KR" sz="1050" kern="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.</a:t>
                </a:r>
                <a:endParaRPr kumimoji="1" lang="ko-KR" altLang="en-US" sz="1050" kern="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A7C9B1E-A196-5245-80A5-D86358CA9DBC}"/>
                  </a:ext>
                </a:extLst>
              </p:cNvPr>
              <p:cNvSpPr/>
              <p:nvPr/>
            </p:nvSpPr>
            <p:spPr>
              <a:xfrm>
                <a:off x="1538942" y="3146758"/>
                <a:ext cx="2052000" cy="737182"/>
              </a:xfrm>
              <a:prstGeom prst="rect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 defTabSz="457200" latinLnBrk="0">
                  <a:defRPr/>
                </a:pPr>
                <a:r>
                  <a:rPr kumimoji="1" lang="ko-KR" altLang="en-US" sz="1050" dirty="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Wingdings" pitchFamily="2" charset="2"/>
                  </a:rPr>
                  <a:t>동일한 시료 배합 비율을 가지는 중복 실험 데이터가 존재함</a:t>
                </a:r>
                <a:r>
                  <a:rPr kumimoji="1" lang="en-US" altLang="ko-KR" sz="1050" dirty="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  <a:sym typeface="Wingdings" pitchFamily="2" charset="2"/>
                  </a:rPr>
                  <a:t>.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0FE25AC-5DAA-214E-805C-F39EDEEF2B4F}"/>
                  </a:ext>
                </a:extLst>
              </p:cNvPr>
              <p:cNvSpPr/>
              <p:nvPr/>
            </p:nvSpPr>
            <p:spPr>
              <a:xfrm>
                <a:off x="1445245" y="1160024"/>
                <a:ext cx="2293264" cy="257994"/>
              </a:xfrm>
              <a:prstGeom prst="rect">
                <a:avLst/>
              </a:prstGeom>
              <a:solidFill>
                <a:srgbClr val="44546A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softEdge rad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특징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7FFE919-2682-DF4E-A59C-3233D905B520}"/>
                </a:ext>
              </a:extLst>
            </p:cNvPr>
            <p:cNvGrpSpPr/>
            <p:nvPr/>
          </p:nvGrpSpPr>
          <p:grpSpPr>
            <a:xfrm>
              <a:off x="391569" y="2831815"/>
              <a:ext cx="829946" cy="1207267"/>
              <a:chOff x="1457654" y="4517881"/>
              <a:chExt cx="1123678" cy="12411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6133E20-8A79-E944-9778-A15CF13133AA}"/>
                  </a:ext>
                </a:extLst>
              </p:cNvPr>
              <p:cNvGrpSpPr/>
              <p:nvPr/>
            </p:nvGrpSpPr>
            <p:grpSpPr>
              <a:xfrm>
                <a:off x="1543437" y="4517881"/>
                <a:ext cx="952113" cy="773792"/>
                <a:chOff x="1743033" y="4178626"/>
                <a:chExt cx="885826" cy="936906"/>
              </a:xfrm>
            </p:grpSpPr>
            <p:sp>
              <p:nvSpPr>
                <p:cNvPr id="27" name="원통형 6">
                  <a:extLst>
                    <a:ext uri="{FF2B5EF4-FFF2-40B4-BE49-F238E27FC236}">
                      <a16:creationId xmlns:a16="http://schemas.microsoft.com/office/drawing/2014/main" id="{87072152-D284-564A-89E1-817F592DCF6D}"/>
                    </a:ext>
                  </a:extLst>
                </p:cNvPr>
                <p:cNvSpPr/>
                <p:nvPr/>
              </p:nvSpPr>
              <p:spPr>
                <a:xfrm>
                  <a:off x="1743034" y="4660094"/>
                  <a:ext cx="885825" cy="455438"/>
                </a:xfrm>
                <a:prstGeom prst="can">
                  <a:avLst>
                    <a:gd name="adj" fmla="val 43822"/>
                  </a:avLst>
                </a:prstGeom>
                <a:solidFill>
                  <a:srgbClr val="8FAADC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원통형 7">
                  <a:extLst>
                    <a:ext uri="{FF2B5EF4-FFF2-40B4-BE49-F238E27FC236}">
                      <a16:creationId xmlns:a16="http://schemas.microsoft.com/office/drawing/2014/main" id="{B3005BE3-E82F-C84A-9A72-80BAC68CB89B}"/>
                    </a:ext>
                  </a:extLst>
                </p:cNvPr>
                <p:cNvSpPr/>
                <p:nvPr/>
              </p:nvSpPr>
              <p:spPr>
                <a:xfrm>
                  <a:off x="1743033" y="4406346"/>
                  <a:ext cx="885825" cy="455440"/>
                </a:xfrm>
                <a:prstGeom prst="can">
                  <a:avLst>
                    <a:gd name="adj" fmla="val 43822"/>
                  </a:avLst>
                </a:prstGeom>
                <a:solidFill>
                  <a:srgbClr val="2F559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원통형 8">
                  <a:extLst>
                    <a:ext uri="{FF2B5EF4-FFF2-40B4-BE49-F238E27FC236}">
                      <a16:creationId xmlns:a16="http://schemas.microsoft.com/office/drawing/2014/main" id="{DF7FCFB1-218A-DF4D-A02E-A62397423E81}"/>
                    </a:ext>
                  </a:extLst>
                </p:cNvPr>
                <p:cNvSpPr/>
                <p:nvPr/>
              </p:nvSpPr>
              <p:spPr>
                <a:xfrm>
                  <a:off x="1743033" y="4178626"/>
                  <a:ext cx="885825" cy="455440"/>
                </a:xfrm>
                <a:prstGeom prst="can">
                  <a:avLst>
                    <a:gd name="adj" fmla="val 43822"/>
                  </a:avLst>
                </a:prstGeom>
                <a:solidFill>
                  <a:srgbClr val="203864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BFB125-5B9E-2C48-8DD7-401D212397AE}"/>
                  </a:ext>
                </a:extLst>
              </p:cNvPr>
              <p:cNvSpPr txBox="1"/>
              <p:nvPr/>
            </p:nvSpPr>
            <p:spPr>
              <a:xfrm>
                <a:off x="1457654" y="5343530"/>
                <a:ext cx="1123678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혼합 시료</a:t>
                </a:r>
                <a:endParaRPr lang="en-US" altLang="ko-KR" sz="10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  <a:p>
                <a:pPr algn="ctr"/>
                <a:r>
                  <a:rPr lang="ko-KR" altLang="en-US" sz="1000" dirty="0" err="1"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센서데이터</a:t>
                </a:r>
                <a:endParaRPr lang="en-US" altLang="ko-KR" sz="10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2793B7-27D6-EE43-B97B-2A6C774BC759}"/>
                </a:ext>
              </a:extLst>
            </p:cNvPr>
            <p:cNvSpPr/>
            <p:nvPr/>
          </p:nvSpPr>
          <p:spPr>
            <a:xfrm>
              <a:off x="333711" y="1905253"/>
              <a:ext cx="3350917" cy="28328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34" name="삼각형 10">
              <a:extLst>
                <a:ext uri="{FF2B5EF4-FFF2-40B4-BE49-F238E27FC236}">
                  <a16:creationId xmlns:a16="http://schemas.microsoft.com/office/drawing/2014/main" id="{BE6161CB-9B8C-E84E-A52A-B9DF52545B00}"/>
                </a:ext>
              </a:extLst>
            </p:cNvPr>
            <p:cNvSpPr/>
            <p:nvPr/>
          </p:nvSpPr>
          <p:spPr>
            <a:xfrm rot="5400000">
              <a:off x="3723277" y="3354660"/>
              <a:ext cx="359142" cy="196876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endParaRPr kumimoji="1" lang="ko-KR" altLang="en-US" sz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A2B9CED-FF6B-EC4A-9DA9-573C48B289B4}"/>
              </a:ext>
            </a:extLst>
          </p:cNvPr>
          <p:cNvSpPr/>
          <p:nvPr/>
        </p:nvSpPr>
        <p:spPr>
          <a:xfrm>
            <a:off x="4113132" y="1703424"/>
            <a:ext cx="1886541" cy="334641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EE73B2-23D7-F74B-BF34-B03605E44D7D}"/>
              </a:ext>
            </a:extLst>
          </p:cNvPr>
          <p:cNvSpPr/>
          <p:nvPr/>
        </p:nvSpPr>
        <p:spPr>
          <a:xfrm>
            <a:off x="4122101" y="1537877"/>
            <a:ext cx="1877572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데이터 구조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57811C-6A17-4745-ABAF-BCFB72206F6B}"/>
              </a:ext>
            </a:extLst>
          </p:cNvPr>
          <p:cNvSpPr/>
          <p:nvPr/>
        </p:nvSpPr>
        <p:spPr>
          <a:xfrm>
            <a:off x="4128112" y="1537877"/>
            <a:ext cx="1886542" cy="35242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FEE3A02-B596-8E4E-827B-F4F6FB0518EE}"/>
              </a:ext>
            </a:extLst>
          </p:cNvPr>
          <p:cNvGrpSpPr/>
          <p:nvPr/>
        </p:nvGrpSpPr>
        <p:grpSpPr>
          <a:xfrm>
            <a:off x="4677408" y="1874493"/>
            <a:ext cx="1168482" cy="1070067"/>
            <a:chOff x="7257714" y="2358933"/>
            <a:chExt cx="1168482" cy="107006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4FEF991-1F5C-8449-996C-0296374D92A4}"/>
                </a:ext>
              </a:extLst>
            </p:cNvPr>
            <p:cNvSpPr/>
            <p:nvPr/>
          </p:nvSpPr>
          <p:spPr>
            <a:xfrm>
              <a:off x="7257714" y="2561845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lang="ko-KR" altLang="en-US" sz="5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3B963B1-DDC8-B048-B538-8CDB8BBDDD4A}"/>
                </a:ext>
              </a:extLst>
            </p:cNvPr>
            <p:cNvSpPr/>
            <p:nvPr/>
          </p:nvSpPr>
          <p:spPr>
            <a:xfrm>
              <a:off x="7601005" y="2561845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2</a:t>
              </a:r>
              <a:endParaRPr lang="ko-KR" altLang="en-US" sz="5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FF6F4CF-383B-EA42-8662-22F77CF0F36B}"/>
                    </a:ext>
                  </a:extLst>
                </p:cNvPr>
                <p:cNvSpPr/>
                <p:nvPr/>
              </p:nvSpPr>
              <p:spPr>
                <a:xfrm>
                  <a:off x="7949224" y="2561845"/>
                  <a:ext cx="166076" cy="14599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⋯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FF6F4CF-383B-EA42-8662-22F77CF0F3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9224" y="2561845"/>
                  <a:ext cx="166076" cy="145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146DF5-C82A-BC40-A7BC-D80E73849BCB}"/>
                </a:ext>
              </a:extLst>
            </p:cNvPr>
            <p:cNvSpPr/>
            <p:nvPr/>
          </p:nvSpPr>
          <p:spPr>
            <a:xfrm>
              <a:off x="8114558" y="2561845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온도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C9FAD2-F2AE-244C-9D67-D90740098BF4}"/>
                </a:ext>
              </a:extLst>
            </p:cNvPr>
            <p:cNvSpPr/>
            <p:nvPr/>
          </p:nvSpPr>
          <p:spPr>
            <a:xfrm>
              <a:off x="7257714" y="3283003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ECD3ABF-9D36-AC43-99E9-03B6FEBE9A86}"/>
                </a:ext>
              </a:extLst>
            </p:cNvPr>
            <p:cNvSpPr/>
            <p:nvPr/>
          </p:nvSpPr>
          <p:spPr>
            <a:xfrm>
              <a:off x="7601005" y="3283003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603C966-D66F-1949-856D-E7BF4AA4D485}"/>
                </a:ext>
              </a:extLst>
            </p:cNvPr>
            <p:cNvSpPr/>
            <p:nvPr/>
          </p:nvSpPr>
          <p:spPr>
            <a:xfrm>
              <a:off x="7949224" y="3283003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D2E094-32C1-8C43-B4F9-DB75B3DC6107}"/>
                </a:ext>
              </a:extLst>
            </p:cNvPr>
            <p:cNvSpPr/>
            <p:nvPr/>
          </p:nvSpPr>
          <p:spPr>
            <a:xfrm>
              <a:off x="8114558" y="3283003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4985425-921A-A74C-B194-A207275BAA55}"/>
                </a:ext>
              </a:extLst>
            </p:cNvPr>
            <p:cNvSpPr/>
            <p:nvPr/>
          </p:nvSpPr>
          <p:spPr>
            <a:xfrm>
              <a:off x="7257714" y="3140264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82A9BED-F419-CD42-A4B0-067528013836}"/>
                </a:ext>
              </a:extLst>
            </p:cNvPr>
            <p:cNvSpPr/>
            <p:nvPr/>
          </p:nvSpPr>
          <p:spPr>
            <a:xfrm>
              <a:off x="7601005" y="3140264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027EF73-7515-2A45-8BB0-3F07842B9BD7}"/>
                </a:ext>
              </a:extLst>
            </p:cNvPr>
            <p:cNvSpPr/>
            <p:nvPr/>
          </p:nvSpPr>
          <p:spPr>
            <a:xfrm>
              <a:off x="7949224" y="3140264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DB70ED-BDE3-D640-A79F-3CD737CFE6A1}"/>
                </a:ext>
              </a:extLst>
            </p:cNvPr>
            <p:cNvSpPr/>
            <p:nvPr/>
          </p:nvSpPr>
          <p:spPr>
            <a:xfrm>
              <a:off x="8114558" y="3140264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DB97D3-85A0-B741-A91E-E53B2FC42361}"/>
                </a:ext>
              </a:extLst>
            </p:cNvPr>
            <p:cNvSpPr/>
            <p:nvPr/>
          </p:nvSpPr>
          <p:spPr>
            <a:xfrm>
              <a:off x="7257714" y="2997007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4787BB-E7B2-254C-BFB1-7B2ADAA6D170}"/>
                </a:ext>
              </a:extLst>
            </p:cNvPr>
            <p:cNvSpPr/>
            <p:nvPr/>
          </p:nvSpPr>
          <p:spPr>
            <a:xfrm>
              <a:off x="7601005" y="2997007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31C98D5-DC2C-9647-BF4B-B3B5BF9BEA01}"/>
                </a:ext>
              </a:extLst>
            </p:cNvPr>
            <p:cNvSpPr/>
            <p:nvPr/>
          </p:nvSpPr>
          <p:spPr>
            <a:xfrm>
              <a:off x="7949224" y="2997007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BDC2F54-CD98-154B-B73F-6E67927D5699}"/>
                </a:ext>
              </a:extLst>
            </p:cNvPr>
            <p:cNvSpPr/>
            <p:nvPr/>
          </p:nvSpPr>
          <p:spPr>
            <a:xfrm>
              <a:off x="8114558" y="2997007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DEB47-10D7-D148-BE69-55F777D0EED6}"/>
                </a:ext>
              </a:extLst>
            </p:cNvPr>
            <p:cNvSpPr/>
            <p:nvPr/>
          </p:nvSpPr>
          <p:spPr>
            <a:xfrm>
              <a:off x="7257714" y="2853750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0FCD425-1633-BB47-83AD-B379F60DC58A}"/>
                </a:ext>
              </a:extLst>
            </p:cNvPr>
            <p:cNvSpPr/>
            <p:nvPr/>
          </p:nvSpPr>
          <p:spPr>
            <a:xfrm>
              <a:off x="7601005" y="2853750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FDF3EC1-A699-F94A-AE01-EA9C56464FA8}"/>
                </a:ext>
              </a:extLst>
            </p:cNvPr>
            <p:cNvSpPr/>
            <p:nvPr/>
          </p:nvSpPr>
          <p:spPr>
            <a:xfrm>
              <a:off x="7949224" y="2853750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C571983-6AA3-B54F-89E3-CB5E4FA97059}"/>
                </a:ext>
              </a:extLst>
            </p:cNvPr>
            <p:cNvSpPr/>
            <p:nvPr/>
          </p:nvSpPr>
          <p:spPr>
            <a:xfrm>
              <a:off x="8114558" y="2853750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2E3F70B-90FA-DD46-A681-D3B322E36B12}"/>
                </a:ext>
              </a:extLst>
            </p:cNvPr>
            <p:cNvSpPr/>
            <p:nvPr/>
          </p:nvSpPr>
          <p:spPr>
            <a:xfrm>
              <a:off x="7257714" y="2707797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CD08115-2483-7248-BED8-BA813541BE64}"/>
                </a:ext>
              </a:extLst>
            </p:cNvPr>
            <p:cNvSpPr/>
            <p:nvPr/>
          </p:nvSpPr>
          <p:spPr>
            <a:xfrm>
              <a:off x="7601005" y="2707797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A05C129-B949-4F4B-9D8F-A7F2AB42D3DC}"/>
                </a:ext>
              </a:extLst>
            </p:cNvPr>
            <p:cNvSpPr/>
            <p:nvPr/>
          </p:nvSpPr>
          <p:spPr>
            <a:xfrm>
              <a:off x="7949224" y="2707797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3F7B7F9-BED0-7542-8A92-FCEF5DCBB67A}"/>
                </a:ext>
              </a:extLst>
            </p:cNvPr>
            <p:cNvSpPr/>
            <p:nvPr/>
          </p:nvSpPr>
          <p:spPr>
            <a:xfrm>
              <a:off x="8114558" y="2707797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F234E0-CAED-DB49-9FA4-F4921219A5D2}"/>
                </a:ext>
              </a:extLst>
            </p:cNvPr>
            <p:cNvSpPr txBox="1"/>
            <p:nvPr/>
          </p:nvSpPr>
          <p:spPr>
            <a:xfrm>
              <a:off x="7544992" y="2358933"/>
              <a:ext cx="6142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Sample 1</a:t>
              </a:r>
              <a:endParaRPr kumimoji="1" lang="ko-Kore-KR" altLang="en-US" sz="9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97E19FA-F19B-934F-A8D2-EAC0A0F7EC9A}"/>
              </a:ext>
            </a:extLst>
          </p:cNvPr>
          <p:cNvGrpSpPr/>
          <p:nvPr/>
        </p:nvGrpSpPr>
        <p:grpSpPr>
          <a:xfrm>
            <a:off x="4671889" y="3172778"/>
            <a:ext cx="1168482" cy="1095292"/>
            <a:chOff x="7290265" y="2416854"/>
            <a:chExt cx="1168482" cy="109529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9094A95-8ADB-CE40-9A39-E264DD65DDBC}"/>
                </a:ext>
              </a:extLst>
            </p:cNvPr>
            <p:cNvSpPr/>
            <p:nvPr/>
          </p:nvSpPr>
          <p:spPr>
            <a:xfrm>
              <a:off x="7290265" y="2644991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lang="ko-KR" altLang="en-US" sz="5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35A0EC6-73A9-E041-9B28-2FEA257B9FF3}"/>
                </a:ext>
              </a:extLst>
            </p:cNvPr>
            <p:cNvSpPr/>
            <p:nvPr/>
          </p:nvSpPr>
          <p:spPr>
            <a:xfrm>
              <a:off x="7633556" y="2644991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2</a:t>
              </a:r>
              <a:endParaRPr lang="ko-KR" altLang="en-US" sz="5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C92DC83-40DC-C64C-9D09-E17F020AA8C6}"/>
                    </a:ext>
                  </a:extLst>
                </p:cNvPr>
                <p:cNvSpPr/>
                <p:nvPr/>
              </p:nvSpPr>
              <p:spPr>
                <a:xfrm>
                  <a:off x="7981775" y="2644991"/>
                  <a:ext cx="166076" cy="145997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⋯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C92DC83-40DC-C64C-9D09-E17F020AA8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775" y="2644991"/>
                  <a:ext cx="166076" cy="145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761C905-FDC2-9742-9D34-36C5156A7D15}"/>
                </a:ext>
              </a:extLst>
            </p:cNvPr>
            <p:cNvSpPr/>
            <p:nvPr/>
          </p:nvSpPr>
          <p:spPr>
            <a:xfrm>
              <a:off x="8147109" y="2644991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온도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B682B0-7F18-1C44-BC1E-DC00F8470777}"/>
                </a:ext>
              </a:extLst>
            </p:cNvPr>
            <p:cNvSpPr/>
            <p:nvPr/>
          </p:nvSpPr>
          <p:spPr>
            <a:xfrm>
              <a:off x="7290265" y="3366149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D043F19-2847-824D-B7F8-BD1D04199010}"/>
                </a:ext>
              </a:extLst>
            </p:cNvPr>
            <p:cNvSpPr/>
            <p:nvPr/>
          </p:nvSpPr>
          <p:spPr>
            <a:xfrm>
              <a:off x="7633556" y="3366149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45567C0-26DB-8142-9BD5-4AA3553C5FEA}"/>
                </a:ext>
              </a:extLst>
            </p:cNvPr>
            <p:cNvSpPr/>
            <p:nvPr/>
          </p:nvSpPr>
          <p:spPr>
            <a:xfrm>
              <a:off x="7981775" y="3366149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1A52DDB-A4E7-AA4D-90CE-7E3FD4572479}"/>
                </a:ext>
              </a:extLst>
            </p:cNvPr>
            <p:cNvSpPr/>
            <p:nvPr/>
          </p:nvSpPr>
          <p:spPr>
            <a:xfrm>
              <a:off x="8147109" y="3366149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11F297F-AF3C-304A-B70B-7CB35C81AB2F}"/>
                </a:ext>
              </a:extLst>
            </p:cNvPr>
            <p:cNvSpPr/>
            <p:nvPr/>
          </p:nvSpPr>
          <p:spPr>
            <a:xfrm>
              <a:off x="7290265" y="3223410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161C4B1-6EFC-3E48-A97E-68D0FE1B9B50}"/>
                </a:ext>
              </a:extLst>
            </p:cNvPr>
            <p:cNvSpPr/>
            <p:nvPr/>
          </p:nvSpPr>
          <p:spPr>
            <a:xfrm>
              <a:off x="7633556" y="3223410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194EA46-52BD-8641-8534-74F9DB7DFAA0}"/>
                </a:ext>
              </a:extLst>
            </p:cNvPr>
            <p:cNvSpPr/>
            <p:nvPr/>
          </p:nvSpPr>
          <p:spPr>
            <a:xfrm>
              <a:off x="7981775" y="3223410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63310F4-9500-5E4E-84D2-8F911015C6F7}"/>
                </a:ext>
              </a:extLst>
            </p:cNvPr>
            <p:cNvSpPr/>
            <p:nvPr/>
          </p:nvSpPr>
          <p:spPr>
            <a:xfrm>
              <a:off x="8147109" y="3223410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AD331D-4045-8041-B099-4B9B8C482720}"/>
                </a:ext>
              </a:extLst>
            </p:cNvPr>
            <p:cNvSpPr/>
            <p:nvPr/>
          </p:nvSpPr>
          <p:spPr>
            <a:xfrm>
              <a:off x="7290265" y="3080153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EE59AE-6AE1-1A41-BB46-1D53288528BC}"/>
                </a:ext>
              </a:extLst>
            </p:cNvPr>
            <p:cNvSpPr/>
            <p:nvPr/>
          </p:nvSpPr>
          <p:spPr>
            <a:xfrm>
              <a:off x="7633556" y="3080153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D8ABE28-54FA-5F45-9014-5F08FE3D1B36}"/>
                </a:ext>
              </a:extLst>
            </p:cNvPr>
            <p:cNvSpPr/>
            <p:nvPr/>
          </p:nvSpPr>
          <p:spPr>
            <a:xfrm>
              <a:off x="7981775" y="3080153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39CC915-692C-3E44-B2CB-2B834428991B}"/>
                </a:ext>
              </a:extLst>
            </p:cNvPr>
            <p:cNvSpPr/>
            <p:nvPr/>
          </p:nvSpPr>
          <p:spPr>
            <a:xfrm>
              <a:off x="8147109" y="3080153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4024F05-46C1-0E43-8416-063C1917545E}"/>
                </a:ext>
              </a:extLst>
            </p:cNvPr>
            <p:cNvSpPr/>
            <p:nvPr/>
          </p:nvSpPr>
          <p:spPr>
            <a:xfrm>
              <a:off x="7290265" y="2936896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1EE2F1E-B7BD-2B42-8943-2FD56CD8954D}"/>
                </a:ext>
              </a:extLst>
            </p:cNvPr>
            <p:cNvSpPr/>
            <p:nvPr/>
          </p:nvSpPr>
          <p:spPr>
            <a:xfrm>
              <a:off x="7633556" y="2936896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6B24CB7-03AD-1A43-B870-EFC6391BC240}"/>
                </a:ext>
              </a:extLst>
            </p:cNvPr>
            <p:cNvSpPr/>
            <p:nvPr/>
          </p:nvSpPr>
          <p:spPr>
            <a:xfrm>
              <a:off x="7981775" y="2936896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E612A63-D302-204C-A521-4E1A476D2596}"/>
                </a:ext>
              </a:extLst>
            </p:cNvPr>
            <p:cNvSpPr/>
            <p:nvPr/>
          </p:nvSpPr>
          <p:spPr>
            <a:xfrm>
              <a:off x="8147109" y="2936896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48B0D21-7964-3145-BEF2-27BA05687B11}"/>
                </a:ext>
              </a:extLst>
            </p:cNvPr>
            <p:cNvSpPr/>
            <p:nvPr/>
          </p:nvSpPr>
          <p:spPr>
            <a:xfrm>
              <a:off x="7290265" y="2790943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7EBE73F-F5F4-014E-981D-4061644EE46E}"/>
                </a:ext>
              </a:extLst>
            </p:cNvPr>
            <p:cNvSpPr/>
            <p:nvPr/>
          </p:nvSpPr>
          <p:spPr>
            <a:xfrm>
              <a:off x="7633556" y="2790943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BDC4299-78F4-9342-B449-07DC6B148F88}"/>
                </a:ext>
              </a:extLst>
            </p:cNvPr>
            <p:cNvSpPr/>
            <p:nvPr/>
          </p:nvSpPr>
          <p:spPr>
            <a:xfrm>
              <a:off x="7981775" y="2790943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D761CE1-913E-384C-ABE1-A41D39165257}"/>
                </a:ext>
              </a:extLst>
            </p:cNvPr>
            <p:cNvSpPr/>
            <p:nvPr/>
          </p:nvSpPr>
          <p:spPr>
            <a:xfrm>
              <a:off x="8147109" y="2790943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C994FF2-D2EF-8B47-A98E-1256A15E6936}"/>
                </a:ext>
              </a:extLst>
            </p:cNvPr>
            <p:cNvSpPr txBox="1"/>
            <p:nvPr/>
          </p:nvSpPr>
          <p:spPr>
            <a:xfrm>
              <a:off x="7406400" y="2416854"/>
              <a:ext cx="936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9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Sample 1</a:t>
              </a:r>
              <a:r>
                <a:rPr kumimoji="1" lang="en-US" altLang="ko-KR" sz="9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00</a:t>
              </a:r>
              <a:endParaRPr kumimoji="1" lang="ko-Kore-KR" altLang="en-US" sz="9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D69BD8A-E332-424D-99FA-508B13C29A5E}"/>
              </a:ext>
            </a:extLst>
          </p:cNvPr>
          <p:cNvSpPr/>
          <p:nvPr/>
        </p:nvSpPr>
        <p:spPr>
          <a:xfrm>
            <a:off x="6489356" y="2472432"/>
            <a:ext cx="1934002" cy="12572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D3AACC2-4045-294B-B3BA-E1CB3C20FA1E}"/>
              </a:ext>
            </a:extLst>
          </p:cNvPr>
          <p:cNvSpPr/>
          <p:nvPr/>
        </p:nvSpPr>
        <p:spPr>
          <a:xfrm>
            <a:off x="6498323" y="2306884"/>
            <a:ext cx="1934002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실험</a:t>
            </a:r>
            <a:r>
              <a:rPr kumimoji="1" lang="en-US" altLang="ko-KR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3162F84-67EE-454F-8232-8612BF5B3541}"/>
              </a:ext>
            </a:extLst>
          </p:cNvPr>
          <p:cNvSpPr/>
          <p:nvPr/>
        </p:nvSpPr>
        <p:spPr>
          <a:xfrm>
            <a:off x="6504334" y="2306885"/>
            <a:ext cx="1919024" cy="14228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5" name="삼각형 10">
            <a:extLst>
              <a:ext uri="{FF2B5EF4-FFF2-40B4-BE49-F238E27FC236}">
                <a16:creationId xmlns:a16="http://schemas.microsoft.com/office/drawing/2014/main" id="{4DA47BA6-2638-8C44-B22A-A0CB4E79982C}"/>
              </a:ext>
            </a:extLst>
          </p:cNvPr>
          <p:cNvSpPr/>
          <p:nvPr/>
        </p:nvSpPr>
        <p:spPr>
          <a:xfrm rot="5400000">
            <a:off x="6067946" y="3330562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C15DEE-E9A9-CB49-9124-4BF65A9E2D1F}"/>
              </a:ext>
            </a:extLst>
          </p:cNvPr>
          <p:cNvSpPr txBox="1"/>
          <p:nvPr/>
        </p:nvSpPr>
        <p:spPr>
          <a:xfrm>
            <a:off x="4122101" y="240050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시간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A2C4DA5-CFF4-E946-A972-FAD7643EB6BB}"/>
              </a:ext>
            </a:extLst>
          </p:cNvPr>
          <p:cNvSpPr txBox="1"/>
          <p:nvPr/>
        </p:nvSpPr>
        <p:spPr>
          <a:xfrm>
            <a:off x="4122101" y="371337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시간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20DBCBA-7AAA-644C-B17F-1700F878B720}"/>
              </a:ext>
            </a:extLst>
          </p:cNvPr>
          <p:cNvSpPr/>
          <p:nvPr/>
        </p:nvSpPr>
        <p:spPr>
          <a:xfrm>
            <a:off x="6495365" y="1172919"/>
            <a:ext cx="1931439" cy="106562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8B1F2BA-F877-CB42-97D3-5EB2A85C8473}"/>
              </a:ext>
            </a:extLst>
          </p:cNvPr>
          <p:cNvSpPr/>
          <p:nvPr/>
        </p:nvSpPr>
        <p:spPr>
          <a:xfrm>
            <a:off x="6504333" y="1007371"/>
            <a:ext cx="1931439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실험</a:t>
            </a:r>
            <a:r>
              <a:rPr kumimoji="1" lang="en-US" altLang="ko-KR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2DE4F97-C745-5A42-A93E-4E8D7D88273E}"/>
              </a:ext>
            </a:extLst>
          </p:cNvPr>
          <p:cNvSpPr/>
          <p:nvPr/>
        </p:nvSpPr>
        <p:spPr>
          <a:xfrm>
            <a:off x="6510343" y="1007372"/>
            <a:ext cx="1913015" cy="1231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FF2D3E8-DA47-F743-87F6-727565E88A52}"/>
              </a:ext>
            </a:extLst>
          </p:cNvPr>
          <p:cNvGrpSpPr/>
          <p:nvPr/>
        </p:nvGrpSpPr>
        <p:grpSpPr>
          <a:xfrm>
            <a:off x="7099169" y="1375952"/>
            <a:ext cx="1168482" cy="729513"/>
            <a:chOff x="8054196" y="3305383"/>
            <a:chExt cx="1168482" cy="729513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FAB702B-4C33-2F4A-86A7-BE97ED8CD540}"/>
                </a:ext>
              </a:extLst>
            </p:cNvPr>
            <p:cNvSpPr/>
            <p:nvPr/>
          </p:nvSpPr>
          <p:spPr>
            <a:xfrm>
              <a:off x="8054196" y="3305383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lang="ko-KR" altLang="en-US" sz="5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B860CB8-C29A-7E42-A01B-58D96A07E86C}"/>
                </a:ext>
              </a:extLst>
            </p:cNvPr>
            <p:cNvSpPr/>
            <p:nvPr/>
          </p:nvSpPr>
          <p:spPr>
            <a:xfrm>
              <a:off x="8397487" y="3305383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센서</a:t>
              </a:r>
              <a:r>
                <a:rPr lang="en-US" altLang="ko-KR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2</a:t>
              </a:r>
              <a:endParaRPr lang="ko-KR" altLang="en-US" sz="5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BBC1CBA3-6FD2-FF45-841E-4EB4B064323E}"/>
                    </a:ext>
                  </a:extLst>
                </p:cNvPr>
                <p:cNvSpPr/>
                <p:nvPr/>
              </p:nvSpPr>
              <p:spPr>
                <a:xfrm>
                  <a:off x="8745706" y="3305383"/>
                  <a:ext cx="166076" cy="14599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⋯</m:t>
                        </m:r>
                      </m:oMath>
                    </m:oMathPara>
                  </a14:m>
                  <a:endParaRPr lang="ko-KR" altLang="en-US" sz="500" dirty="0">
                    <a:solidFill>
                      <a:prstClr val="black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BBC1CBA3-6FD2-FF45-841E-4EB4B0643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5706" y="3305383"/>
                  <a:ext cx="166076" cy="145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62FCF12-2AB2-A245-9984-CE6375415E05}"/>
                </a:ext>
              </a:extLst>
            </p:cNvPr>
            <p:cNvSpPr/>
            <p:nvPr/>
          </p:nvSpPr>
          <p:spPr>
            <a:xfrm>
              <a:off x="8911040" y="3305383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온도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56FA666-5EF5-2844-BA7E-BF3AAD27B4AF}"/>
                </a:ext>
              </a:extLst>
            </p:cNvPr>
            <p:cNvSpPr/>
            <p:nvPr/>
          </p:nvSpPr>
          <p:spPr>
            <a:xfrm>
              <a:off x="8054196" y="3597288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0CE60D4-0480-E34C-BF86-6D4110F5C3B8}"/>
                </a:ext>
              </a:extLst>
            </p:cNvPr>
            <p:cNvSpPr/>
            <p:nvPr/>
          </p:nvSpPr>
          <p:spPr>
            <a:xfrm>
              <a:off x="8397487" y="3597288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1E54D63-F177-7544-8672-606C01DED553}"/>
                </a:ext>
              </a:extLst>
            </p:cNvPr>
            <p:cNvSpPr/>
            <p:nvPr/>
          </p:nvSpPr>
          <p:spPr>
            <a:xfrm>
              <a:off x="8745706" y="3597288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250A614-5861-F945-970F-2E719C0F7CCA}"/>
                </a:ext>
              </a:extLst>
            </p:cNvPr>
            <p:cNvSpPr/>
            <p:nvPr/>
          </p:nvSpPr>
          <p:spPr>
            <a:xfrm>
              <a:off x="8911040" y="3597288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4F192F7-10DB-1B4F-A935-7720DE21308C}"/>
                </a:ext>
              </a:extLst>
            </p:cNvPr>
            <p:cNvSpPr/>
            <p:nvPr/>
          </p:nvSpPr>
          <p:spPr>
            <a:xfrm>
              <a:off x="8054196" y="3451335"/>
              <a:ext cx="348214" cy="145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EF5220F9-C6E7-A447-BDEA-B20A4FC34A39}"/>
                </a:ext>
              </a:extLst>
            </p:cNvPr>
            <p:cNvSpPr/>
            <p:nvPr/>
          </p:nvSpPr>
          <p:spPr>
            <a:xfrm>
              <a:off x="8397487" y="3451335"/>
              <a:ext cx="348214" cy="145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FB616B5A-058F-2947-856A-5755871DFCF4}"/>
                </a:ext>
              </a:extLst>
            </p:cNvPr>
            <p:cNvSpPr/>
            <p:nvPr/>
          </p:nvSpPr>
          <p:spPr>
            <a:xfrm>
              <a:off x="8745706" y="3451335"/>
              <a:ext cx="166076" cy="145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10F840FE-09DD-C948-92C1-9F5B71845103}"/>
                </a:ext>
              </a:extLst>
            </p:cNvPr>
            <p:cNvSpPr/>
            <p:nvPr/>
          </p:nvSpPr>
          <p:spPr>
            <a:xfrm>
              <a:off x="8911040" y="3451335"/>
              <a:ext cx="311638" cy="1459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A5AE3F74-B1D3-5045-AD66-75A85504E784}"/>
                </a:ext>
              </a:extLst>
            </p:cNvPr>
            <p:cNvSpPr/>
            <p:nvPr/>
          </p:nvSpPr>
          <p:spPr>
            <a:xfrm>
              <a:off x="8054196" y="3888899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FA4A7A4D-CBAB-CB42-BD24-6B20EB010AE5}"/>
                </a:ext>
              </a:extLst>
            </p:cNvPr>
            <p:cNvSpPr/>
            <p:nvPr/>
          </p:nvSpPr>
          <p:spPr>
            <a:xfrm>
              <a:off x="8397487" y="3888899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9D5B547F-3462-5C43-AE21-AE409CC7FEBD}"/>
                </a:ext>
              </a:extLst>
            </p:cNvPr>
            <p:cNvSpPr/>
            <p:nvPr/>
          </p:nvSpPr>
          <p:spPr>
            <a:xfrm>
              <a:off x="8745706" y="3888899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91BABBFC-FC2B-634C-A597-962EA911EA54}"/>
                </a:ext>
              </a:extLst>
            </p:cNvPr>
            <p:cNvSpPr/>
            <p:nvPr/>
          </p:nvSpPr>
          <p:spPr>
            <a:xfrm>
              <a:off x="8911040" y="3888899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706BD6DE-C559-0B49-BC40-32000B47FDAF}"/>
                </a:ext>
              </a:extLst>
            </p:cNvPr>
            <p:cNvSpPr/>
            <p:nvPr/>
          </p:nvSpPr>
          <p:spPr>
            <a:xfrm>
              <a:off x="8054196" y="3742880"/>
              <a:ext cx="348214" cy="145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F56EE0A-39BB-C64D-BC7A-2F54085CC98A}"/>
                </a:ext>
              </a:extLst>
            </p:cNvPr>
            <p:cNvSpPr/>
            <p:nvPr/>
          </p:nvSpPr>
          <p:spPr>
            <a:xfrm>
              <a:off x="8397487" y="3742880"/>
              <a:ext cx="348214" cy="1459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FC7A7F3-BE22-6F48-9B90-7251CAE70774}"/>
                </a:ext>
              </a:extLst>
            </p:cNvPr>
            <p:cNvSpPr/>
            <p:nvPr/>
          </p:nvSpPr>
          <p:spPr>
            <a:xfrm>
              <a:off x="8745706" y="3742880"/>
              <a:ext cx="166076" cy="1459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910BADF7-5F31-FF47-9470-31BE8A05D755}"/>
                </a:ext>
              </a:extLst>
            </p:cNvPr>
            <p:cNvSpPr/>
            <p:nvPr/>
          </p:nvSpPr>
          <p:spPr>
            <a:xfrm>
              <a:off x="8911040" y="3742880"/>
              <a:ext cx="311638" cy="145997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023F18-3E45-AF42-9AC7-38870C18130C}"/>
              </a:ext>
            </a:extLst>
          </p:cNvPr>
          <p:cNvGrpSpPr/>
          <p:nvPr/>
        </p:nvGrpSpPr>
        <p:grpSpPr>
          <a:xfrm>
            <a:off x="6504333" y="2536069"/>
            <a:ext cx="1757644" cy="1021031"/>
            <a:chOff x="2661419" y="4630961"/>
            <a:chExt cx="1757644" cy="1021031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9253D44C-22F6-7640-99AD-6FE1F614ACC1}"/>
                </a:ext>
              </a:extLst>
            </p:cNvPr>
            <p:cNvSpPr/>
            <p:nvPr/>
          </p:nvSpPr>
          <p:spPr>
            <a:xfrm>
              <a:off x="2661424" y="5099362"/>
              <a:ext cx="616002" cy="13625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샘플</a:t>
              </a:r>
              <a:r>
                <a:rPr lang="en-US" altLang="ko-KR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002</a:t>
              </a:r>
              <a:endParaRPr lang="ko-KR" altLang="en-US" sz="9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EC247E60-FFD8-2F47-9A77-23885D19D75E}"/>
                    </a:ext>
                  </a:extLst>
                </p:cNvPr>
                <p:cNvSpPr/>
                <p:nvPr/>
              </p:nvSpPr>
              <p:spPr>
                <a:xfrm>
                  <a:off x="2661419" y="5236249"/>
                  <a:ext cx="616002" cy="136258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⋮</m:t>
                        </m:r>
                      </m:oMath>
                    </m:oMathPara>
                  </a14:m>
                  <a:endParaRPr lang="ko-KR" altLang="en-US" sz="900" dirty="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EC247E60-FFD8-2F47-9A77-23885D19D7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419" y="5236249"/>
                  <a:ext cx="616002" cy="1362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12673214-B183-FE4A-88C0-7B76AE40482A}"/>
                </a:ext>
              </a:extLst>
            </p:cNvPr>
            <p:cNvSpPr/>
            <p:nvPr/>
          </p:nvSpPr>
          <p:spPr>
            <a:xfrm>
              <a:off x="2661419" y="5372507"/>
              <a:ext cx="616002" cy="13625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샘플</a:t>
              </a:r>
              <a:r>
                <a:rPr lang="en-US" altLang="ko-KR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099</a:t>
              </a:r>
              <a:endParaRPr lang="ko-KR" altLang="en-US" sz="9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45C93C8-1410-8A46-9E67-F9602769C888}"/>
                </a:ext>
              </a:extLst>
            </p:cNvPr>
            <p:cNvSpPr/>
            <p:nvPr/>
          </p:nvSpPr>
          <p:spPr>
            <a:xfrm>
              <a:off x="2661424" y="4962475"/>
              <a:ext cx="616002" cy="13625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샘플</a:t>
              </a:r>
              <a:r>
                <a:rPr lang="en-US" altLang="ko-KR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001</a:t>
              </a:r>
              <a:endParaRPr lang="ko-KR" altLang="en-US" sz="9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0752DFD-337C-994D-8F9B-04E3F25A73B5}"/>
                </a:ext>
              </a:extLst>
            </p:cNvPr>
            <p:cNvSpPr/>
            <p:nvPr/>
          </p:nvSpPr>
          <p:spPr>
            <a:xfrm>
              <a:off x="2661419" y="5515734"/>
              <a:ext cx="616002" cy="13625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샘플</a:t>
              </a:r>
              <a:r>
                <a:rPr lang="en-US" altLang="ko-KR" sz="9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100</a:t>
              </a:r>
              <a:endParaRPr lang="ko-KR" altLang="en-US" sz="9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3C31744-42D3-FE4C-BA26-CDCBE167D9C7}"/>
                </a:ext>
              </a:extLst>
            </p:cNvPr>
            <p:cNvSpPr txBox="1"/>
            <p:nvPr/>
          </p:nvSpPr>
          <p:spPr>
            <a:xfrm>
              <a:off x="3373229" y="4630961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800" dirty="0"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시간</a:t>
              </a:r>
              <a:endParaRPr kumimoji="1" lang="en-US" altLang="ko-KR" sz="8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68D3375-9230-7045-890A-AC52B9CEF3BE}"/>
                </a:ext>
              </a:extLst>
            </p:cNvPr>
            <p:cNvSpPr/>
            <p:nvPr/>
          </p:nvSpPr>
          <p:spPr>
            <a:xfrm>
              <a:off x="4131063" y="5099361"/>
              <a:ext cx="288000" cy="136887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23F3CC3D-CD0F-8E4C-AAD6-FE0FE4466251}"/>
                </a:ext>
              </a:extLst>
            </p:cNvPr>
            <p:cNvSpPr/>
            <p:nvPr/>
          </p:nvSpPr>
          <p:spPr>
            <a:xfrm>
              <a:off x="3280159" y="5099361"/>
              <a:ext cx="288000" cy="1368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33EF1585-3D2A-3A4E-85C4-38C7B5942ABD}"/>
                </a:ext>
              </a:extLst>
            </p:cNvPr>
            <p:cNvSpPr/>
            <p:nvPr/>
          </p:nvSpPr>
          <p:spPr>
            <a:xfrm>
              <a:off x="3568164" y="5099361"/>
              <a:ext cx="288000" cy="1368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198D3D1E-E850-5F4D-B8CE-FAC14328E6BD}"/>
                </a:ext>
              </a:extLst>
            </p:cNvPr>
            <p:cNvSpPr/>
            <p:nvPr/>
          </p:nvSpPr>
          <p:spPr>
            <a:xfrm>
              <a:off x="3849062" y="5099361"/>
              <a:ext cx="288000" cy="1368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208B2F96-EF57-1240-89F5-F4F84B4D532D}"/>
                </a:ext>
              </a:extLst>
            </p:cNvPr>
            <p:cNvSpPr/>
            <p:nvPr/>
          </p:nvSpPr>
          <p:spPr>
            <a:xfrm>
              <a:off x="4131058" y="5236248"/>
              <a:ext cx="288000" cy="136887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2967D3-DADA-5641-9C7B-E170DDCCD80D}"/>
                </a:ext>
              </a:extLst>
            </p:cNvPr>
            <p:cNvSpPr/>
            <p:nvPr/>
          </p:nvSpPr>
          <p:spPr>
            <a:xfrm>
              <a:off x="3280154" y="5236248"/>
              <a:ext cx="288000" cy="1368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40CB2569-459B-3F47-B286-7522991C6F78}"/>
                </a:ext>
              </a:extLst>
            </p:cNvPr>
            <p:cNvSpPr/>
            <p:nvPr/>
          </p:nvSpPr>
          <p:spPr>
            <a:xfrm>
              <a:off x="3568159" y="5236248"/>
              <a:ext cx="288000" cy="1368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693D078C-2A3F-9148-AA63-FF46FA588EA2}"/>
                </a:ext>
              </a:extLst>
            </p:cNvPr>
            <p:cNvSpPr/>
            <p:nvPr/>
          </p:nvSpPr>
          <p:spPr>
            <a:xfrm>
              <a:off x="3849057" y="5236248"/>
              <a:ext cx="288000" cy="1368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489BDE61-838F-1E43-ABC9-4595295CA3ED}"/>
                </a:ext>
              </a:extLst>
            </p:cNvPr>
            <p:cNvSpPr/>
            <p:nvPr/>
          </p:nvSpPr>
          <p:spPr>
            <a:xfrm>
              <a:off x="4131058" y="5372506"/>
              <a:ext cx="288000" cy="136887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6301BC83-39DB-4147-A503-A91237A3BD61}"/>
                </a:ext>
              </a:extLst>
            </p:cNvPr>
            <p:cNvSpPr/>
            <p:nvPr/>
          </p:nvSpPr>
          <p:spPr>
            <a:xfrm>
              <a:off x="3280154" y="5372506"/>
              <a:ext cx="288000" cy="136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DA951999-2E05-984A-B233-EFA0E60BE8A5}"/>
                </a:ext>
              </a:extLst>
            </p:cNvPr>
            <p:cNvSpPr/>
            <p:nvPr/>
          </p:nvSpPr>
          <p:spPr>
            <a:xfrm>
              <a:off x="3568159" y="5372506"/>
              <a:ext cx="288000" cy="1368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19B9CDB-1918-FE47-BBC8-D39072DDAFD8}"/>
                </a:ext>
              </a:extLst>
            </p:cNvPr>
            <p:cNvSpPr/>
            <p:nvPr/>
          </p:nvSpPr>
          <p:spPr>
            <a:xfrm>
              <a:off x="3849057" y="5372506"/>
              <a:ext cx="288000" cy="1368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1E48610B-A401-DB44-B974-DAEAB08690AC}"/>
                </a:ext>
              </a:extLst>
            </p:cNvPr>
            <p:cNvSpPr/>
            <p:nvPr/>
          </p:nvSpPr>
          <p:spPr>
            <a:xfrm>
              <a:off x="4131063" y="4962474"/>
              <a:ext cx="288000" cy="13688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C4D1134D-B1EC-5543-BEB2-C2A9B35514EF}"/>
                </a:ext>
              </a:extLst>
            </p:cNvPr>
            <p:cNvSpPr/>
            <p:nvPr/>
          </p:nvSpPr>
          <p:spPr>
            <a:xfrm>
              <a:off x="3280159" y="4962474"/>
              <a:ext cx="288000" cy="1368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BE8F0D1-4665-8542-8D48-9D7BF6C020A7}"/>
                </a:ext>
              </a:extLst>
            </p:cNvPr>
            <p:cNvSpPr/>
            <p:nvPr/>
          </p:nvSpPr>
          <p:spPr>
            <a:xfrm>
              <a:off x="3568164" y="4962474"/>
              <a:ext cx="288000" cy="1368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DA57BA13-2512-BF45-B57A-FF3742A876E3}"/>
                </a:ext>
              </a:extLst>
            </p:cNvPr>
            <p:cNvSpPr/>
            <p:nvPr/>
          </p:nvSpPr>
          <p:spPr>
            <a:xfrm>
              <a:off x="3849062" y="4962474"/>
              <a:ext cx="288000" cy="1368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75E5E059-C3FE-7341-B1F7-67A54A5D990F}"/>
                </a:ext>
              </a:extLst>
            </p:cNvPr>
            <p:cNvSpPr/>
            <p:nvPr/>
          </p:nvSpPr>
          <p:spPr>
            <a:xfrm>
              <a:off x="4131058" y="5507495"/>
              <a:ext cx="288000" cy="13688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DA818AC8-E50E-DC47-BD99-4399DCFC8358}"/>
                </a:ext>
              </a:extLst>
            </p:cNvPr>
            <p:cNvSpPr/>
            <p:nvPr/>
          </p:nvSpPr>
          <p:spPr>
            <a:xfrm>
              <a:off x="3280154" y="5507495"/>
              <a:ext cx="288000" cy="1368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90857D1-8EEC-E146-85D1-8549276072E1}"/>
                </a:ext>
              </a:extLst>
            </p:cNvPr>
            <p:cNvSpPr/>
            <p:nvPr/>
          </p:nvSpPr>
          <p:spPr>
            <a:xfrm>
              <a:off x="3568159" y="5507495"/>
              <a:ext cx="288000" cy="13688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DF80327-4826-AB44-A285-310EAF2C8444}"/>
                </a:ext>
              </a:extLst>
            </p:cNvPr>
            <p:cNvSpPr/>
            <p:nvPr/>
          </p:nvSpPr>
          <p:spPr>
            <a:xfrm>
              <a:off x="3849057" y="5507495"/>
              <a:ext cx="288000" cy="13688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273" name="왼쪽 중괄호[L] 272">
              <a:extLst>
                <a:ext uri="{FF2B5EF4-FFF2-40B4-BE49-F238E27FC236}">
                  <a16:creationId xmlns:a16="http://schemas.microsoft.com/office/drawing/2014/main" id="{77586DD3-3262-5248-84BB-AC72F2227EF3}"/>
                </a:ext>
              </a:extLst>
            </p:cNvPr>
            <p:cNvSpPr/>
            <p:nvPr/>
          </p:nvSpPr>
          <p:spPr>
            <a:xfrm rot="5400000">
              <a:off x="3500273" y="4627575"/>
              <a:ext cx="114876" cy="538225"/>
            </a:xfrm>
            <a:prstGeom prst="leftBrace">
              <a:avLst>
                <a:gd name="adj1" fmla="val 44280"/>
                <a:gd name="adj2" fmla="val 4861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1FE949-E4C7-E44C-AC42-C875AD1D1F81}"/>
              </a:ext>
            </a:extLst>
          </p:cNvPr>
          <p:cNvCxnSpPr/>
          <p:nvPr/>
        </p:nvCxnSpPr>
        <p:spPr>
          <a:xfrm>
            <a:off x="4526852" y="2092411"/>
            <a:ext cx="0" cy="86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C3F47FBB-AA06-BA48-813F-9E17F2417E85}"/>
              </a:ext>
            </a:extLst>
          </p:cNvPr>
          <p:cNvCxnSpPr/>
          <p:nvPr/>
        </p:nvCxnSpPr>
        <p:spPr>
          <a:xfrm>
            <a:off x="4526852" y="3378165"/>
            <a:ext cx="0" cy="86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C46C49BB-E281-1945-AC8C-298BD60C7CDE}"/>
              </a:ext>
            </a:extLst>
          </p:cNvPr>
          <p:cNvCxnSpPr>
            <a:cxnSpLocks/>
          </p:cNvCxnSpPr>
          <p:nvPr/>
        </p:nvCxnSpPr>
        <p:spPr>
          <a:xfrm>
            <a:off x="7017632" y="1378132"/>
            <a:ext cx="0" cy="744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3F7CF095-1C93-3A41-A5A5-8E56327BFD70}"/>
              </a:ext>
            </a:extLst>
          </p:cNvPr>
          <p:cNvSpPr txBox="1"/>
          <p:nvPr/>
        </p:nvSpPr>
        <p:spPr>
          <a:xfrm>
            <a:off x="6564255" y="151489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시간</a:t>
            </a:r>
            <a:endParaRPr kumimoji="1" lang="en-US" altLang="ko-KR" sz="9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/>
            <a:r>
              <a:rPr kumimoji="1" lang="en-US" altLang="ko-Kore-KR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kumimoji="1" lang="ko-KR" altLang="en-US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차분</a:t>
            </a:r>
            <a:r>
              <a:rPr kumimoji="1" lang="en-US" altLang="ko-KR" sz="9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</a:t>
            </a:r>
            <a:endParaRPr kumimoji="1" lang="ko-Kore-KR" altLang="en-US" sz="9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FD8C068-61FD-E743-9571-B77D76D1DCBF}"/>
              </a:ext>
            </a:extLst>
          </p:cNvPr>
          <p:cNvSpPr/>
          <p:nvPr/>
        </p:nvSpPr>
        <p:spPr>
          <a:xfrm>
            <a:off x="6495366" y="3945943"/>
            <a:ext cx="1934002" cy="110389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24C6893C-423C-F84B-8492-41E6ABDC3EF8}"/>
              </a:ext>
            </a:extLst>
          </p:cNvPr>
          <p:cNvSpPr/>
          <p:nvPr/>
        </p:nvSpPr>
        <p:spPr>
          <a:xfrm>
            <a:off x="6504333" y="3780395"/>
            <a:ext cx="1934002" cy="257994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실험</a:t>
            </a:r>
            <a:r>
              <a:rPr kumimoji="1" lang="en-US" altLang="ko-KR" sz="12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70C69EE0-5858-0542-8BE7-7848C51368A1}"/>
              </a:ext>
            </a:extLst>
          </p:cNvPr>
          <p:cNvSpPr/>
          <p:nvPr/>
        </p:nvSpPr>
        <p:spPr>
          <a:xfrm>
            <a:off x="6510344" y="3780396"/>
            <a:ext cx="1919024" cy="1269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783128-0646-034A-876D-FFE031559A11}"/>
              </a:ext>
            </a:extLst>
          </p:cNvPr>
          <p:cNvGrpSpPr/>
          <p:nvPr/>
        </p:nvGrpSpPr>
        <p:grpSpPr>
          <a:xfrm>
            <a:off x="6810633" y="4095441"/>
            <a:ext cx="1287929" cy="292877"/>
            <a:chOff x="4531204" y="4779247"/>
            <a:chExt cx="1287929" cy="39492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49F35C5-BC64-2342-A0F8-2DE632C88AE7}"/>
                </a:ext>
              </a:extLst>
            </p:cNvPr>
            <p:cNvGrpSpPr/>
            <p:nvPr/>
          </p:nvGrpSpPr>
          <p:grpSpPr>
            <a:xfrm>
              <a:off x="4650651" y="4882221"/>
              <a:ext cx="1168482" cy="291949"/>
              <a:chOff x="3878746" y="4702574"/>
              <a:chExt cx="1168482" cy="291949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67E29FFD-5CB5-B442-8B1E-2A16B6420524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8C696A2-9FD7-8A48-84FD-C19400FBCF74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3F700901-9150-C144-A965-AA441E8C9F2C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1A965EE-A311-A84F-B607-18A22B042183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ED5C058-2AF3-3F47-BAA3-C255C104376C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4F4B48E0-E1D7-9E40-8D2C-09DCA32B3DF9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F073669D-7D55-534E-8C94-79DFB335402C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DF93EB8-0F01-0C40-B7F7-D72EA34A15B8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E2C9E9B5-DD15-624B-B71A-D1C6444C0CEB}"/>
                </a:ext>
              </a:extLst>
            </p:cNvPr>
            <p:cNvGrpSpPr/>
            <p:nvPr/>
          </p:nvGrpSpPr>
          <p:grpSpPr>
            <a:xfrm>
              <a:off x="4596960" y="4826310"/>
              <a:ext cx="1168482" cy="291949"/>
              <a:chOff x="3878746" y="4702574"/>
              <a:chExt cx="1168482" cy="291949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D7878C90-E5E3-F345-A7D2-8C9573D25D4A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5AD1208B-7E3B-A645-A60A-ED6C54C530E5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3F777BC9-848D-D343-9201-880BF10D1F82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D1109010-CCD5-1B43-A86E-C2F1C09142AA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924B703F-A41D-4747-ABC4-4E925FB86FBF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389027B9-7F2D-2A48-B020-97C63862DE36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56B4357F-1483-C749-B8D8-69C22366F819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3315DA2A-F44C-4B49-A05A-608D9831C66F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557674D-6C1A-9A40-B01F-B2C4B81DB69B}"/>
                </a:ext>
              </a:extLst>
            </p:cNvPr>
            <p:cNvGrpSpPr/>
            <p:nvPr/>
          </p:nvGrpSpPr>
          <p:grpSpPr>
            <a:xfrm>
              <a:off x="4531204" y="4779247"/>
              <a:ext cx="1168482" cy="291949"/>
              <a:chOff x="3878746" y="4702574"/>
              <a:chExt cx="1168482" cy="291949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808EA1D6-E3D2-BB4C-BA5D-8A4B7ABD14B3}"/>
                  </a:ext>
                </a:extLst>
              </p:cNvPr>
              <p:cNvSpPr/>
              <p:nvPr/>
            </p:nvSpPr>
            <p:spPr>
              <a:xfrm>
                <a:off x="3878746" y="4702574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샘플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1</a:t>
                </a:r>
                <a:endPara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7A4F2704-07FE-934E-AF32-B3966243D997}"/>
                  </a:ext>
                </a:extLst>
              </p:cNvPr>
              <p:cNvSpPr/>
              <p:nvPr/>
            </p:nvSpPr>
            <p:spPr>
              <a:xfrm>
                <a:off x="4222037" y="4702574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F884A76D-8C55-184C-AAE8-2FD20BEC27FB}"/>
                  </a:ext>
                </a:extLst>
              </p:cNvPr>
              <p:cNvSpPr/>
              <p:nvPr/>
            </p:nvSpPr>
            <p:spPr>
              <a:xfrm>
                <a:off x="4570256" y="4702574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CC667C99-A6E9-4E48-8B16-CAAE03FE0E63}"/>
                  </a:ext>
                </a:extLst>
              </p:cNvPr>
              <p:cNvSpPr/>
              <p:nvPr/>
            </p:nvSpPr>
            <p:spPr>
              <a:xfrm>
                <a:off x="4735590" y="4702574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50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27E96F4D-316B-D946-AF15-2CC4603FD0E2}"/>
                  </a:ext>
                </a:extLst>
              </p:cNvPr>
              <p:cNvSpPr/>
              <p:nvPr/>
            </p:nvSpPr>
            <p:spPr>
              <a:xfrm>
                <a:off x="3878746" y="4848526"/>
                <a:ext cx="348214" cy="145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0213D993-A534-2A41-B630-60A9E1C14259}"/>
                  </a:ext>
                </a:extLst>
              </p:cNvPr>
              <p:cNvSpPr/>
              <p:nvPr/>
            </p:nvSpPr>
            <p:spPr>
              <a:xfrm>
                <a:off x="4222037" y="4848526"/>
                <a:ext cx="348214" cy="145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816BBC41-F09A-A243-A0AE-F07415D356DC}"/>
                  </a:ext>
                </a:extLst>
              </p:cNvPr>
              <p:cNvSpPr/>
              <p:nvPr/>
            </p:nvSpPr>
            <p:spPr>
              <a:xfrm>
                <a:off x="4570256" y="4848526"/>
                <a:ext cx="166076" cy="14599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C449514-B6B6-A147-AD85-15391E99DC1D}"/>
                  </a:ext>
                </a:extLst>
              </p:cNvPr>
              <p:cNvSpPr/>
              <p:nvPr/>
            </p:nvSpPr>
            <p:spPr>
              <a:xfrm>
                <a:off x="4735590" y="4848526"/>
                <a:ext cx="311638" cy="145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8C5DEB-24F7-EA43-A26B-22B8C028B255}"/>
              </a:ext>
            </a:extLst>
          </p:cNvPr>
          <p:cNvGrpSpPr/>
          <p:nvPr/>
        </p:nvGrpSpPr>
        <p:grpSpPr>
          <a:xfrm>
            <a:off x="6846081" y="4423745"/>
            <a:ext cx="1217032" cy="239629"/>
            <a:chOff x="3084312" y="4814819"/>
            <a:chExt cx="1217032" cy="32312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C0C161C-BE5F-D84B-981C-5A13458E74A5}"/>
                </a:ext>
              </a:extLst>
            </p:cNvPr>
            <p:cNvGrpSpPr/>
            <p:nvPr/>
          </p:nvGrpSpPr>
          <p:grpSpPr>
            <a:xfrm>
              <a:off x="3132862" y="4845991"/>
              <a:ext cx="1168482" cy="291950"/>
              <a:chOff x="3132862" y="4845991"/>
              <a:chExt cx="1168482" cy="291950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AF44130A-F0AC-C14C-A1E5-4806BE47DAAA}"/>
                  </a:ext>
                </a:extLst>
              </p:cNvPr>
              <p:cNvSpPr/>
              <p:nvPr/>
            </p:nvSpPr>
            <p:spPr>
              <a:xfrm>
                <a:off x="3132862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3AF8BF24-DA71-0E40-8DCD-C4D36FB1A3C8}"/>
                  </a:ext>
                </a:extLst>
              </p:cNvPr>
              <p:cNvSpPr/>
              <p:nvPr/>
            </p:nvSpPr>
            <p:spPr>
              <a:xfrm>
                <a:off x="3476153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4D797A7B-3FFA-D440-8262-7FCC175784A0}"/>
                  </a:ext>
                </a:extLst>
              </p:cNvPr>
              <p:cNvSpPr/>
              <p:nvPr/>
            </p:nvSpPr>
            <p:spPr>
              <a:xfrm>
                <a:off x="3824372" y="4845991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0FA7896-AED5-A543-BDB9-F1DC748A15DE}"/>
                  </a:ext>
                </a:extLst>
              </p:cNvPr>
              <p:cNvSpPr/>
              <p:nvPr/>
            </p:nvSpPr>
            <p:spPr>
              <a:xfrm>
                <a:off x="3989706" y="4845991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481BCE0D-9051-0E45-951D-51AB0F90876C}"/>
                  </a:ext>
                </a:extLst>
              </p:cNvPr>
              <p:cNvSpPr/>
              <p:nvPr/>
            </p:nvSpPr>
            <p:spPr>
              <a:xfrm>
                <a:off x="3132862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BF5D448B-24D6-BC46-9302-6CFBB552FBF7}"/>
                  </a:ext>
                </a:extLst>
              </p:cNvPr>
              <p:cNvSpPr/>
              <p:nvPr/>
            </p:nvSpPr>
            <p:spPr>
              <a:xfrm>
                <a:off x="3476153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AB10BB-3514-BB48-9921-F55CC9F049D8}"/>
                  </a:ext>
                </a:extLst>
              </p:cNvPr>
              <p:cNvSpPr/>
              <p:nvPr/>
            </p:nvSpPr>
            <p:spPr>
              <a:xfrm>
                <a:off x="3824372" y="4991944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C2FD1591-EB32-2E42-9794-EC4698A94763}"/>
                  </a:ext>
                </a:extLst>
              </p:cNvPr>
              <p:cNvSpPr/>
              <p:nvPr/>
            </p:nvSpPr>
            <p:spPr>
              <a:xfrm>
                <a:off x="3989706" y="4991944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그룹 381">
              <a:extLst>
                <a:ext uri="{FF2B5EF4-FFF2-40B4-BE49-F238E27FC236}">
                  <a16:creationId xmlns:a16="http://schemas.microsoft.com/office/drawing/2014/main" id="{588A7BA6-23F3-0443-9331-A96DBA3A9658}"/>
                </a:ext>
              </a:extLst>
            </p:cNvPr>
            <p:cNvGrpSpPr/>
            <p:nvPr/>
          </p:nvGrpSpPr>
          <p:grpSpPr>
            <a:xfrm>
              <a:off x="3084312" y="4814819"/>
              <a:ext cx="1168482" cy="291950"/>
              <a:chOff x="3132862" y="4845991"/>
              <a:chExt cx="1168482" cy="291950"/>
            </a:xfrm>
          </p:grpSpPr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C03233F0-7732-764F-98EE-BBA35BEF0F14}"/>
                  </a:ext>
                </a:extLst>
              </p:cNvPr>
              <p:cNvSpPr/>
              <p:nvPr/>
            </p:nvSpPr>
            <p:spPr>
              <a:xfrm>
                <a:off x="3132862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샘플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k</a:t>
                </a:r>
                <a:endParaRPr lang="ko-KR" altLang="en-US" sz="500" dirty="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B76D1DA5-04D3-AA42-BEEE-AEFD10F8912E}"/>
                  </a:ext>
                </a:extLst>
              </p:cNvPr>
              <p:cNvSpPr/>
              <p:nvPr/>
            </p:nvSpPr>
            <p:spPr>
              <a:xfrm>
                <a:off x="3476153" y="4845991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BCA8BA47-16DA-D94B-9315-B80BAC049391}"/>
                  </a:ext>
                </a:extLst>
              </p:cNvPr>
              <p:cNvSpPr/>
              <p:nvPr/>
            </p:nvSpPr>
            <p:spPr>
              <a:xfrm>
                <a:off x="3824372" y="4845991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266467A8-929E-C44E-AF1D-98F4E19820B5}"/>
                  </a:ext>
                </a:extLst>
              </p:cNvPr>
              <p:cNvSpPr/>
              <p:nvPr/>
            </p:nvSpPr>
            <p:spPr>
              <a:xfrm>
                <a:off x="3989706" y="4845991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69FCF630-70FC-5E48-8CDB-8ED317E27AC5}"/>
                  </a:ext>
                </a:extLst>
              </p:cNvPr>
              <p:cNvSpPr/>
              <p:nvPr/>
            </p:nvSpPr>
            <p:spPr>
              <a:xfrm>
                <a:off x="3132862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2F3A84D5-E30F-B945-8C00-C26089563C47}"/>
                  </a:ext>
                </a:extLst>
              </p:cNvPr>
              <p:cNvSpPr/>
              <p:nvPr/>
            </p:nvSpPr>
            <p:spPr>
              <a:xfrm>
                <a:off x="3476153" y="4991944"/>
                <a:ext cx="348214" cy="145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7427A1AC-8112-1C49-B033-D66A6064A150}"/>
                  </a:ext>
                </a:extLst>
              </p:cNvPr>
              <p:cNvSpPr/>
              <p:nvPr/>
            </p:nvSpPr>
            <p:spPr>
              <a:xfrm>
                <a:off x="3824372" y="4991944"/>
                <a:ext cx="166076" cy="1459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4A066589-ED89-9340-87DF-EEC6B058CE6A}"/>
                  </a:ext>
                </a:extLst>
              </p:cNvPr>
              <p:cNvSpPr/>
              <p:nvPr/>
            </p:nvSpPr>
            <p:spPr>
              <a:xfrm>
                <a:off x="3989706" y="4991944"/>
                <a:ext cx="311638" cy="145997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4A2BA6F-3D6E-A940-9712-217D4FAA850E}"/>
              </a:ext>
            </a:extLst>
          </p:cNvPr>
          <p:cNvGrpSpPr/>
          <p:nvPr/>
        </p:nvGrpSpPr>
        <p:grpSpPr>
          <a:xfrm>
            <a:off x="6870356" y="4715643"/>
            <a:ext cx="1168482" cy="216512"/>
            <a:chOff x="2655890" y="5633354"/>
            <a:chExt cx="1168482" cy="291950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963910B9-BB11-4A43-A8B7-51F19A37CE8D}"/>
                </a:ext>
              </a:extLst>
            </p:cNvPr>
            <p:cNvSpPr/>
            <p:nvPr/>
          </p:nvSpPr>
          <p:spPr>
            <a:xfrm>
              <a:off x="2655890" y="5779307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D5CAE3E4-9223-0E46-8149-C056AFA69274}"/>
                </a:ext>
              </a:extLst>
            </p:cNvPr>
            <p:cNvSpPr/>
            <p:nvPr/>
          </p:nvSpPr>
          <p:spPr>
            <a:xfrm>
              <a:off x="2999181" y="5779307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F021F43-AB83-214D-ADC9-2E022287A2F7}"/>
                </a:ext>
              </a:extLst>
            </p:cNvPr>
            <p:cNvSpPr/>
            <p:nvPr/>
          </p:nvSpPr>
          <p:spPr>
            <a:xfrm>
              <a:off x="3347400" y="5779307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2103E8D-A518-AB40-8947-3CB11565DB7C}"/>
                </a:ext>
              </a:extLst>
            </p:cNvPr>
            <p:cNvSpPr/>
            <p:nvPr/>
          </p:nvSpPr>
          <p:spPr>
            <a:xfrm>
              <a:off x="3512734" y="5779307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C0526B1-CCA5-5142-A157-26755DB12D97}"/>
                </a:ext>
              </a:extLst>
            </p:cNvPr>
            <p:cNvSpPr/>
            <p:nvPr/>
          </p:nvSpPr>
          <p:spPr>
            <a:xfrm>
              <a:off x="2655890" y="5633354"/>
              <a:ext cx="348214" cy="145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D3F0DB7-CDD2-0F43-8851-B9F0809FCAC6}"/>
                </a:ext>
              </a:extLst>
            </p:cNvPr>
            <p:cNvSpPr/>
            <p:nvPr/>
          </p:nvSpPr>
          <p:spPr>
            <a:xfrm>
              <a:off x="2999181" y="5633354"/>
              <a:ext cx="348214" cy="1459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19F3696-2706-9447-8F4F-020260355597}"/>
                </a:ext>
              </a:extLst>
            </p:cNvPr>
            <p:cNvSpPr/>
            <p:nvPr/>
          </p:nvSpPr>
          <p:spPr>
            <a:xfrm>
              <a:off x="3347400" y="5633354"/>
              <a:ext cx="166076" cy="14599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A4CFC14-E482-C649-A362-49E0C7264927}"/>
                </a:ext>
              </a:extLst>
            </p:cNvPr>
            <p:cNvSpPr/>
            <p:nvPr/>
          </p:nvSpPr>
          <p:spPr>
            <a:xfrm>
              <a:off x="3512734" y="5633354"/>
              <a:ext cx="311638" cy="145997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EC9CAF6-90F3-B349-92A3-D36AC6484CE2}"/>
              </a:ext>
            </a:extLst>
          </p:cNvPr>
          <p:cNvGrpSpPr/>
          <p:nvPr/>
        </p:nvGrpSpPr>
        <p:grpSpPr>
          <a:xfrm>
            <a:off x="8934094" y="1007371"/>
            <a:ext cx="3097556" cy="1249115"/>
            <a:chOff x="8938253" y="1007371"/>
            <a:chExt cx="3097556" cy="1249115"/>
          </a:xfrm>
        </p:grpSpPr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BAED89AA-4F73-6A41-B477-6A7BB9F7BE19}"/>
                </a:ext>
              </a:extLst>
            </p:cNvPr>
            <p:cNvSpPr/>
            <p:nvPr/>
          </p:nvSpPr>
          <p:spPr>
            <a:xfrm>
              <a:off x="8945954" y="1025311"/>
              <a:ext cx="3089853" cy="121323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2F2FC9F9-05EC-9D4B-A787-7F140DA791E8}"/>
                </a:ext>
              </a:extLst>
            </p:cNvPr>
            <p:cNvSpPr/>
            <p:nvPr/>
          </p:nvSpPr>
          <p:spPr>
            <a:xfrm>
              <a:off x="8938253" y="1007371"/>
              <a:ext cx="3097556" cy="279262"/>
            </a:xfrm>
            <a:prstGeom prst="rect">
              <a:avLst/>
            </a:prstGeom>
            <a:solidFill>
              <a:srgbClr val="333F50"/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모델링</a:t>
              </a: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1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C1DE37B5-57CC-0447-A0B3-62B2E1A7F2E8}"/>
                </a:ext>
              </a:extLst>
            </p:cNvPr>
            <p:cNvSpPr/>
            <p:nvPr/>
          </p:nvSpPr>
          <p:spPr>
            <a:xfrm>
              <a:off x="10433507" y="1431413"/>
              <a:ext cx="1514052" cy="272011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Logistic Regression</a:t>
              </a: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1A4FE04A-B392-7A44-9CBC-6628FD7F787E}"/>
                </a:ext>
              </a:extLst>
            </p:cNvPr>
            <p:cNvSpPr/>
            <p:nvPr/>
          </p:nvSpPr>
          <p:spPr>
            <a:xfrm>
              <a:off x="10433507" y="1801747"/>
              <a:ext cx="1504004" cy="272011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Random Forest</a:t>
              </a: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86CB4AB-1ACE-AC4E-B92A-1F7C9670771A}"/>
                </a:ext>
              </a:extLst>
            </p:cNvPr>
            <p:cNvSpPr/>
            <p:nvPr/>
          </p:nvSpPr>
          <p:spPr>
            <a:xfrm>
              <a:off x="8945955" y="1007371"/>
              <a:ext cx="3089853" cy="1249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249B2113-AD7E-F047-9AC6-147A91AAB155}"/>
                </a:ext>
              </a:extLst>
            </p:cNvPr>
            <p:cNvSpPr/>
            <p:nvPr/>
          </p:nvSpPr>
          <p:spPr>
            <a:xfrm>
              <a:off x="9059091" y="1431413"/>
              <a:ext cx="1246224" cy="272011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Differencing</a:t>
              </a: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BA60C5A2-A8C8-AA4E-9EE7-1B3CA7F10D69}"/>
                </a:ext>
              </a:extLst>
            </p:cNvPr>
            <p:cNvSpPr/>
            <p:nvPr/>
          </p:nvSpPr>
          <p:spPr>
            <a:xfrm>
              <a:off x="9059091" y="1801746"/>
              <a:ext cx="1246223" cy="272011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First differencing</a:t>
              </a: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424" name="삼각형 10">
            <a:extLst>
              <a:ext uri="{FF2B5EF4-FFF2-40B4-BE49-F238E27FC236}">
                <a16:creationId xmlns:a16="http://schemas.microsoft.com/office/drawing/2014/main" id="{CA496711-8975-564D-A051-9AD794E90CF8}"/>
              </a:ext>
            </a:extLst>
          </p:cNvPr>
          <p:cNvSpPr/>
          <p:nvPr/>
        </p:nvSpPr>
        <p:spPr>
          <a:xfrm rot="5400000">
            <a:off x="8499856" y="1600440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5" name="삼각형 10">
            <a:extLst>
              <a:ext uri="{FF2B5EF4-FFF2-40B4-BE49-F238E27FC236}">
                <a16:creationId xmlns:a16="http://schemas.microsoft.com/office/drawing/2014/main" id="{3B71F4F4-FFBB-2C40-93BC-389478B2A58B}"/>
              </a:ext>
            </a:extLst>
          </p:cNvPr>
          <p:cNvSpPr/>
          <p:nvPr/>
        </p:nvSpPr>
        <p:spPr>
          <a:xfrm rot="5400000">
            <a:off x="8499856" y="2999947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6" name="삼각형 10">
            <a:extLst>
              <a:ext uri="{FF2B5EF4-FFF2-40B4-BE49-F238E27FC236}">
                <a16:creationId xmlns:a16="http://schemas.microsoft.com/office/drawing/2014/main" id="{CEFD1976-94ED-ED42-BD5E-1CA63FCA951F}"/>
              </a:ext>
            </a:extLst>
          </p:cNvPr>
          <p:cNvSpPr/>
          <p:nvPr/>
        </p:nvSpPr>
        <p:spPr>
          <a:xfrm rot="5400000">
            <a:off x="8499856" y="4399453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C4B3E481-2498-8D42-93BA-BFAB3BBFAD68}"/>
              </a:ext>
            </a:extLst>
          </p:cNvPr>
          <p:cNvSpPr/>
          <p:nvPr/>
        </p:nvSpPr>
        <p:spPr>
          <a:xfrm>
            <a:off x="8923697" y="2324824"/>
            <a:ext cx="3107952" cy="13885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9C705862-311E-5049-A9D4-5FDDCCE1146F}"/>
              </a:ext>
            </a:extLst>
          </p:cNvPr>
          <p:cNvSpPr/>
          <p:nvPr/>
        </p:nvSpPr>
        <p:spPr>
          <a:xfrm>
            <a:off x="8915994" y="2306884"/>
            <a:ext cx="3115655" cy="279262"/>
          </a:xfrm>
          <a:prstGeom prst="rect">
            <a:avLst/>
          </a:prstGeom>
          <a:solidFill>
            <a:srgbClr val="333F5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모델링</a:t>
            </a:r>
            <a:r>
              <a:rPr kumimoji="1" lang="en-US" altLang="ko-KR" sz="1400" b="1" kern="0" dirty="0">
                <a:solidFill>
                  <a:prstClr val="white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33870928-B7ED-5444-8A8A-F462C7C94DA3}"/>
              </a:ext>
            </a:extLst>
          </p:cNvPr>
          <p:cNvSpPr/>
          <p:nvPr/>
        </p:nvSpPr>
        <p:spPr>
          <a:xfrm>
            <a:off x="10429349" y="2649043"/>
            <a:ext cx="1474105" cy="478239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Logistic Regression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1D35CA22-5A99-DF4E-9FC5-2F3EC5B18A83}"/>
              </a:ext>
            </a:extLst>
          </p:cNvPr>
          <p:cNvSpPr/>
          <p:nvPr/>
        </p:nvSpPr>
        <p:spPr>
          <a:xfrm>
            <a:off x="10429348" y="3151799"/>
            <a:ext cx="1474105" cy="45502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Random Forest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DA453C0E-1B1E-894D-A7AF-BB78195DA1CE}"/>
              </a:ext>
            </a:extLst>
          </p:cNvPr>
          <p:cNvSpPr/>
          <p:nvPr/>
        </p:nvSpPr>
        <p:spPr>
          <a:xfrm>
            <a:off x="8923697" y="2306884"/>
            <a:ext cx="3115655" cy="13726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AB446EF3-D078-0D40-9671-3963228042E3}"/>
              </a:ext>
            </a:extLst>
          </p:cNvPr>
          <p:cNvSpPr/>
          <p:nvPr/>
        </p:nvSpPr>
        <p:spPr>
          <a:xfrm>
            <a:off x="9059090" y="2663350"/>
            <a:ext cx="1242065" cy="229738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LLE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6D81A653-903C-4E4B-A025-534D5688B252}"/>
              </a:ext>
            </a:extLst>
          </p:cNvPr>
          <p:cNvSpPr/>
          <p:nvPr/>
        </p:nvSpPr>
        <p:spPr>
          <a:xfrm>
            <a:off x="9059090" y="2911724"/>
            <a:ext cx="1242065" cy="215559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Modified LLE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D1405911-7B9F-8940-9BF4-82020CE7A1B2}"/>
              </a:ext>
            </a:extLst>
          </p:cNvPr>
          <p:cNvSpPr/>
          <p:nvPr/>
        </p:nvSpPr>
        <p:spPr>
          <a:xfrm>
            <a:off x="9059090" y="3145919"/>
            <a:ext cx="1242065" cy="215559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PCA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52" name="직사각형 451">
            <a:extLst>
              <a:ext uri="{FF2B5EF4-FFF2-40B4-BE49-F238E27FC236}">
                <a16:creationId xmlns:a16="http://schemas.microsoft.com/office/drawing/2014/main" id="{C47DF681-A9D9-FC42-B6CE-F1C53144A17D}"/>
              </a:ext>
            </a:extLst>
          </p:cNvPr>
          <p:cNvSpPr/>
          <p:nvPr/>
        </p:nvSpPr>
        <p:spPr>
          <a:xfrm>
            <a:off x="9059090" y="3380113"/>
            <a:ext cx="1242065" cy="215559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Kernel PCA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19E71C12-1D87-1C41-BCF7-5539A6739819}"/>
              </a:ext>
            </a:extLst>
          </p:cNvPr>
          <p:cNvSpPr/>
          <p:nvPr/>
        </p:nvSpPr>
        <p:spPr>
          <a:xfrm>
            <a:off x="8926750" y="4051817"/>
            <a:ext cx="3107952" cy="80465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3042FA70-FC3B-7641-B0D8-6FD6D0A5CF01}"/>
              </a:ext>
            </a:extLst>
          </p:cNvPr>
          <p:cNvSpPr/>
          <p:nvPr/>
        </p:nvSpPr>
        <p:spPr>
          <a:xfrm>
            <a:off x="8919047" y="4014060"/>
            <a:ext cx="3115655" cy="279262"/>
          </a:xfrm>
          <a:prstGeom prst="rect">
            <a:avLst/>
          </a:prstGeom>
          <a:solidFill>
            <a:srgbClr val="333F50"/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모델링</a:t>
            </a: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0416C072-E327-914C-9525-015C3AD2C9B5}"/>
              </a:ext>
            </a:extLst>
          </p:cNvPr>
          <p:cNvSpPr/>
          <p:nvPr/>
        </p:nvSpPr>
        <p:spPr>
          <a:xfrm>
            <a:off x="9059090" y="4414577"/>
            <a:ext cx="2854616" cy="32405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CNN</a:t>
            </a: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64" name="직사각형 463">
            <a:extLst>
              <a:ext uri="{FF2B5EF4-FFF2-40B4-BE49-F238E27FC236}">
                <a16:creationId xmlns:a16="http://schemas.microsoft.com/office/drawing/2014/main" id="{2917A231-DAF6-B543-848F-91333A5FA895}"/>
              </a:ext>
            </a:extLst>
          </p:cNvPr>
          <p:cNvSpPr/>
          <p:nvPr/>
        </p:nvSpPr>
        <p:spPr>
          <a:xfrm>
            <a:off x="8926750" y="4014061"/>
            <a:ext cx="3115655" cy="8424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6E53157B-7F23-734D-9D33-31ECC2D9AEFD}"/>
              </a:ext>
            </a:extLst>
          </p:cNvPr>
          <p:cNvSpPr/>
          <p:nvPr/>
        </p:nvSpPr>
        <p:spPr>
          <a:xfrm>
            <a:off x="8915994" y="5422761"/>
            <a:ext cx="3187482" cy="9488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F0E25C70-0070-924D-B29C-71B45E90104C}"/>
              </a:ext>
            </a:extLst>
          </p:cNvPr>
          <p:cNvSpPr/>
          <p:nvPr/>
        </p:nvSpPr>
        <p:spPr>
          <a:xfrm>
            <a:off x="11190260" y="5829895"/>
            <a:ext cx="886246" cy="45054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AUC</a:t>
            </a:r>
            <a:endParaRPr kumimoji="1" lang="en-US" altLang="ko-KR" sz="1200" b="1" kern="0" dirty="0">
              <a:solidFill>
                <a:prstClr val="black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F1-score</a:t>
            </a:r>
          </a:p>
        </p:txBody>
      </p:sp>
      <p:grpSp>
        <p:nvGrpSpPr>
          <p:cNvPr id="473" name="그룹 472">
            <a:extLst>
              <a:ext uri="{FF2B5EF4-FFF2-40B4-BE49-F238E27FC236}">
                <a16:creationId xmlns:a16="http://schemas.microsoft.com/office/drawing/2014/main" id="{19A1FDC8-EBE1-7243-BBB2-B8B8DEE333B2}"/>
              </a:ext>
            </a:extLst>
          </p:cNvPr>
          <p:cNvGrpSpPr/>
          <p:nvPr/>
        </p:nvGrpSpPr>
        <p:grpSpPr>
          <a:xfrm>
            <a:off x="9185449" y="5850246"/>
            <a:ext cx="2027864" cy="358738"/>
            <a:chOff x="689977" y="4716657"/>
            <a:chExt cx="1999986" cy="403648"/>
          </a:xfrm>
        </p:grpSpPr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94225B28-2DBA-8E43-AEE9-A9FA006C4A02}"/>
                </a:ext>
              </a:extLst>
            </p:cNvPr>
            <p:cNvSpPr/>
            <p:nvPr/>
          </p:nvSpPr>
          <p:spPr>
            <a:xfrm>
              <a:off x="2146725" y="4716748"/>
              <a:ext cx="543238" cy="403557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kern="0" dirty="0">
                  <a:solidFill>
                    <a:prstClr val="black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테스트</a:t>
              </a:r>
              <a:endParaRPr kumimoji="1" lang="en-US" altLang="ko-KR" sz="800" kern="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(30%)</a:t>
              </a: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D62D220-507A-2049-A524-226BF21E4E2E}"/>
                </a:ext>
              </a:extLst>
            </p:cNvPr>
            <p:cNvSpPr/>
            <p:nvPr/>
          </p:nvSpPr>
          <p:spPr>
            <a:xfrm>
              <a:off x="689977" y="4716657"/>
              <a:ext cx="1456748" cy="403558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학습</a:t>
              </a:r>
              <a:b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</a:br>
              <a: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(70%)</a:t>
              </a: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</p:grpSp>
      <p:sp>
        <p:nvSpPr>
          <p:cNvPr id="474" name="직사각형 473">
            <a:extLst>
              <a:ext uri="{FF2B5EF4-FFF2-40B4-BE49-F238E27FC236}">
                <a16:creationId xmlns:a16="http://schemas.microsoft.com/office/drawing/2014/main" id="{14646AA2-69A4-B343-BE57-1CC0BE528B53}"/>
              </a:ext>
            </a:extLst>
          </p:cNvPr>
          <p:cNvSpPr/>
          <p:nvPr/>
        </p:nvSpPr>
        <p:spPr>
          <a:xfrm>
            <a:off x="8940800" y="5423699"/>
            <a:ext cx="3154823" cy="947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04BFFBB6-43B8-D64B-9ED8-382907D69DAA}"/>
              </a:ext>
            </a:extLst>
          </p:cNvPr>
          <p:cNvSpPr/>
          <p:nvPr/>
        </p:nvSpPr>
        <p:spPr>
          <a:xfrm>
            <a:off x="8940800" y="5423698"/>
            <a:ext cx="3163717" cy="253164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평가</a:t>
            </a:r>
          </a:p>
        </p:txBody>
      </p:sp>
      <p:sp>
        <p:nvSpPr>
          <p:cNvPr id="482" name="삼각형 10">
            <a:extLst>
              <a:ext uri="{FF2B5EF4-FFF2-40B4-BE49-F238E27FC236}">
                <a16:creationId xmlns:a16="http://schemas.microsoft.com/office/drawing/2014/main" id="{915BC7D1-9CA8-CB4E-B98B-5061BB9E86B3}"/>
              </a:ext>
            </a:extLst>
          </p:cNvPr>
          <p:cNvSpPr/>
          <p:nvPr/>
        </p:nvSpPr>
        <p:spPr>
          <a:xfrm rot="10800000">
            <a:off x="10301155" y="5167017"/>
            <a:ext cx="359142" cy="19687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kumimoji="1" lang="ko-KR" altLang="en-US" sz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377601-638A-0342-81BF-BF2C7E40F6FE}"/>
              </a:ext>
            </a:extLst>
          </p:cNvPr>
          <p:cNvSpPr txBox="1"/>
          <p:nvPr/>
        </p:nvSpPr>
        <p:spPr>
          <a:xfrm>
            <a:off x="4138641" y="4421945"/>
            <a:ext cx="185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샘플의 수가 적기 때문에 다양한 방식의 실험 설계를 통해서 결과를 검증</a:t>
            </a:r>
            <a:endParaRPr kumimoji="1" lang="ko-Kore-KR" altLang="en-US" sz="1200" dirty="0" err="1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36" name="내용 개체 틀 1">
            <a:extLst>
              <a:ext uri="{FF2B5EF4-FFF2-40B4-BE49-F238E27FC236}">
                <a16:creationId xmlns:a16="http://schemas.microsoft.com/office/drawing/2014/main" id="{6049EFAD-CC08-5D47-B895-9362640D4019}"/>
              </a:ext>
            </a:extLst>
          </p:cNvPr>
          <p:cNvSpPr txBox="1">
            <a:spLocks/>
          </p:cNvSpPr>
          <p:nvPr/>
        </p:nvSpPr>
        <p:spPr>
          <a:xfrm>
            <a:off x="517816" y="1012021"/>
            <a:ext cx="3535853" cy="71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11BFCB"/>
              </a:buClr>
              <a:buSzPct val="110000"/>
              <a:buFont typeface="Wingdings" charset="2"/>
              <a:buChar char="§"/>
              <a:defRPr sz="18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32" indent="-28574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2">
                  <a:lumMod val="50000"/>
                </a:schemeClr>
              </a:buClr>
              <a:buSzPct val="110000"/>
              <a:buFont typeface="Arial" charset="0"/>
              <a:buChar char="•"/>
              <a:defRPr sz="16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110000"/>
              <a:buFont typeface=".AppleSystemUIFont" charset="-120"/>
              <a:buChar char="-"/>
              <a:defRPr sz="14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160" indent="-228594" algn="l" defTabSz="914377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537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데이터분석 과정</a:t>
            </a:r>
          </a:p>
        </p:txBody>
      </p:sp>
    </p:spTree>
    <p:extLst>
      <p:ext uri="{BB962C8B-B14F-4D97-AF65-F5344CB8AC3E}">
        <p14:creationId xmlns:p14="http://schemas.microsoft.com/office/powerpoint/2010/main" val="298930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b="1" dirty="0" err="1" smtClean="0">
            <a:latin typeface="Calibri" panose="020F0502020204030204" pitchFamily="34" charset="0"/>
            <a:ea typeface="+mj-ea"/>
            <a:cs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68867</TotalTime>
  <Words>7895</Words>
  <Application>Microsoft Macintosh PowerPoint</Application>
  <PresentationFormat>와이드스크린</PresentationFormat>
  <Paragraphs>1763</Paragraphs>
  <Slides>113</Slides>
  <Notes>40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8" baseType="lpstr">
      <vt:lpstr>.AppleSystemUIFont</vt:lpstr>
      <vt:lpstr>굴림</vt:lpstr>
      <vt:lpstr>나눔고딕</vt:lpstr>
      <vt:lpstr>나눔고딕</vt:lpstr>
      <vt:lpstr>맑은 고딕</vt:lpstr>
      <vt:lpstr>시스템 서체 일반체</vt:lpstr>
      <vt:lpstr>KoPubWorld돋움체 Medium</vt:lpstr>
      <vt:lpstr>Arial</vt:lpstr>
      <vt:lpstr>Calibri</vt:lpstr>
      <vt:lpstr>Cambria Math</vt:lpstr>
      <vt:lpstr>Monotype Sorts</vt:lpstr>
      <vt:lpstr>Times New Roman</vt:lpstr>
      <vt:lpstr>Wingdings</vt:lpstr>
      <vt:lpstr>Office 테마</vt:lpstr>
      <vt:lpstr>Document</vt:lpstr>
      <vt:lpstr>PowerPoint 프레젠테이션</vt:lpstr>
      <vt:lpstr>2021 해군 교관양성 교육</vt:lpstr>
      <vt:lpstr>리얼월드 데이터 전처리 및 분석 Instructors</vt:lpstr>
      <vt:lpstr>리얼월드 데이터 전처리 및 분석 – 오늘의 학습 내용</vt:lpstr>
      <vt:lpstr>리얼월드 데이터 전처리 및 분석 – 오늘의 학습 내용</vt:lpstr>
      <vt:lpstr>PowerPoint 프레젠테이션</vt:lpstr>
      <vt:lpstr>데이터 마이닝 (Data Mining)</vt:lpstr>
      <vt:lpstr>데이터 마이닝 파이프라인 (데이터베이스에서 지식 탐사)</vt:lpstr>
      <vt:lpstr>데이터 마이닝 파이프라인 (데이터베이스에서 지식 탐사)</vt:lpstr>
      <vt:lpstr>PowerPoint 프레젠테이션</vt:lpstr>
      <vt:lpstr>1. 데이터 탐색 (or 탐색적 데이터 분석)</vt:lpstr>
      <vt:lpstr>1.1. 데이터 관찰</vt:lpstr>
      <vt:lpstr>(wrap-up) 데이터 예시</vt:lpstr>
      <vt:lpstr>(wrap-up) 데이터형(타입)</vt:lpstr>
      <vt:lpstr># 다음과 같은 데이터를 관찰해보자!</vt:lpstr>
      <vt:lpstr>1.2. 시각화 탐색</vt:lpstr>
      <vt:lpstr># 코드로 시각화 탐색을 해보자!</vt:lpstr>
      <vt:lpstr>PowerPoint 프레젠테이션</vt:lpstr>
      <vt:lpstr>2. 데이터 전처리(Data Preprocessing)</vt:lpstr>
      <vt:lpstr>2. 데이터 전처리(Data Preprocessing)</vt:lpstr>
      <vt:lpstr>2.1. 데이터 정제(Cleaning)</vt:lpstr>
      <vt:lpstr>2.1. 데이터 정제(Cleaning)</vt:lpstr>
      <vt:lpstr>2.2. 데이터 변환(Transformation)</vt:lpstr>
      <vt:lpstr>2.3. 데이터 통합(Integration)</vt:lpstr>
      <vt:lpstr># 데이터 전처리 측면에서 다시 데이터를 관찰해보자!</vt:lpstr>
      <vt:lpstr>PowerPoint 프레젠테이션</vt:lpstr>
      <vt:lpstr>3.1. 의사결정나무</vt:lpstr>
      <vt:lpstr>3.1. 의사결정나무</vt:lpstr>
      <vt:lpstr>3.1. 의사결정나무</vt:lpstr>
      <vt:lpstr>3.1. 의사결정나무</vt:lpstr>
      <vt:lpstr>3.1. 의사결정나무</vt:lpstr>
      <vt:lpstr>3.2. 어떻게 분할하는가?</vt:lpstr>
      <vt:lpstr>3.2. 어떻게 분할하는가?</vt:lpstr>
      <vt:lpstr>3.2. 어떻게 분할하는가?</vt:lpstr>
      <vt:lpstr>3.2. 어떻게 분할하는가?</vt:lpstr>
      <vt:lpstr>3.2. 어떻게 분할하는가? (이산형 변수)</vt:lpstr>
      <vt:lpstr>3.2. 어떻게 분할하는가? (연속형 변수)</vt:lpstr>
      <vt:lpstr>3.3. 랜덤 포레스트</vt:lpstr>
      <vt:lpstr>3.3. 어떻게? 배깅(Bagging; Bootstrap Aggregating)</vt:lpstr>
      <vt:lpstr>3.3. 어떻게? 배깅(Bagging; Bootstrap Aggregating)</vt:lpstr>
      <vt:lpstr>3.4. 앙상블(Ensembles)이란?</vt:lpstr>
      <vt:lpstr>3.5. 부스팅(Boosting)을 활용한 앙상블</vt:lpstr>
      <vt:lpstr>3.5. 부스팅(Boosting)을 활용한 앙상블</vt:lpstr>
      <vt:lpstr>3.6. 같은 데이터에 다른 기법을 활용한 앙상블</vt:lpstr>
      <vt:lpstr>PowerPoint 프레젠테이션</vt:lpstr>
      <vt:lpstr>일반적인 분석 평가 프레임워크</vt:lpstr>
      <vt:lpstr>간소화된 분석 평가 프레임워크</vt:lpstr>
      <vt:lpstr>분류 모형의 성능 평가 척도 (1/3)</vt:lpstr>
      <vt:lpstr>분류 모형의 성능 평가 척도 (2/3)</vt:lpstr>
      <vt:lpstr>분류 모형의 성능 평가 척도 (3/3)</vt:lpstr>
      <vt:lpstr>PowerPoint 프레젠테이션</vt:lpstr>
      <vt:lpstr># 실습 코드 구글 드라이브</vt:lpstr>
      <vt:lpstr>리얼월드 데이터 전처리 및 분석 – 오늘의 학습 내용</vt:lpstr>
      <vt:lpstr>실제 데이터 분석 사례(Real-world Applications)</vt:lpstr>
      <vt:lpstr>PowerPoint 프레젠테이션</vt:lpstr>
      <vt:lpstr>철판 제조 공정 내 압연 공정</vt:lpstr>
      <vt:lpstr>압연 공정</vt:lpstr>
      <vt:lpstr>압연 공정 롤토크 제어의 As-is &amp; To-be</vt:lpstr>
      <vt:lpstr>데이터</vt:lpstr>
      <vt:lpstr>데이터 전처리</vt:lpstr>
      <vt:lpstr>Process of Tidying Up Feature Information</vt:lpstr>
      <vt:lpstr>Tidying Up Feature Information</vt:lpstr>
      <vt:lpstr>Tidying Up Feature Information</vt:lpstr>
      <vt:lpstr>Tidying Up Feature Information</vt:lpstr>
      <vt:lpstr>Tidying Up Feature Information</vt:lpstr>
      <vt:lpstr>Tidying Up Feature Information</vt:lpstr>
      <vt:lpstr>변수 제외(추출)</vt:lpstr>
      <vt:lpstr>Tidying Up Data Information</vt:lpstr>
      <vt:lpstr>Tidying Up Data Information</vt:lpstr>
      <vt:lpstr>Tidying Up Data Information</vt:lpstr>
      <vt:lpstr>Tidying Up Data Information</vt:lpstr>
      <vt:lpstr>Tidying Up Data Information</vt:lpstr>
      <vt:lpstr>Tidying Up Data Information</vt:lpstr>
      <vt:lpstr>결측치 및 이상치 처리</vt:lpstr>
      <vt:lpstr>데이터 전처리</vt:lpstr>
      <vt:lpstr>Binary and Target Encoding (참고자료)</vt:lpstr>
      <vt:lpstr>분석 프레임워크</vt:lpstr>
      <vt:lpstr>결과 요약</vt:lpstr>
      <vt:lpstr>기존 물리 모델의 편차 히스토그램</vt:lpstr>
      <vt:lpstr>기존 물리 모델의 실적값 대비 예측값 산점도 </vt:lpstr>
      <vt:lpstr>제안 모델의 편차 히스토그램</vt:lpstr>
      <vt:lpstr>제안 모델의 실적값 대비 예측값 산점도 </vt:lpstr>
      <vt:lpstr>분석 파이프라인 구성</vt:lpstr>
      <vt:lpstr>최종 결과물</vt:lpstr>
      <vt:lpstr>학습 기간 선택</vt:lpstr>
      <vt:lpstr>예측 결과 분석</vt:lpstr>
      <vt:lpstr># 코드로 데이터 분석을 해보자!</vt:lpstr>
      <vt:lpstr>PowerPoint 프레젠테이션</vt:lpstr>
      <vt:lpstr>윤활기유 제조 공정</vt:lpstr>
      <vt:lpstr>윤활기유 제조 공정</vt:lpstr>
      <vt:lpstr>윤활기유 제조 공정 데이터 분석 프레임워크</vt:lpstr>
      <vt:lpstr>윤활기유 제조 공정</vt:lpstr>
      <vt:lpstr># 코드로 데이터 분석을 해보자!</vt:lpstr>
      <vt:lpstr>PowerPoint 프레젠테이션</vt:lpstr>
      <vt:lpstr>센서 기반 가스 탐지</vt:lpstr>
      <vt:lpstr>센서 기반 가스 탐지 알고리즘</vt:lpstr>
      <vt:lpstr>센서 데이터</vt:lpstr>
      <vt:lpstr>센서 기반 가스 탐지 알고리즘</vt:lpstr>
      <vt:lpstr>센서 기반 가스 탐지 알고리즘</vt:lpstr>
      <vt:lpstr># 코드로 데이터 분석을 해보자!</vt:lpstr>
      <vt:lpstr>Q &amp; A</vt:lpstr>
      <vt:lpstr>PowerPoint 프레젠테이션</vt:lpstr>
      <vt:lpstr>차원 축소(Dimensionality Reduction): Feature selection</vt:lpstr>
      <vt:lpstr>차원 축소(Dimensionality Reduction): Feature extraction</vt:lpstr>
      <vt:lpstr>시계열 데이터 전처리</vt:lpstr>
      <vt:lpstr>변수 중요도</vt:lpstr>
      <vt:lpstr>MDI</vt:lpstr>
      <vt:lpstr>MDA</vt:lpstr>
      <vt:lpstr>PowerPoint 프레젠테이션</vt:lpstr>
      <vt:lpstr>유류 화물 물동량 분석 및 예측 프로젝트 개요</vt:lpstr>
      <vt:lpstr>유류 화물 물동량 분석 및 예측</vt:lpstr>
      <vt:lpstr>유류 화물 물동량 분석 및 예측</vt:lpstr>
      <vt:lpstr>유류 화물 물동량 분석 및 예측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analysis in chronic diseases using a dynamic Bayesian model</dc:title>
  <dc:creator>산업경영공학과</dc:creator>
  <cp:lastModifiedBy>(교원) 이정혜 (산업공학과)</cp:lastModifiedBy>
  <cp:revision>2158</cp:revision>
  <cp:lastPrinted>2017-12-18T19:29:27Z</cp:lastPrinted>
  <dcterms:created xsi:type="dcterms:W3CDTF">2013-05-13T10:05:08Z</dcterms:created>
  <dcterms:modified xsi:type="dcterms:W3CDTF">2021-05-27T12:48:12Z</dcterms:modified>
</cp:coreProperties>
</file>